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3"/>
  </p:notesMasterIdLst>
  <p:handoutMasterIdLst>
    <p:handoutMasterId r:id="rId34"/>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8" r:id="rId28"/>
    <p:sldId id="439" r:id="rId29"/>
    <p:sldId id="453" r:id="rId30"/>
    <p:sldId id="441" r:id="rId31"/>
    <p:sldId id="454"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 id="438"/>
          </p14:sldIdLst>
        </p14:section>
        <p14:section name="Conclusion" id="{7587B953-7D9E-4BF6-8429-6E9B0BBD8E77}">
          <p14:sldIdLst>
            <p14:sldId id="439"/>
            <p14:sldId id="453"/>
            <p14:sldId id="441"/>
            <p14:sldId id="45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8" autoAdjust="0"/>
    <p:restoredTop sz="78413" autoAdjust="0"/>
  </p:normalViewPr>
  <p:slideViewPr>
    <p:cSldViewPr>
      <p:cViewPr varScale="1">
        <p:scale>
          <a:sx n="85" d="100"/>
          <a:sy n="85" d="100"/>
        </p:scale>
        <p:origin x="67" y="96"/>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27-Sep-17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27-Sep-17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283612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073281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79819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9A05FB81-DE87-43AF-94D9-825EB91090A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8" name="Picture 17">
            <a:extLst>
              <a:ext uri="{FF2B5EF4-FFF2-40B4-BE49-F238E27FC236}">
                <a16:creationId xmlns:a16="http://schemas.microsoft.com/office/drawing/2014/main" id="{CE1D50AF-5D30-442A-B47F-C1055E78F847}"/>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
        <p:nvSpPr>
          <p:cNvPr id="19" name="Rectangle 18">
            <a:extLst>
              <a:ext uri="{FF2B5EF4-FFF2-40B4-BE49-F238E27FC236}">
                <a16:creationId xmlns:a16="http://schemas.microsoft.com/office/drawing/2014/main" id="{FC8328C7-3ADF-4B08-85B7-E95E250A76F1}"/>
              </a:ext>
            </a:extLst>
          </p:cNvPr>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20" name="Picture 19">
            <a:extLst>
              <a:ext uri="{FF2B5EF4-FFF2-40B4-BE49-F238E27FC236}">
                <a16:creationId xmlns:a16="http://schemas.microsoft.com/office/drawing/2014/main" id="{84CF739A-F27F-4C15-B3F1-9B5038B20F7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3766615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hyperlink" Target="http://creativecommons.org/licenses/by-nc-sa/4.0/" TargetMode="Externa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0.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17.png"/><Relationship Id="rId12" Type="http://schemas.openxmlformats.org/officeDocument/2006/relationships/hyperlink" Target="http://www.superhosting.bg/" TargetMode="External"/><Relationship Id="rId17" Type="http://schemas.openxmlformats.org/officeDocument/2006/relationships/image" Target="../media/image22.png"/><Relationship Id="rId2" Type="http://schemas.openxmlformats.org/officeDocument/2006/relationships/notesSlide" Target="../notesSlides/notesSlide26.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hyperlink" Target="http://www.infragistics.com/" TargetMode="External"/><Relationship Id="rId19" Type="http://schemas.openxmlformats.org/officeDocument/2006/relationships/image" Target="../media/image23.png"/><Relationship Id="rId4" Type="http://schemas.openxmlformats.org/officeDocument/2006/relationships/hyperlink" Target="http://xs-software.com/" TargetMode="External"/><Relationship Id="rId9" Type="http://schemas.openxmlformats.org/officeDocument/2006/relationships/image" Target="../media/image18.png"/><Relationship Id="rId14" Type="http://schemas.openxmlformats.org/officeDocument/2006/relationships/hyperlink" Target="http://www.telenor.b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27.png"/><Relationship Id="rId5" Type="http://schemas.openxmlformats.org/officeDocument/2006/relationships/hyperlink" Target="https://www.facebook.com/SoftwareUniversity" TargetMode="External"/><Relationship Id="rId10" Type="http://schemas.openxmlformats.org/officeDocument/2006/relationships/image" Target="../media/image26.png"/><Relationship Id="rId4" Type="http://schemas.openxmlformats.org/officeDocument/2006/relationships/hyperlink" Target="http://softuni.foundation/"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410539"/>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4" name="Picture 2" descr="Image result for datab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pic>
        <p:nvPicPr>
          <p:cNvPr id="21" name="Picture 20">
            <a:extLst>
              <a:ext uri="{FF2B5EF4-FFF2-40B4-BE49-F238E27FC236}">
                <a16:creationId xmlns:a16="http://schemas.microsoft.com/office/drawing/2014/main" id="{2CDD25A1-649D-4067-B13B-D994C5598A1D}"/>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22" name="Picture 21">
            <a:extLst>
              <a:ext uri="{FF2B5EF4-FFF2-40B4-BE49-F238E27FC236}">
                <a16:creationId xmlns:a16="http://schemas.microsoft.com/office/drawing/2014/main" id="{7E7EEBB4-F37C-4B60-B199-E1EBE615D5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b="1" dirty="0">
                <a:effectLst>
                  <a:outerShdw blurRad="38100" dist="38100" dir="2700000" algn="tl">
                    <a:srgbClr val="000000">
                      <a:alpha val="43137"/>
                    </a:srgbClr>
                  </a:outerShdw>
                </a:effectLst>
                <a:latin typeface="Consolas" panose="020B0609020204030204" pitchFamily="49" charset="0"/>
              </a:rPr>
              <a:t>COUNT</a:t>
            </a:r>
            <a:r>
              <a:rPr lang="en-US" dirty="0"/>
              <a:t>, </a:t>
            </a:r>
            <a:r>
              <a:rPr lang="en-US" b="1" dirty="0">
                <a:effectLst>
                  <a:outerShdw blurRad="38100" dist="38100" dir="2700000" algn="tl">
                    <a:srgbClr val="000000">
                      <a:alpha val="43137"/>
                    </a:srgbClr>
                  </a:outerShdw>
                </a:effectLst>
                <a:latin typeface="Consolas" panose="020B0609020204030204" pitchFamily="49" charset="0"/>
              </a:rPr>
              <a:t>SUM</a:t>
            </a:r>
            <a:r>
              <a:rPr lang="en-US" dirty="0"/>
              <a:t>, </a:t>
            </a:r>
            <a:r>
              <a:rPr lang="en-US" b="1" dirty="0">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effectLst>
                  <a:outerShdw blurRad="38100" dist="38100" dir="2700000" algn="tl">
                    <a:srgbClr val="000000">
                      <a:alpha val="43137"/>
                    </a:srgbClr>
                  </a:outerShdw>
                </a:effectLst>
                <a:latin typeface="Consolas" panose="020B0609020204030204" pitchFamily="49" charset="0"/>
              </a:rPr>
              <a:t>AVG</a:t>
            </a:r>
            <a:r>
              <a:rPr lang="en-US" dirty="0"/>
              <a:t>…</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248548"/>
          </a:xfrm>
        </p:spPr>
        <p:txBody>
          <a:bodyPr bIns="0">
            <a:spAutoFit/>
          </a:bodyPr>
          <a:lstStyle/>
          <a:p>
            <a:r>
              <a:rPr lang="en-US" dirty="0"/>
              <a:t>Operate over (non-empty) groups</a:t>
            </a:r>
          </a:p>
          <a:p>
            <a:r>
              <a:rPr lang="en-US" dirty="0"/>
              <a:t>Perform data analysis on each one</a:t>
            </a:r>
          </a:p>
          <a:p>
            <a:pPr lvl="1"/>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dirty="0">
                <a:solidFill>
                  <a:schemeClr val="tx2">
                    <a:lumMod val="75000"/>
                  </a:schemeClr>
                </a:solidFill>
              </a:rPr>
              <a:t>ignore</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dirty="0"/>
              <a:t>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608012" y="3329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p:txBody>
      </p:sp>
      <p:sp>
        <p:nvSpPr>
          <p:cNvPr id="15" name="Стрелка надясно 14"/>
          <p:cNvSpPr/>
          <p:nvPr/>
        </p:nvSpPr>
        <p:spPr>
          <a:xfrm>
            <a:off x="8037512" y="4194951"/>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1412" y="3200400"/>
            <a:ext cx="3003637" cy="2317091"/>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Aggregate Functions: </a:t>
            </a:r>
            <a:r>
              <a:rPr lang="en-US" dirty="0">
                <a:effectLst>
                  <a:outerShdw blurRad="38100" dist="38100" dir="2700000" algn="tl">
                    <a:srgbClr val="000000">
                      <a:alpha val="43137"/>
                    </a:srgbClr>
                  </a:outerShdw>
                </a:effectLst>
                <a:latin typeface="Consolas" panose="020B0609020204030204" pitchFamily="49" charset="0"/>
              </a:rPr>
              <a:t>COUNT</a:t>
            </a:r>
            <a:endParaRPr lang="bg-BG" dirty="0">
              <a:effectLst>
                <a:outerShdw blurRad="38100" dist="38100" dir="2700000" algn="tl">
                  <a:srgbClr val="000000">
                    <a:alpha val="43137"/>
                  </a:srgbClr>
                </a:outerShdw>
              </a:effectLst>
              <a:latin typeface="Consolas" panose="020B06090202040302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63119582"/>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b="0" dirty="0">
                          <a:effectLst>
                            <a:outerShdw blurRad="38100" dist="38100" dir="2700000" algn="tl">
                              <a:srgbClr val="000000">
                                <a:alpha val="43137"/>
                              </a:srgbClr>
                            </a:outerShdw>
                          </a:effectLst>
                        </a:rPr>
                        <a:t>Employee</a:t>
                      </a:r>
                    </a:p>
                  </a:txBody>
                  <a:tcPr/>
                </a:tc>
                <a:tc>
                  <a:txBody>
                    <a:bodyPr/>
                    <a:lstStyle/>
                    <a:p>
                      <a:r>
                        <a:rPr lang="en-US" b="0" dirty="0">
                          <a:effectLst>
                            <a:outerShdw blurRad="38100" dist="38100" dir="2700000" algn="tl">
                              <a:srgbClr val="000000">
                                <a:alpha val="43137"/>
                              </a:srgbClr>
                            </a:outerShdw>
                          </a:effectLst>
                        </a:rPr>
                        <a:t>DepartmentName</a:t>
                      </a:r>
                    </a:p>
                  </a:txBody>
                  <a:tcPr/>
                </a:tc>
                <a:tc>
                  <a:txBody>
                    <a:bodyPr/>
                    <a:lstStyle/>
                    <a:p>
                      <a:r>
                        <a:rPr lang="en-US" b="0"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b="0"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b="0"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b="0"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b="0"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b="0"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b="0"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97292881"/>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2</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3</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OUNT</a:t>
            </a:r>
            <a:r>
              <a:rPr lang="en-US" b="1" dirty="0"/>
              <a:t> -</a:t>
            </a:r>
            <a:r>
              <a:rPr lang="en-US" dirty="0"/>
              <a:t> </a:t>
            </a:r>
            <a:r>
              <a:rPr lang="en-US" dirty="0">
                <a:solidFill>
                  <a:schemeClr val="tx2">
                    <a:lumMod val="75000"/>
                  </a:schemeClr>
                </a:solidFill>
              </a:rPr>
              <a:t>count</a:t>
            </a:r>
            <a:r>
              <a:rPr lang="en-US" dirty="0"/>
              <a:t> the values in one or more </a:t>
            </a:r>
            <a:r>
              <a:rPr lang="en-US" dirty="0">
                <a:solidFill>
                  <a:schemeClr val="tx2">
                    <a:lumMod val="75000"/>
                  </a:schemeClr>
                </a:solidFill>
              </a:rPr>
              <a:t>grouped</a:t>
            </a:r>
            <a:r>
              <a:rPr lang="en-US" dirty="0"/>
              <a:t> </a:t>
            </a:r>
            <a:r>
              <a:rPr lang="en-US" dirty="0">
                <a:solidFill>
                  <a:schemeClr val="tx2">
                    <a:lumMod val="75000"/>
                  </a:schemeClr>
                </a:solidFill>
              </a:rPr>
              <a:t>columns</a:t>
            </a:r>
          </a:p>
          <a:p>
            <a:pPr lvl="1">
              <a:lnSpc>
                <a:spcPct val="100000"/>
              </a:lnSpc>
            </a:pPr>
            <a:r>
              <a:rPr lang="en-US" sz="2800" dirty="0"/>
              <a:t>Ignores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2800" dirty="0"/>
              <a:t> values</a:t>
            </a:r>
            <a:endParaRPr lang="en-US" sz="2900" dirty="0">
              <a:solidFill>
                <a:schemeClr val="tx2">
                  <a:lumMod val="75000"/>
                </a:schemeClr>
              </a:solidFill>
            </a:endParaRPr>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b="1" noProof="1">
                <a:effectLst>
                  <a:outerShdw blurRad="38100" dist="38100" dir="2700000" algn="tl">
                    <a:srgbClr val="000000">
                      <a:alpha val="43137"/>
                    </a:srgbClr>
                  </a:outerShdw>
                </a:effectLst>
                <a:latin typeface="Consolas" panose="020B0609020204030204" pitchFamily="49" charset="0"/>
              </a:rPr>
              <a:t>(</a:t>
            </a:r>
            <a:r>
              <a:rPr lang="en-US" sz="3100" b="1" i="1" noProof="1">
                <a:effectLst>
                  <a:outerShdw blurRad="38100" dist="38100" dir="2700000" algn="tl">
                    <a:srgbClr val="000000">
                      <a:alpha val="43137"/>
                    </a:srgbClr>
                  </a:outerShdw>
                </a:effectLst>
                <a:latin typeface="Consolas" panose="020B0609020204030204" pitchFamily="49" charset="0"/>
              </a:rPr>
              <a:t>ColumnName</a:t>
            </a:r>
            <a:r>
              <a:rPr lang="en-US" sz="3100" b="1" noProof="1">
                <a:effectLst>
                  <a:outerShdw blurRad="38100" dist="38100" dir="2700000" algn="tl">
                    <a:srgbClr val="000000">
                      <a:alpha val="43137"/>
                    </a:srgbClr>
                  </a:outerShdw>
                </a:effectLst>
                <a:latin typeface="Consolas" panose="020B0609020204030204" pitchFamily="49" charset="0"/>
              </a:rPr>
              <a:t>)</a:t>
            </a:r>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r>
              <a:rPr lang="en-US" sz="3100" dirty="0"/>
              <a:t>Note:</a:t>
            </a:r>
            <a:r>
              <a:rPr lang="en-US" sz="3100" b="1" dirty="0"/>
              <a:t>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dirty="0"/>
              <a:t> </a:t>
            </a:r>
            <a:r>
              <a:rPr lang="en-US" sz="3100" dirty="0">
                <a:solidFill>
                  <a:schemeClr val="tx2">
                    <a:lumMod val="75000"/>
                  </a:schemeClr>
                </a:solidFill>
              </a:rPr>
              <a:t>ignores</a:t>
            </a:r>
            <a:r>
              <a:rPr lang="en-US" sz="3100" dirty="0"/>
              <a:t> any employee with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3100" dirty="0"/>
              <a:t> salary.</a:t>
            </a:r>
          </a:p>
        </p:txBody>
      </p:sp>
      <p:sp>
        <p:nvSpPr>
          <p:cNvPr id="10" name="Rectangle 9"/>
          <p:cNvSpPr>
            <a:spLocks noChangeArrowheads="1"/>
          </p:cNvSpPr>
          <p:nvPr/>
        </p:nvSpPr>
        <p:spPr bwMode="auto">
          <a:xfrm>
            <a:off x="814417" y="23746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SalaryCount</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799012" y="1132698"/>
            <a:ext cx="1779588"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3" y="4761195"/>
            <a:ext cx="1752600"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618412" y="2132900"/>
            <a:ext cx="2920888"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804234410"/>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776427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it returns </a:t>
            </a:r>
            <a:r>
              <a:rPr lang="en-US" sz="3200" noProof="1">
                <a:solidFill>
                  <a:schemeClr val="tx2">
                    <a:lumMod val="75000"/>
                  </a:schemeClr>
                </a:solidFill>
              </a:rPr>
              <a:t>NULL</a:t>
            </a:r>
            <a:r>
              <a:rPr lang="en-US" sz="3200" noProof="1"/>
              <a:t>.</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a:t>
            </a:r>
          </a:p>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(e.Salary) AS </a:t>
            </a:r>
            <a:r>
              <a:rPr lang="en-US" sz="3200" b="1" dirty="0" err="1">
                <a:solidFill>
                  <a:schemeClr val="tx2"/>
                </a:solidFill>
                <a:effectLst>
                  <a:outerShdw blurRad="38100" dist="38100" dir="2700000" algn="tl">
                    <a:srgbClr val="000000">
                      <a:alpha val="43137"/>
                    </a:srgbClr>
                  </a:outerShdw>
                </a:effectLst>
                <a:latin typeface="Consolas" panose="020B0609020204030204" pitchFamily="49" charset="0"/>
              </a:rPr>
              <a:t>TotalSalary</a:t>
            </a:r>
            <a:endParaRPr lang="en-US" sz="3200" b="1" dirty="0">
              <a:solidFill>
                <a:schemeClr val="tx2"/>
              </a:solidFill>
              <a:effectLst>
                <a:outerShdw blurRad="38100" dist="38100" dir="2700000" algn="tl">
                  <a:srgbClr val="000000">
                    <a:alpha val="43137"/>
                  </a:srgbClr>
                </a:outerShdw>
              </a:effectLst>
              <a:latin typeface="Consolas" panose="020B0609020204030204" pitchFamily="49" charset="0"/>
            </a:endParaRP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5" y="1981200"/>
            <a:ext cx="1698178"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1826779"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637212" y="4202564"/>
            <a:ext cx="19050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dirty="0"/>
              <a:t> -</a:t>
            </a:r>
            <a:r>
              <a:rPr lang="en-US" sz="3200" dirty="0"/>
              <a:t> takes the </a:t>
            </a:r>
            <a:r>
              <a:rPr lang="en-US" sz="3200" dirty="0">
                <a:solidFill>
                  <a:schemeClr val="tx2">
                    <a:lumMod val="75000"/>
                  </a:schemeClr>
                </a:solidFill>
              </a:rPr>
              <a:t>largest</a:t>
            </a:r>
            <a:r>
              <a:rPr lang="en-US" sz="3200" dirty="0"/>
              <a:t>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8494604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80375996"/>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2590800"/>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MaxSalary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MAX Syntax</a:t>
            </a:r>
            <a:endParaRPr lang="bg-BG" dirty="0"/>
          </a:p>
        </p:txBody>
      </p:sp>
      <p:sp>
        <p:nvSpPr>
          <p:cNvPr id="8" name="AutoShape 7"/>
          <p:cNvSpPr>
            <a:spLocks noChangeArrowheads="1"/>
          </p:cNvSpPr>
          <p:nvPr/>
        </p:nvSpPr>
        <p:spPr bwMode="auto">
          <a:xfrm>
            <a:off x="4494213" y="1328456"/>
            <a:ext cx="1866900"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825906" y="486577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3684739"/>
            <a:ext cx="20193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389812" y="2232212"/>
            <a:ext cx="2971800" cy="558485"/>
          </a:xfrm>
          <a:prstGeom prst="wedgeRoundRectCallout">
            <a:avLst>
              <a:gd name="adj1" fmla="val -44579"/>
              <a:gd name="adj2" fmla="val 10695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098547909"/>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14009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takes the </a:t>
            </a:r>
            <a:r>
              <a:rPr lang="en-US" sz="3200" dirty="0">
                <a:solidFill>
                  <a:schemeClr val="tx2">
                    <a:lumMod val="75000"/>
                  </a:schemeClr>
                </a:solidFill>
              </a:rPr>
              <a:t>smallest</a:t>
            </a:r>
            <a:r>
              <a:rPr lang="en-US" sz="3200" dirty="0"/>
              <a:t>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773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4857283" y="1689316"/>
            <a:ext cx="2229557" cy="953805"/>
          </a:xfrm>
          <a:prstGeom prst="wedgeRoundRectCallout">
            <a:avLst>
              <a:gd name="adj1" fmla="val -42806"/>
              <a:gd name="adj2" fmla="val 830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142195"/>
            <a:ext cx="1816545"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786708" y="3911223"/>
            <a:ext cx="1974704"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759192" y="2714696"/>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a:ext uri="{FF2B5EF4-FFF2-40B4-BE49-F238E27FC236}">
                <a16:creationId xmlns:a16="http://schemas.microsoft.com/office/drawing/2014/main" id="{5B86DCAE-50D8-446D-9922-662D39358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9246367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958024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14600"/>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  SELECT e.</a:t>
            </a:r>
            <a:r>
              <a:rPr lang="en-US" sz="3600" b="1"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b="1" dirty="0">
                <a:solidFill>
                  <a:schemeClr val="tx2"/>
                </a:solidFill>
                <a:latin typeface="Consolas" panose="020B0609020204030204" pitchFamily="49" charset="0"/>
              </a:rPr>
              <a:t>(e.Salary) AS </a:t>
            </a:r>
            <a:r>
              <a:rPr lang="en-US" sz="3600" b="1" noProof="1">
                <a:solidFill>
                  <a:schemeClr val="tx2"/>
                </a:solidFill>
                <a:latin typeface="Consolas" panose="020B0609020204030204" pitchFamily="49" charset="0"/>
              </a:rPr>
              <a:t>AvgSalary</a:t>
            </a:r>
            <a:endParaRPr lang="en-US" sz="3600" b="1" dirty="0">
              <a:solidFill>
                <a:schemeClr val="tx2"/>
              </a:solidFill>
              <a:latin typeface="Consolas" panose="020B0609020204030204" pitchFamily="49" charset="0"/>
            </a:endParaRPr>
          </a:p>
          <a:p>
            <a:r>
              <a:rPr lang="en-GB" sz="3600" b="1" dirty="0">
                <a:solidFill>
                  <a:schemeClr val="tx2"/>
                </a:solidFill>
                <a:latin typeface="Consolas" panose="020B0609020204030204" pitchFamily="49" charset="0"/>
              </a:rPr>
              <a:t>    FROM Employees AS e</a:t>
            </a:r>
          </a:p>
          <a:p>
            <a:r>
              <a:rPr lang="en-GB" sz="3600" b="1" dirty="0">
                <a:solidFill>
                  <a:schemeClr val="tx2"/>
                </a:solidFill>
                <a:latin typeface="Consolas" panose="020B0609020204030204" pitchFamily="49" charset="0"/>
              </a:rPr>
              <a:t>GROUP BY e.</a:t>
            </a:r>
            <a:r>
              <a:rPr lang="en-US" sz="3600" b="1"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4077354" y="1307493"/>
            <a:ext cx="1752600"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5525153" y="5132181"/>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277753" y="3784146"/>
            <a:ext cx="21336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8344553" y="2356964"/>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200" dirty="0"/>
              <a:t> clause is used to </a:t>
            </a:r>
            <a:r>
              <a:rPr lang="en-US" sz="3200" dirty="0">
                <a:solidFill>
                  <a:schemeClr val="tx2">
                    <a:lumMod val="75000"/>
                  </a:schemeClr>
                </a:solidFill>
              </a:rPr>
              <a:t>filter data </a:t>
            </a:r>
            <a:r>
              <a:rPr lang="en-US" sz="3200" dirty="0"/>
              <a:t>based on </a:t>
            </a:r>
            <a:r>
              <a:rPr lang="en-US" sz="3200" dirty="0">
                <a:solidFill>
                  <a:schemeClr val="accent1"/>
                </a:solidFill>
              </a:rPr>
              <a:t>aggregate</a:t>
            </a:r>
            <a:r>
              <a:rPr lang="en-US" sz="3200" dirty="0"/>
              <a:t> values </a:t>
            </a:r>
          </a:p>
          <a:p>
            <a:pPr lvl="1">
              <a:lnSpc>
                <a:spcPct val="100000"/>
              </a:lnSpc>
            </a:pPr>
            <a:r>
              <a:rPr lang="en-US" sz="3000" dirty="0"/>
              <a:t>We </a:t>
            </a:r>
            <a:r>
              <a:rPr lang="en-US" sz="3000" dirty="0">
                <a:solidFill>
                  <a:schemeClr val="tx2">
                    <a:lumMod val="75000"/>
                  </a:schemeClr>
                </a:solidFill>
              </a:rPr>
              <a:t>cannot</a:t>
            </a:r>
            <a:r>
              <a:rPr lang="en-US" sz="3000" dirty="0"/>
              <a:t> use it </a:t>
            </a:r>
            <a:r>
              <a:rPr lang="en-US" sz="3000" dirty="0">
                <a:solidFill>
                  <a:schemeClr val="tx2">
                    <a:lumMod val="75000"/>
                  </a:schemeClr>
                </a:solidFill>
              </a:rPr>
              <a:t>without</a:t>
            </a:r>
            <a:r>
              <a:rPr lang="en-US" sz="3000" dirty="0"/>
              <a:t> </a:t>
            </a:r>
            <a:r>
              <a:rPr lang="en-US" sz="3000" dirty="0">
                <a:solidFill>
                  <a:schemeClr val="tx2">
                    <a:lumMod val="75000"/>
                  </a:schemeClr>
                </a:solidFill>
              </a:rPr>
              <a:t>grouping</a:t>
            </a:r>
            <a:r>
              <a:rPr lang="en-US" sz="3000" dirty="0"/>
              <a:t> first</a:t>
            </a:r>
          </a:p>
          <a:p>
            <a:pPr>
              <a:lnSpc>
                <a:spcPct val="100000"/>
              </a:lnSpc>
            </a:pPr>
            <a:r>
              <a:rPr lang="en-US" sz="3200" dirty="0"/>
              <a:t>Aggregate functions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etc.) are executed only </a:t>
            </a:r>
            <a:r>
              <a:rPr lang="en-US" sz="3200" dirty="0">
                <a:solidFill>
                  <a:schemeClr val="tx2">
                    <a:lumMod val="75000"/>
                  </a:schemeClr>
                </a:solidFill>
              </a:rPr>
              <a:t>once</a:t>
            </a:r>
          </a:p>
          <a:p>
            <a:pPr lvl="1">
              <a:lnSpc>
                <a:spcPct val="100000"/>
              </a:lnSpc>
            </a:pPr>
            <a:r>
              <a:rPr lang="en-US" sz="3000" dirty="0"/>
              <a:t>Unlike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000" dirty="0"/>
              <a:t>,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WHERE</a:t>
            </a:r>
            <a:r>
              <a:rPr lang="en-US" sz="3000" dirty="0"/>
              <a:t> filters rows </a:t>
            </a:r>
            <a:r>
              <a:rPr lang="en-US" sz="3000" dirty="0">
                <a:solidFill>
                  <a:schemeClr val="tx2">
                    <a:lumMod val="75000"/>
                  </a:schemeClr>
                </a:solidFill>
              </a:rPr>
              <a:t>before</a:t>
            </a:r>
            <a:r>
              <a:rPr lang="en-US" sz="3000" dirty="0"/>
              <a:t> aggregation</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a:t>
            </a:r>
            <a:r>
              <a:rPr lang="en-US" sz="3100" dirty="0">
                <a:solidFill>
                  <a:schemeClr val="tx2">
                    <a:lumMod val="75000"/>
                  </a:schemeClr>
                </a:solidFill>
              </a:rPr>
              <a:t>having</a:t>
            </a:r>
            <a:r>
              <a:rPr lang="en-US" sz="3100" dirty="0"/>
              <a:t> </a:t>
            </a:r>
            <a:r>
              <a:rPr lang="en-US" sz="3100" dirty="0">
                <a:solidFill>
                  <a:schemeClr val="accent1"/>
                </a:solidFill>
              </a:rPr>
              <a:t>total</a:t>
            </a:r>
            <a:r>
              <a:rPr lang="en-US" sz="3100" dirty="0"/>
              <a:t> salary </a:t>
            </a:r>
            <a:r>
              <a:rPr lang="en-US" sz="3100" dirty="0">
                <a:solidFill>
                  <a:schemeClr val="tx2">
                    <a:lumMod val="75000"/>
                  </a:schemeClr>
                </a:solidFill>
              </a:rPr>
              <a:t>more than or equal to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1829263975"/>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69528232"/>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0184681"/>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solidFill>
                            <a:schemeClr val="tx1"/>
                          </a:solidFill>
                          <a:effectLst>
                            <a:outerShdw blurRad="38100" dist="38100" dir="2700000" algn="tl">
                              <a:srgbClr val="000000">
                                <a:alpha val="43137"/>
                              </a:srgbClr>
                            </a:outerShdw>
                          </a:effectLst>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strike="noStrike" dirty="0">
                          <a:solidFill>
                            <a:schemeClr val="tx1"/>
                          </a:solidFill>
                          <a:effectLst>
                            <a:outerShdw blurRad="38100" dist="38100" dir="2700000" algn="tl">
                              <a:srgbClr val="000000">
                                <a:alpha val="43137"/>
                              </a:srgbClr>
                            </a:outerShdw>
                          </a:effectLst>
                        </a:rPr>
                        <a:t>11,000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strike="noStrike"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19165" y="1922877"/>
            <a:ext cx="2743200"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HAVING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500457" y="1232647"/>
            <a:ext cx="1800579"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627813" y="1638866"/>
            <a:ext cx="1905000"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6879421" y="3886201"/>
            <a:ext cx="2940780" cy="609600"/>
          </a:xfrm>
          <a:prstGeom prst="wedgeRoundRectCallout">
            <a:avLst>
              <a:gd name="adj1" fmla="val -69861"/>
              <a:gd name="adj2" fmla="val 388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12423" y="2260041"/>
            <a:ext cx="2160519" cy="550492"/>
          </a:xfrm>
          <a:prstGeom prst="wedgeRoundRectCallout">
            <a:avLst>
              <a:gd name="adj1" fmla="val -42323"/>
              <a:gd name="adj2" fmla="val 1188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AutoShape 7"/>
          <p:cNvSpPr>
            <a:spLocks noChangeArrowheads="1"/>
          </p:cNvSpPr>
          <p:nvPr/>
        </p:nvSpPr>
        <p:spPr bwMode="auto">
          <a:xfrm>
            <a:off x="4570413" y="5543662"/>
            <a:ext cx="1749705"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2462767030"/>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effectLst>
                            <a:outerShdw blurRad="38100" dist="38100" dir="2700000" algn="tl">
                              <a:srgbClr val="000000">
                                <a:alpha val="43137"/>
                              </a:srgbClr>
                            </a:outerShdw>
                          </a:effectLst>
                        </a:rPr>
                        <a:t>Execution Order</a:t>
                      </a:r>
                    </a:p>
                  </a:txBody>
                  <a:tcPr marL="99421" marR="99421" marT="49709" marB="49709"/>
                </a:tc>
                <a:tc>
                  <a:txBody>
                    <a:bodyPr/>
                    <a:lstStyle/>
                    <a:p>
                      <a:r>
                        <a:rPr lang="en-US" sz="2600" dirty="0">
                          <a:effectLst>
                            <a:outerShdw blurRad="38100" dist="38100" dir="2700000" algn="tl">
                              <a:srgbClr val="000000">
                                <a:alpha val="43137"/>
                              </a:srgbClr>
                            </a:outerShdw>
                          </a:effectLst>
                        </a:rPr>
                        <a:t>Logical</a:t>
                      </a:r>
                      <a:r>
                        <a:rPr lang="en-US" sz="2600" baseline="0" dirty="0">
                          <a:effectLst>
                            <a:outerShdw blurRad="38100" dist="38100" dir="2700000" algn="tl">
                              <a:srgbClr val="000000">
                                <a:alpha val="43137"/>
                              </a:srgbClr>
                            </a:outerShdw>
                          </a:effectLst>
                        </a:rPr>
                        <a:t> Execution</a:t>
                      </a:r>
                      <a:endParaRPr lang="en-US" sz="2600" dirty="0">
                        <a:effectLst>
                          <a:outerShdw blurRad="38100" dist="38100" dir="2700000" algn="tl">
                            <a:srgbClr val="000000">
                              <a:alpha val="43137"/>
                            </a:srgbClr>
                          </a:outerShdw>
                        </a:effectLst>
                      </a:endParaRPr>
                    </a:p>
                  </a:txBody>
                  <a:tcPr marL="99421" marR="99421" marT="49709" marB="49709"/>
                </a:tc>
                <a:tc>
                  <a:txBody>
                    <a:bodyPr/>
                    <a:lstStyle/>
                    <a:p>
                      <a:r>
                        <a:rPr lang="en-US" sz="2600" dirty="0">
                          <a:effectLst>
                            <a:outerShdw blurRad="38100" dist="38100" dir="2700000" algn="tl">
                              <a:srgbClr val="000000">
                                <a:alpha val="43137"/>
                              </a:srgbClr>
                            </a:outerShdw>
                          </a:effectLst>
                        </a:rPr>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 by Shared Properties</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 Clause</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6724121"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SELECT </a:t>
            </a:r>
            <a:endParaRPr lang="bg-BG" sz="2800" b="1" noProof="1">
              <a:solidFill>
                <a:schemeClr val="tx2"/>
              </a:solidFill>
              <a:effectLst>
                <a:outerShdw blurRad="38100" dist="38100" dir="2700000" algn="tl">
                  <a:srgbClr val="000000">
                    <a:alpha val="43137"/>
                  </a:srgbClr>
                </a:outerShdw>
              </a:effectLst>
              <a:latin typeface="Consolas" panose="020B0609020204030204" pitchFamily="49" charset="0"/>
            </a:endParaRPr>
          </a:p>
          <a:p>
            <a:r>
              <a:rPr lang="bg-BG" sz="28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(e.Salary)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 'TotalSalary'</a:t>
            </a:r>
          </a:p>
          <a:p>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FROM Employees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e</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US" sz="28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HAVING</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pic>
        <p:nvPicPr>
          <p:cNvPr id="10" name="Picture 9">
            <a:extLst>
              <a:ext uri="{FF2B5EF4-FFF2-40B4-BE49-F238E27FC236}">
                <a16:creationId xmlns:a16="http://schemas.microsoft.com/office/drawing/2014/main" id="{751837E2-2786-4FF7-BD82-098E44F228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Introduction to Databases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29</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6626024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226310931"/>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2971800"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531812" y="3689963"/>
            <a:ext cx="1825306"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1993073"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1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1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1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1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1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1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1000" fill="hold"/>
                                        <p:tgtEl>
                                          <p:spTgt spid="7"/>
                                        </p:tgtEl>
                                        <p:attrNameLst>
                                          <p:attrName>ppt_x</p:attrName>
                                          <p:attrName>ppt_y</p:attrName>
                                        </p:attrNameLst>
                                      </p:cBhvr>
                                      <p:rCtr x="0" y="-409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p>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6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7999412" y="2810566"/>
            <a:ext cx="1905000"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SELECT </a:t>
            </a:r>
            <a:r>
              <a:rPr lang="en-US" sz="3600" b="1" dirty="0">
                <a:solidFill>
                  <a:srgbClr val="F3BE60"/>
                </a:solidFill>
                <a:effectLst>
                  <a:outerShdw blurRad="38100" dist="38100" dir="2700000" algn="tl">
                    <a:srgbClr val="000000">
                      <a:alpha val="43137"/>
                    </a:srgbClr>
                  </a:outerShdw>
                </a:effectLst>
                <a:latin typeface="Consolas" panose="020B0609020204030204" pitchFamily="49" charset="0"/>
              </a:rPr>
              <a:t>DISTINCT</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b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b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p:txBody>
      </p:sp>
      <p:sp>
        <p:nvSpPr>
          <p:cNvPr id="14" name="AutoShape 7"/>
          <p:cNvSpPr>
            <a:spLocks noChangeArrowheads="1"/>
          </p:cNvSpPr>
          <p:nvPr/>
        </p:nvSpPr>
        <p:spPr bwMode="auto">
          <a:xfrm>
            <a:off x="9132783" y="5379289"/>
            <a:ext cx="1543257" cy="965779"/>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365319901"/>
              </p:ext>
            </p:extLst>
          </p:nvPr>
        </p:nvGraphicFramePr>
        <p:xfrm>
          <a:off x="531812"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681008632"/>
              </p:ext>
            </p:extLst>
          </p:nvPr>
        </p:nvGraphicFramePr>
        <p:xfrm>
          <a:off x="7442404"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656221" y="3944890"/>
            <a:ext cx="598050" cy="286034"/>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546213">
            <a:off x="6643865" y="4826762"/>
            <a:ext cx="592529" cy="2039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606726" y="5576987"/>
            <a:ext cx="628163" cy="248371"/>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5880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ORDER BY e.DepartmentID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3" y="2246595"/>
            <a:ext cx="1752600"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806845" y="5291748"/>
            <a:ext cx="180216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35724" y="4449673"/>
            <a:ext cx="1944688"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971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2513</TotalTime>
  <Words>2085</Words>
  <Application>Microsoft Office PowerPoint</Application>
  <PresentationFormat>Custom</PresentationFormat>
  <Paragraphs>577</Paragraphs>
  <Slides>30</Slides>
  <Notes>28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Courier New</vt:lpstr>
      <vt:lpstr>Wingdings</vt:lpstr>
      <vt:lpstr>Wingdings 2</vt: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Logical vs Physical Execution</vt:lpstr>
      <vt:lpstr>Summary</vt:lpstr>
      <vt:lpstr>Introduction to Databases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294</cp:revision>
  <dcterms:created xsi:type="dcterms:W3CDTF">2014-01-02T17:00:34Z</dcterms:created>
  <dcterms:modified xsi:type="dcterms:W3CDTF">2017-09-27T14:30:54Z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