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1"/>
  </p:notesMasterIdLst>
  <p:handoutMasterIdLst>
    <p:handoutMasterId r:id="rId32"/>
  </p:handoutMasterIdLst>
  <p:sldIdLst>
    <p:sldId id="274" r:id="rId2"/>
    <p:sldId id="276" r:id="rId3"/>
    <p:sldId id="561" r:id="rId4"/>
    <p:sldId id="562" r:id="rId5"/>
    <p:sldId id="567" r:id="rId6"/>
    <p:sldId id="568" r:id="rId7"/>
    <p:sldId id="569" r:id="rId8"/>
    <p:sldId id="575" r:id="rId9"/>
    <p:sldId id="577" r:id="rId10"/>
    <p:sldId id="583" r:id="rId11"/>
    <p:sldId id="574" r:id="rId12"/>
    <p:sldId id="579" r:id="rId13"/>
    <p:sldId id="580" r:id="rId14"/>
    <p:sldId id="581" r:id="rId15"/>
    <p:sldId id="582" r:id="rId16"/>
    <p:sldId id="576" r:id="rId17"/>
    <p:sldId id="563" r:id="rId18"/>
    <p:sldId id="564" r:id="rId19"/>
    <p:sldId id="565" r:id="rId20"/>
    <p:sldId id="566" r:id="rId21"/>
    <p:sldId id="553" r:id="rId22"/>
    <p:sldId id="554" r:id="rId23"/>
    <p:sldId id="559" r:id="rId24"/>
    <p:sldId id="349" r:id="rId25"/>
    <p:sldId id="560" r:id="rId26"/>
    <p:sldId id="401" r:id="rId27"/>
    <p:sldId id="490" r:id="rId28"/>
    <p:sldId id="491" r:id="rId29"/>
    <p:sldId id="40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</p14:sldIdLst>
        </p14:section>
        <p14:section name="Part 1 - Infrastructure as Code" id="{89EC7569-02BA-4FD8-8BBC-C9FC4544C6BD}">
          <p14:sldIdLst>
            <p14:sldId id="561"/>
            <p14:sldId id="562"/>
            <p14:sldId id="567"/>
            <p14:sldId id="568"/>
            <p14:sldId id="569"/>
            <p14:sldId id="575"/>
            <p14:sldId id="577"/>
            <p14:sldId id="583"/>
            <p14:sldId id="574"/>
            <p14:sldId id="579"/>
            <p14:sldId id="580"/>
            <p14:sldId id="581"/>
            <p14:sldId id="582"/>
            <p14:sldId id="576"/>
            <p14:sldId id="563"/>
          </p14:sldIdLst>
        </p14:section>
        <p14:section name="Part 2 - Terraform and Docker" id="{5C3F0938-570A-4D1F-A9F5-9E5A781E52F6}">
          <p14:sldIdLst>
            <p14:sldId id="564"/>
            <p14:sldId id="565"/>
            <p14:sldId id="566"/>
          </p14:sldIdLst>
        </p14:section>
        <p14:section name="Part 3 - Advanced Terraform and AWS" id="{32574E4C-162E-41BF-B7C0-3BD654BA9237}">
          <p14:sldIdLst>
            <p14:sldId id="553"/>
            <p14:sldId id="554"/>
            <p14:sldId id="559"/>
          </p14:sldIdLst>
        </p14:section>
        <p14:section name="Conclusion" id="{10E03AB1-9AA8-4E86-9A64-D741901E50A2}">
          <p14:sldIdLst>
            <p14:sldId id="349"/>
            <p14:sldId id="560"/>
            <p14:sldId id="401"/>
            <p14:sldId id="490"/>
            <p14:sldId id="491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20" autoAdjust="0"/>
  </p:normalViewPr>
  <p:slideViewPr>
    <p:cSldViewPr snapToGrid="0" showGuides="1">
      <p:cViewPr varScale="1">
        <p:scale>
          <a:sx n="119" d="100"/>
          <a:sy n="119" d="100"/>
        </p:scale>
        <p:origin x="126" y="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7.12.2018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7659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93740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2673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65468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3507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06808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59714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01331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96308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94822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oftuni.b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rraform.io/docs/configuration/interpolation.html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egistry.terraform.io/" TargetMode="External"/><Relationship Id="rId2" Type="http://schemas.openxmlformats.org/officeDocument/2006/relationships/hyperlink" Target="https://www.terraform.io/downloads.html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www.terraform.io/" TargetMode="External"/><Relationship Id="rId7" Type="http://schemas.openxmlformats.org/officeDocument/2006/relationships/hyperlink" Target="https://github.com/hashivim/vim-terrafor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code.visualstudio.com/" TargetMode="External"/><Relationship Id="rId5" Type="http://schemas.openxmlformats.org/officeDocument/2006/relationships/hyperlink" Target="https://www.terraform.io/docs/index.html" TargetMode="External"/><Relationship Id="rId4" Type="http://schemas.openxmlformats.org/officeDocument/2006/relationships/hyperlink" Target="https://registry.terraform.io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6.png"/><Relationship Id="rId12" Type="http://schemas.openxmlformats.org/officeDocument/2006/relationships/image" Target="../media/image4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 preferRelativeResize="0"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8" y="1989348"/>
            <a:ext cx="4769719" cy="267454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Reasons. Solutions. Terraform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as Code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Interpolations are wrapped in </a:t>
            </a:r>
            <a:r>
              <a:rPr lang="en-US" b="1" dirty="0"/>
              <a:t>${}</a:t>
            </a:r>
            <a:r>
              <a:rPr lang="en-US" dirty="0"/>
              <a:t>, such as </a:t>
            </a:r>
            <a:r>
              <a:rPr lang="en-US" b="1" dirty="0"/>
              <a:t>${</a:t>
            </a:r>
            <a:r>
              <a:rPr lang="en-US" b="1" dirty="0" err="1"/>
              <a:t>var.foo</a:t>
            </a:r>
            <a:r>
              <a:rPr lang="en-US" b="1" dirty="0"/>
              <a:t>}</a:t>
            </a:r>
          </a:p>
          <a:p>
            <a:pPr>
              <a:lnSpc>
                <a:spcPct val="100000"/>
              </a:lnSpc>
            </a:pPr>
            <a:r>
              <a:rPr lang="en-US" dirty="0"/>
              <a:t>It allows you to reference variables, attributes of resources, call functions, etc.</a:t>
            </a:r>
          </a:p>
          <a:p>
            <a:pPr>
              <a:lnSpc>
                <a:spcPct val="100000"/>
              </a:lnSpc>
            </a:pPr>
            <a:r>
              <a:rPr lang="en-US" dirty="0"/>
              <a:t>Simple math is possible - ${</a:t>
            </a:r>
            <a:r>
              <a:rPr lang="en-US" dirty="0" err="1"/>
              <a:t>count.index</a:t>
            </a:r>
            <a:r>
              <a:rPr lang="en-US" dirty="0"/>
              <a:t> + 1}</a:t>
            </a:r>
          </a:p>
          <a:p>
            <a:pPr>
              <a:lnSpc>
                <a:spcPct val="100000"/>
              </a:lnSpc>
            </a:pPr>
            <a:r>
              <a:rPr lang="en-US" dirty="0"/>
              <a:t>Conditionals are supported (CONDITION ? TRUEVAL : FALSEVAL) </a:t>
            </a:r>
          </a:p>
          <a:p>
            <a:pPr>
              <a:lnSpc>
                <a:spcPct val="100000"/>
              </a:lnSpc>
            </a:pPr>
            <a:r>
              <a:rPr lang="en-US" dirty="0"/>
              <a:t>Interpolation can be escaped with $${foo}</a:t>
            </a:r>
          </a:p>
          <a:p>
            <a:pPr>
              <a:lnSpc>
                <a:spcPct val="100000"/>
              </a:lnSpc>
            </a:pPr>
            <a:r>
              <a:rPr lang="en-US" dirty="0"/>
              <a:t>More information here:</a:t>
            </a:r>
          </a:p>
          <a:p>
            <a:pPr marL="609219" lvl="1" indent="0">
              <a:lnSpc>
                <a:spcPct val="100000"/>
              </a:lnSpc>
              <a:buNone/>
            </a:pPr>
            <a:r>
              <a:rPr lang="en-US" dirty="0">
                <a:hlinkClick r:id="rId2"/>
              </a:rPr>
              <a:t>https://www.terraform.io/docs/configuration/interpolation.html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Syntax</a:t>
            </a:r>
          </a:p>
        </p:txBody>
      </p:sp>
    </p:spTree>
    <p:extLst>
      <p:ext uri="{BB962C8B-B14F-4D97-AF65-F5344CB8AC3E}">
        <p14:creationId xmlns:p14="http://schemas.microsoft.com/office/powerpoint/2010/main" val="77571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Configuration files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Must end with </a:t>
            </a:r>
            <a:r>
              <a:rPr lang="en-US" b="1" dirty="0"/>
              <a:t>.</a:t>
            </a:r>
            <a:r>
              <a:rPr lang="en-US" b="1" dirty="0" err="1"/>
              <a:t>tf</a:t>
            </a:r>
            <a:r>
              <a:rPr lang="en-US" b="1" dirty="0"/>
              <a:t> </a:t>
            </a:r>
            <a:r>
              <a:rPr lang="en-US" dirty="0"/>
              <a:t>or </a:t>
            </a:r>
            <a:r>
              <a:rPr lang="en-US" b="1" dirty="0"/>
              <a:t>.</a:t>
            </a:r>
            <a:r>
              <a:rPr lang="en-US" b="1" dirty="0" err="1"/>
              <a:t>tf.json</a:t>
            </a:r>
            <a:endParaRPr lang="en-US" b="1" dirty="0"/>
          </a:p>
          <a:p>
            <a:pPr lvl="1">
              <a:lnSpc>
                <a:spcPct val="100000"/>
              </a:lnSpc>
            </a:pPr>
            <a:r>
              <a:rPr lang="en-US" dirty="0"/>
              <a:t>Are loaded in alphabetical order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Content is appended </a:t>
            </a:r>
            <a:r>
              <a:rPr lang="en-US" b="1" dirty="0"/>
              <a:t>not merged</a:t>
            </a:r>
          </a:p>
          <a:p>
            <a:pPr>
              <a:lnSpc>
                <a:spcPct val="100000"/>
              </a:lnSpc>
            </a:pPr>
            <a:r>
              <a:rPr lang="en-US" b="1" dirty="0"/>
              <a:t>Override files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Name should be </a:t>
            </a:r>
            <a:r>
              <a:rPr lang="en-US" b="1" dirty="0"/>
              <a:t>override</a:t>
            </a:r>
            <a:r>
              <a:rPr lang="en-US" dirty="0"/>
              <a:t> or end with </a:t>
            </a:r>
            <a:r>
              <a:rPr lang="en-US" b="1" dirty="0"/>
              <a:t>_override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Loaded after the non-override files in alphabetical order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Content is </a:t>
            </a:r>
            <a:r>
              <a:rPr lang="en-US" b="1" dirty="0"/>
              <a:t>merged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Blocks (1)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EF1269-9F72-4291-A7CB-A36331647447}"/>
              </a:ext>
            </a:extLst>
          </p:cNvPr>
          <p:cNvSpPr txBox="1"/>
          <p:nvPr/>
        </p:nvSpPr>
        <p:spPr>
          <a:xfrm>
            <a:off x="7218947" y="1315452"/>
            <a:ext cx="4777875" cy="14165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* Terraform files are declarative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* Order of variables, resources, etc. doesn’t matter</a:t>
            </a:r>
          </a:p>
        </p:txBody>
      </p:sp>
    </p:spTree>
    <p:extLst>
      <p:ext uri="{BB962C8B-B14F-4D97-AF65-F5344CB8AC3E}">
        <p14:creationId xmlns:p14="http://schemas.microsoft.com/office/powerpoint/2010/main" val="237754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Resources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Play </a:t>
            </a:r>
            <a:r>
              <a:rPr lang="en-US" b="1" dirty="0"/>
              <a:t>central part </a:t>
            </a:r>
            <a:r>
              <a:rPr lang="en-US" dirty="0"/>
              <a:t>in our infrastructure </a:t>
            </a:r>
          </a:p>
          <a:p>
            <a:pPr marL="609219" lvl="1" indent="0">
              <a:lnSpc>
                <a:spcPct val="100000"/>
              </a:lnSpc>
              <a:buNone/>
            </a:pPr>
            <a:endParaRPr lang="en-US" dirty="0"/>
          </a:p>
          <a:p>
            <a:pPr marL="609219" lvl="1" indent="0">
              <a:lnSpc>
                <a:spcPct val="100000"/>
              </a:lnSpc>
              <a:buNone/>
            </a:pPr>
            <a:endParaRPr lang="en-US" dirty="0"/>
          </a:p>
          <a:p>
            <a:pPr marL="609219" lvl="1" indent="0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Combination of </a:t>
            </a:r>
            <a:r>
              <a:rPr lang="en-US" b="1" dirty="0"/>
              <a:t>type</a:t>
            </a:r>
            <a:r>
              <a:rPr lang="en-US" dirty="0"/>
              <a:t> and </a:t>
            </a:r>
            <a:r>
              <a:rPr lang="en-US" b="1" dirty="0"/>
              <a:t>name</a:t>
            </a:r>
            <a:r>
              <a:rPr lang="en-US" dirty="0"/>
              <a:t> must be </a:t>
            </a:r>
            <a:r>
              <a:rPr lang="en-US" b="1" dirty="0"/>
              <a:t>unique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Have also </a:t>
            </a:r>
            <a:r>
              <a:rPr lang="en-US" b="1" dirty="0"/>
              <a:t>meta-parameters</a:t>
            </a:r>
            <a:r>
              <a:rPr lang="en-US" dirty="0"/>
              <a:t>, </a:t>
            </a:r>
            <a:r>
              <a:rPr lang="en-US" b="1" dirty="0"/>
              <a:t>timeouts</a:t>
            </a:r>
            <a:r>
              <a:rPr lang="en-US" dirty="0"/>
              <a:t>, </a:t>
            </a:r>
            <a:r>
              <a:rPr lang="en-US" b="1" dirty="0"/>
              <a:t>dependencies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There are also </a:t>
            </a:r>
            <a:r>
              <a:rPr lang="en-US" b="1" dirty="0"/>
              <a:t>connection blocks </a:t>
            </a:r>
            <a:r>
              <a:rPr lang="en-US" dirty="0"/>
              <a:t>and </a:t>
            </a:r>
            <a:r>
              <a:rPr lang="en-US" b="1" dirty="0"/>
              <a:t>provisioners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Blocks (2)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D9367AA-CAEE-434D-BB69-A306AF38CA68}"/>
              </a:ext>
            </a:extLst>
          </p:cNvPr>
          <p:cNvSpPr txBox="1">
            <a:spLocks/>
          </p:cNvSpPr>
          <p:nvPr/>
        </p:nvSpPr>
        <p:spPr>
          <a:xfrm>
            <a:off x="1339516" y="2629833"/>
            <a:ext cx="9344526" cy="15006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resource "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aws_instance</a:t>
            </a:r>
            <a:r>
              <a:rPr lang="en-US" sz="2000" dirty="0">
                <a:solidFill>
                  <a:schemeClr val="tx1"/>
                </a:solidFill>
                <a:effectLst/>
              </a:rPr>
              <a:t>" "web" 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ami</a:t>
            </a:r>
            <a:r>
              <a:rPr lang="en-US" sz="2000" dirty="0">
                <a:solidFill>
                  <a:schemeClr val="tx1"/>
                </a:solidFill>
                <a:effectLst/>
              </a:rPr>
              <a:t>           = "ami-408c7f28"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instance_type</a:t>
            </a:r>
            <a:r>
              <a:rPr lang="en-US" sz="2000" dirty="0">
                <a:solidFill>
                  <a:schemeClr val="tx1"/>
                </a:solidFill>
                <a:effectLst/>
              </a:rPr>
              <a:t> = "t1.micro"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477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Data Sources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Used to fetch or calculate external information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be used to drive the infrastructure creation process</a:t>
            </a:r>
          </a:p>
          <a:p>
            <a:pPr>
              <a:lnSpc>
                <a:spcPct val="100000"/>
              </a:lnSpc>
            </a:pPr>
            <a:r>
              <a:rPr lang="en-US" b="1" dirty="0"/>
              <a:t>Providers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Responsible for the lifecycle of the resources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Multiple providers are allowed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External components (incl. 3</a:t>
            </a:r>
            <a:r>
              <a:rPr lang="en-US" baseline="30000" dirty="0"/>
              <a:t>rd</a:t>
            </a:r>
            <a:r>
              <a:rPr lang="en-US" dirty="0"/>
              <a:t> party) with separate lifecycle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Blocks (3)</a:t>
            </a:r>
          </a:p>
        </p:txBody>
      </p:sp>
    </p:spTree>
    <p:extLst>
      <p:ext uri="{BB962C8B-B14F-4D97-AF65-F5344CB8AC3E}">
        <p14:creationId xmlns:p14="http://schemas.microsoft.com/office/powerpoint/2010/main" val="120841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Variables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Input variables serve as parameters for modules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When used in root module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Can be set from CLI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Or with environment variables</a:t>
            </a:r>
          </a:p>
          <a:p>
            <a:pPr>
              <a:lnSpc>
                <a:spcPct val="100000"/>
              </a:lnSpc>
            </a:pPr>
            <a:r>
              <a:rPr lang="en-US" b="1" dirty="0"/>
              <a:t>Outputs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Define values that will be highlighted to the end user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Provide a way to easily extract and query resources information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Blocks (4)</a:t>
            </a:r>
          </a:p>
        </p:txBody>
      </p:sp>
    </p:spTree>
    <p:extLst>
      <p:ext uri="{BB962C8B-B14F-4D97-AF65-F5344CB8AC3E}">
        <p14:creationId xmlns:p14="http://schemas.microsoft.com/office/powerpoint/2010/main" val="246524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Local Values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Assign name to an expression that can be used multiple times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/>
              <a:t>Modules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Used for modularization and encapsulation of resources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/>
              <a:t>Terraform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Used to configure Terraform itself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Blocks (5)</a:t>
            </a:r>
          </a:p>
        </p:txBody>
      </p:sp>
    </p:spTree>
    <p:extLst>
      <p:ext uri="{BB962C8B-B14F-4D97-AF65-F5344CB8AC3E}">
        <p14:creationId xmlns:p14="http://schemas.microsoft.com/office/powerpoint/2010/main" val="221475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All </a:t>
            </a:r>
            <a:r>
              <a:rPr lang="en-US" b="1" dirty="0"/>
              <a:t>major operating systems </a:t>
            </a:r>
            <a:r>
              <a:rPr lang="en-US" dirty="0"/>
              <a:t>are supported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dirty="0"/>
              <a:t>Just go to </a:t>
            </a:r>
            <a:r>
              <a:rPr lang="en-US" dirty="0">
                <a:hlinkClick r:id="rId2"/>
              </a:rPr>
              <a:t>https://www.terraform.io/downloads.html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/>
              <a:t>Older versions </a:t>
            </a:r>
            <a:r>
              <a:rPr lang="en-US" dirty="0"/>
              <a:t>are also available</a:t>
            </a:r>
          </a:p>
          <a:p>
            <a:pPr>
              <a:lnSpc>
                <a:spcPct val="100000"/>
              </a:lnSpc>
            </a:pPr>
            <a:r>
              <a:rPr lang="en-US" dirty="0"/>
              <a:t>When upgrading, check the </a:t>
            </a:r>
            <a:r>
              <a:rPr lang="en-US" b="1" dirty="0"/>
              <a:t>Upgrade Guide </a:t>
            </a:r>
            <a:r>
              <a:rPr lang="en-US" dirty="0"/>
              <a:t>for possible issues</a:t>
            </a:r>
          </a:p>
          <a:p>
            <a:pPr>
              <a:lnSpc>
                <a:spcPct val="100000"/>
              </a:lnSpc>
            </a:pPr>
            <a:r>
              <a:rPr lang="en-US" dirty="0"/>
              <a:t>For extensions (</a:t>
            </a:r>
            <a:r>
              <a:rPr lang="en-US" b="1" dirty="0"/>
              <a:t>modules</a:t>
            </a:r>
            <a:r>
              <a:rPr lang="en-US" dirty="0"/>
              <a:t>) check here:</a:t>
            </a:r>
          </a:p>
          <a:p>
            <a:pPr marL="609219" lvl="1" indent="0">
              <a:lnSpc>
                <a:spcPct val="100000"/>
              </a:lnSpc>
              <a:buNone/>
            </a:pPr>
            <a:r>
              <a:rPr lang="en-US" dirty="0">
                <a:hlinkClick r:id="rId3"/>
              </a:rPr>
              <a:t>https://registry.terraform.io/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/>
              <a:t>Additionally, Install at least </a:t>
            </a:r>
            <a:r>
              <a:rPr lang="en-US" b="1" dirty="0"/>
              <a:t>syntax highlighting </a:t>
            </a:r>
            <a:r>
              <a:rPr lang="en-US" dirty="0"/>
              <a:t>plugin</a:t>
            </a:r>
          </a:p>
          <a:p>
            <a:pPr>
              <a:lnSpc>
                <a:spcPct val="100000"/>
              </a:lnSpc>
            </a:pPr>
            <a:r>
              <a:rPr lang="en-US" b="1" dirty="0"/>
              <a:t>VS Code </a:t>
            </a:r>
            <a:r>
              <a:rPr lang="en-US" dirty="0"/>
              <a:t>is a good option with lots of extensions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</p:spTree>
    <p:extLst>
      <p:ext uri="{BB962C8B-B14F-4D97-AF65-F5344CB8AC3E}">
        <p14:creationId xmlns:p14="http://schemas.microsoft.com/office/powerpoint/2010/main" val="248118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Practice: Install. Setup. Basic Tasks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Live Demonstration in Class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r>
                <a:rPr lang="en-US" sz="6600" dirty="0">
                  <a:solidFill>
                    <a:schemeClr val="bg1">
                      <a:lumMod val="40000"/>
                      <a:lumOff val="60000"/>
                    </a:schemeClr>
                  </a:solidFill>
                </a:rPr>
                <a:t>Ops</a:t>
              </a:r>
              <a:endParaRPr lang="bg-BG" sz="6600" dirty="0">
                <a:solidFill>
                  <a:schemeClr val="bg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6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Dev</a:t>
              </a:r>
              <a:endParaRPr lang="bg-BG" sz="66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803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Terraform and Docker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Explore Basic Concepts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r>
                <a:rPr lang="en-US" sz="6600" dirty="0">
                  <a:solidFill>
                    <a:schemeClr val="bg1">
                      <a:lumMod val="40000"/>
                      <a:lumOff val="60000"/>
                    </a:schemeClr>
                  </a:solidFill>
                </a:rPr>
                <a:t>Ops</a:t>
              </a:r>
              <a:endParaRPr lang="bg-BG" sz="6600" dirty="0">
                <a:solidFill>
                  <a:schemeClr val="bg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6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Dev</a:t>
              </a:r>
              <a:endParaRPr lang="bg-BG" sz="66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188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Dedicated Docker provider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Used to interact with Docker </a:t>
            </a:r>
            <a:r>
              <a:rPr lang="en-US" b="1" dirty="0"/>
              <a:t>containers</a:t>
            </a:r>
            <a:r>
              <a:rPr lang="en-US" dirty="0"/>
              <a:t> and </a:t>
            </a:r>
            <a:r>
              <a:rPr lang="en-US" b="1" dirty="0"/>
              <a:t>images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Uses Docker API, it can work with </a:t>
            </a:r>
            <a:r>
              <a:rPr lang="en-US" b="1" dirty="0"/>
              <a:t>Docker</a:t>
            </a:r>
            <a:r>
              <a:rPr lang="en-US" dirty="0"/>
              <a:t> and </a:t>
            </a:r>
            <a:r>
              <a:rPr lang="en-US" b="1" dirty="0"/>
              <a:t>Docker Swarm</a:t>
            </a:r>
          </a:p>
          <a:p>
            <a:pPr>
              <a:lnSpc>
                <a:spcPct val="100000"/>
              </a:lnSpc>
            </a:pPr>
            <a:r>
              <a:rPr lang="en-US" dirty="0"/>
              <a:t>Docker Resources</a:t>
            </a:r>
          </a:p>
          <a:p>
            <a:pPr lvl="1">
              <a:lnSpc>
                <a:spcPct val="100000"/>
              </a:lnSpc>
            </a:pPr>
            <a:r>
              <a:rPr lang="en-US" sz="2800" b="1" dirty="0" err="1"/>
              <a:t>docker_container</a:t>
            </a:r>
            <a:r>
              <a:rPr lang="en-US" sz="2800" dirty="0"/>
              <a:t>, </a:t>
            </a:r>
            <a:r>
              <a:rPr lang="en-US" sz="2800" b="1" dirty="0" err="1"/>
              <a:t>docker_image</a:t>
            </a:r>
            <a:r>
              <a:rPr lang="en-US" sz="2800" dirty="0"/>
              <a:t>, </a:t>
            </a:r>
            <a:r>
              <a:rPr lang="en-US" sz="2800" b="1" dirty="0" err="1"/>
              <a:t>docker_network</a:t>
            </a:r>
            <a:r>
              <a:rPr lang="en-US" sz="2800" dirty="0"/>
              <a:t>, </a:t>
            </a:r>
            <a:r>
              <a:rPr lang="en-US" sz="2800" b="1" dirty="0" err="1"/>
              <a:t>docker_volume</a:t>
            </a:r>
            <a:endParaRPr lang="en-US" sz="2800" b="1" dirty="0"/>
          </a:p>
          <a:p>
            <a:pPr>
              <a:lnSpc>
                <a:spcPct val="100000"/>
              </a:lnSpc>
            </a:pPr>
            <a:r>
              <a:rPr lang="en-US" dirty="0"/>
              <a:t>Swarm Resources</a:t>
            </a:r>
          </a:p>
          <a:p>
            <a:pPr lvl="1">
              <a:lnSpc>
                <a:spcPct val="100000"/>
              </a:lnSpc>
            </a:pPr>
            <a:r>
              <a:rPr lang="en-US" sz="2800" b="1" dirty="0" err="1"/>
              <a:t>docker_config</a:t>
            </a:r>
            <a:r>
              <a:rPr lang="en-US" sz="2800" dirty="0"/>
              <a:t>, </a:t>
            </a:r>
            <a:r>
              <a:rPr lang="en-US" sz="2800" b="1" dirty="0" err="1"/>
              <a:t>docker_secret</a:t>
            </a:r>
            <a:r>
              <a:rPr lang="en-US" sz="2800" dirty="0"/>
              <a:t>, </a:t>
            </a:r>
            <a:r>
              <a:rPr lang="en-US" sz="2800" b="1" dirty="0" err="1"/>
              <a:t>docker_service</a:t>
            </a:r>
            <a:endParaRPr lang="en-US" sz="28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66562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Infrastructure as Code</a:t>
            </a:r>
          </a:p>
          <a:p>
            <a:pPr marL="761946" lvl="1" indent="-457200">
              <a:lnSpc>
                <a:spcPts val="4000"/>
              </a:lnSpc>
            </a:pPr>
            <a:r>
              <a:rPr lang="en-US" dirty="0"/>
              <a:t>Introduction</a:t>
            </a:r>
          </a:p>
          <a:p>
            <a:pPr marL="761946" lvl="1" indent="-457200">
              <a:lnSpc>
                <a:spcPts val="4000"/>
              </a:lnSpc>
            </a:pPr>
            <a:r>
              <a:rPr lang="en-US"/>
              <a:t>Terraform Basics</a:t>
            </a:r>
            <a:endParaRPr lang="en-US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Terraform and Docker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Terraform and AWS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Practice: Interacting with Docker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Live Demonstration in Class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r>
                <a:rPr lang="en-US" sz="6600" dirty="0">
                  <a:solidFill>
                    <a:schemeClr val="bg1">
                      <a:lumMod val="40000"/>
                      <a:lumOff val="60000"/>
                    </a:schemeClr>
                  </a:solidFill>
                </a:rPr>
                <a:t>Ops</a:t>
              </a:r>
              <a:endParaRPr lang="bg-BG" sz="6600" dirty="0">
                <a:solidFill>
                  <a:schemeClr val="bg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6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Dev</a:t>
              </a:r>
              <a:endParaRPr lang="bg-BG" sz="66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079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Terraform and AWS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From 0 to 100 in 1 Hour ;)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r>
                <a:rPr lang="en-US" sz="6600" dirty="0">
                  <a:solidFill>
                    <a:schemeClr val="bg1">
                      <a:lumMod val="40000"/>
                      <a:lumOff val="60000"/>
                    </a:schemeClr>
                  </a:solidFill>
                </a:rPr>
                <a:t>Ops</a:t>
              </a:r>
              <a:endParaRPr lang="bg-BG" sz="6600" dirty="0">
                <a:solidFill>
                  <a:schemeClr val="bg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6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Dev</a:t>
              </a:r>
              <a:endParaRPr lang="bg-BG" sz="66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341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Dedicated Amazon Web Services provider</a:t>
            </a:r>
          </a:p>
          <a:p>
            <a:pPr>
              <a:lnSpc>
                <a:spcPct val="100000"/>
              </a:lnSpc>
            </a:pPr>
            <a:r>
              <a:rPr lang="en-US" dirty="0"/>
              <a:t>Provides support for many resources for AWS</a:t>
            </a:r>
          </a:p>
          <a:p>
            <a:pPr>
              <a:lnSpc>
                <a:spcPct val="100000"/>
              </a:lnSpc>
            </a:pPr>
            <a:r>
              <a:rPr lang="en-US" dirty="0"/>
              <a:t>Should be configured with the proper credentials</a:t>
            </a:r>
          </a:p>
          <a:p>
            <a:pPr>
              <a:lnSpc>
                <a:spcPct val="100000"/>
              </a:lnSpc>
            </a:pPr>
            <a:r>
              <a:rPr lang="en-US" dirty="0"/>
              <a:t>The following methods are supported, in this order: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Static credentials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Environment variables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Shared credentials file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EC2 Role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6793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Practice: Terraform and AWS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Live Demonstration in Class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r>
                <a:rPr lang="en-US" sz="6600" dirty="0">
                  <a:solidFill>
                    <a:schemeClr val="bg1">
                      <a:lumMod val="40000"/>
                      <a:lumOff val="60000"/>
                    </a:schemeClr>
                  </a:solidFill>
                </a:rPr>
                <a:t>Ops</a:t>
              </a:r>
              <a:endParaRPr lang="bg-BG" sz="6600" dirty="0">
                <a:solidFill>
                  <a:schemeClr val="bg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6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Dev</a:t>
              </a:r>
              <a:endParaRPr lang="bg-BG" sz="66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76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914400" lvl="1" indent="-457200">
                <a:buFont typeface="Wingdings" panose="05000000000000000000" pitchFamily="2" charset="2"/>
                <a:buChar char="§"/>
              </a:pPr>
              <a:r>
                <a:rPr lang="en-US" sz="3200" dirty="0">
                  <a:solidFill>
                    <a:schemeClr val="bg2"/>
                  </a:solidFill>
                </a:rPr>
                <a:t>Terraform is </a:t>
              </a:r>
            </a:p>
            <a:p>
              <a:pPr marL="1371600" lvl="2" indent="-457200">
                <a:buFont typeface="Wingdings" panose="05000000000000000000" pitchFamily="2" charset="2"/>
                <a:buChar char="§"/>
              </a:pPr>
              <a:r>
                <a:rPr lang="en-US" sz="3000" dirty="0">
                  <a:solidFill>
                    <a:schemeClr val="bg2"/>
                  </a:solidFill>
                </a:rPr>
                <a:t>Tool for infrastructure provisioning</a:t>
              </a:r>
            </a:p>
            <a:p>
              <a:pPr marL="1371600" lvl="2" indent="-457200">
                <a:buFont typeface="Wingdings" panose="05000000000000000000" pitchFamily="2" charset="2"/>
                <a:buChar char="§"/>
              </a:pPr>
              <a:r>
                <a:rPr lang="en-US" sz="3000" dirty="0">
                  <a:solidFill>
                    <a:schemeClr val="bg2"/>
                  </a:solidFill>
                </a:rPr>
                <a:t>Support many platforms</a:t>
              </a:r>
            </a:p>
            <a:p>
              <a:pPr marL="1371600" lvl="2" indent="-457200">
                <a:buFont typeface="Wingdings" panose="05000000000000000000" pitchFamily="2" charset="2"/>
                <a:buChar char="§"/>
              </a:pPr>
              <a:r>
                <a:rPr lang="en-US" sz="3000" dirty="0">
                  <a:solidFill>
                    <a:schemeClr val="bg2"/>
                  </a:solidFill>
                </a:rPr>
                <a:t>Declarative approach</a:t>
              </a:r>
            </a:p>
            <a:p>
              <a:pPr marL="1371600" lvl="2" indent="-457200">
                <a:buFont typeface="Wingdings" panose="05000000000000000000" pitchFamily="2" charset="2"/>
                <a:buChar char="§"/>
              </a:pPr>
              <a:r>
                <a:rPr lang="en-US" sz="3000" dirty="0">
                  <a:solidFill>
                    <a:schemeClr val="bg2"/>
                  </a:solidFill>
                </a:rPr>
                <a:t>Solutions can be modularized</a:t>
              </a:r>
            </a:p>
            <a:p>
              <a:pPr marL="1371600" lvl="2" indent="-457200">
                <a:buFont typeface="Wingdings" panose="05000000000000000000" pitchFamily="2" charset="2"/>
                <a:buChar char="§"/>
              </a:pPr>
              <a:r>
                <a:rPr lang="en-US" sz="3000" dirty="0">
                  <a:solidFill>
                    <a:schemeClr val="bg2"/>
                  </a:solidFill>
                </a:rPr>
                <a:t>Extensible with 3</a:t>
              </a:r>
              <a:r>
                <a:rPr lang="en-US" sz="3000" baseline="30000" dirty="0">
                  <a:solidFill>
                    <a:schemeClr val="bg2"/>
                  </a:solidFill>
                </a:rPr>
                <a:t>rd</a:t>
              </a:r>
              <a:r>
                <a:rPr lang="en-US" sz="3000" dirty="0">
                  <a:solidFill>
                    <a:schemeClr val="bg2"/>
                  </a:solidFill>
                </a:rPr>
                <a:t> party modules</a:t>
              </a:r>
            </a:p>
            <a:p>
              <a:pPr marL="1371600" lvl="2" indent="-457200">
                <a:buFont typeface="Wingdings" panose="05000000000000000000" pitchFamily="2" charset="2"/>
                <a:buChar char="§"/>
              </a:pPr>
              <a:endParaRPr lang="en-US" sz="3000" dirty="0">
                <a:solidFill>
                  <a:schemeClr val="bg2"/>
                </a:solidFill>
              </a:endParaRPr>
            </a:p>
            <a:p>
              <a:pPr marL="914400" lvl="1" indent="-457200">
                <a:buFont typeface="Wingdings" panose="05000000000000000000" pitchFamily="2" charset="2"/>
                <a:buChar char="§"/>
              </a:pPr>
              <a:r>
                <a:rPr lang="en-US" sz="3200" dirty="0">
                  <a:solidFill>
                    <a:schemeClr val="bg2"/>
                  </a:solidFill>
                </a:rPr>
                <a:t>Terraform is not</a:t>
              </a:r>
            </a:p>
            <a:p>
              <a:pPr marL="1371600" lvl="2" indent="-457200"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schemeClr val="bg2"/>
                  </a:solidFill>
                </a:rPr>
                <a:t>Competitor of Ansible, Chef, Puppet, or Salt</a:t>
              </a:r>
            </a:p>
            <a:p>
              <a:pPr marL="1371600" lvl="2" indent="-457200"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schemeClr val="bg2"/>
                  </a:solidFill>
                </a:rPr>
                <a:t>Instead they can be used in combination</a:t>
              </a: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Resources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en-US" sz="2800" dirty="0">
                  <a:solidFill>
                    <a:schemeClr val="bg2"/>
                  </a:solidFill>
                </a:rPr>
                <a:t>Terraform site</a:t>
              </a:r>
            </a:p>
            <a:p>
              <a:pPr lvl="2"/>
              <a:r>
                <a:rPr lang="en-US" sz="2400" dirty="0">
                  <a:solidFill>
                    <a:schemeClr val="bg2"/>
                  </a:solidFill>
                  <a:hlinkClick r:id="rId3"/>
                </a:rPr>
                <a:t>https://www.terraform.io</a:t>
              </a:r>
              <a:r>
                <a:rPr lang="en-US" sz="2400" dirty="0">
                  <a:solidFill>
                    <a:schemeClr val="bg2"/>
                  </a:solidFill>
                </a:rPr>
                <a:t> </a:t>
              </a:r>
            </a:p>
            <a:p>
              <a:pPr lvl="1"/>
              <a:r>
                <a:rPr lang="en-US" sz="2800" dirty="0">
                  <a:solidFill>
                    <a:schemeClr val="bg2"/>
                  </a:solidFill>
                </a:rPr>
                <a:t>Terraform Module Registry</a:t>
              </a:r>
            </a:p>
            <a:p>
              <a:pPr lvl="1"/>
              <a:r>
                <a:rPr lang="en-US" sz="2800" dirty="0">
                  <a:solidFill>
                    <a:schemeClr val="bg2"/>
                  </a:solidFill>
                </a:rPr>
                <a:t>	</a:t>
              </a:r>
              <a:r>
                <a:rPr lang="en-US" sz="2400" dirty="0">
                  <a:solidFill>
                    <a:schemeClr val="bg2"/>
                  </a:solidFill>
                  <a:hlinkClick r:id="rId4"/>
                </a:rPr>
                <a:t>https://registry.terraform.io/</a:t>
              </a:r>
              <a:r>
                <a:rPr lang="en-US" sz="2400" dirty="0">
                  <a:solidFill>
                    <a:schemeClr val="bg2"/>
                  </a:solidFill>
                </a:rPr>
                <a:t> </a:t>
              </a:r>
            </a:p>
            <a:p>
              <a:pPr lvl="1"/>
              <a:r>
                <a:rPr lang="en-US" sz="2800" dirty="0">
                  <a:solidFill>
                    <a:schemeClr val="bg2"/>
                  </a:solidFill>
                </a:rPr>
                <a:t>Terraform documentation</a:t>
              </a:r>
            </a:p>
            <a:p>
              <a:pPr lvl="1"/>
              <a:r>
                <a:rPr lang="en-US" sz="2800" dirty="0">
                  <a:solidFill>
                    <a:schemeClr val="bg2"/>
                  </a:solidFill>
                </a:rPr>
                <a:t>	</a:t>
              </a:r>
              <a:r>
                <a:rPr lang="en-US" sz="2400" dirty="0">
                  <a:solidFill>
                    <a:schemeClr val="bg2"/>
                  </a:solidFill>
                  <a:hlinkClick r:id="rId5"/>
                </a:rPr>
                <a:t>https://www.terraform.io/docs/index.html</a:t>
              </a:r>
              <a:r>
                <a:rPr lang="en-US" sz="2400" dirty="0">
                  <a:solidFill>
                    <a:schemeClr val="bg2"/>
                  </a:solidFill>
                </a:rPr>
                <a:t> </a:t>
              </a:r>
            </a:p>
            <a:p>
              <a:pPr lvl="1"/>
              <a:r>
                <a:rPr lang="en-US" sz="2800" dirty="0">
                  <a:solidFill>
                    <a:schemeClr val="bg2"/>
                  </a:solidFill>
                </a:rPr>
                <a:t>Visual Studio Code</a:t>
              </a:r>
            </a:p>
            <a:p>
              <a:pPr lvl="1"/>
              <a:r>
                <a:rPr lang="en-US" sz="2400" dirty="0">
                  <a:solidFill>
                    <a:schemeClr val="bg2"/>
                  </a:solidFill>
                </a:rPr>
                <a:t>	</a:t>
              </a:r>
              <a:r>
                <a:rPr lang="en-US" sz="2400" dirty="0">
                  <a:solidFill>
                    <a:schemeClr val="bg2"/>
                  </a:solidFill>
                  <a:hlinkClick r:id="rId6"/>
                </a:rPr>
                <a:t>https://code.visualstudio.com/</a:t>
              </a:r>
              <a:endParaRPr lang="en-US" sz="2400" dirty="0">
                <a:solidFill>
                  <a:schemeClr val="bg2"/>
                </a:solidFill>
              </a:endParaRPr>
            </a:p>
            <a:p>
              <a:pPr lvl="1"/>
              <a:r>
                <a:rPr lang="en-US" sz="2800" dirty="0">
                  <a:solidFill>
                    <a:schemeClr val="bg2"/>
                  </a:solidFill>
                </a:rPr>
                <a:t>VIM Terraform syntax highlighting</a:t>
              </a:r>
            </a:p>
            <a:p>
              <a:pPr lvl="1"/>
              <a:r>
                <a:rPr lang="en-US" sz="2400" dirty="0">
                  <a:solidFill>
                    <a:schemeClr val="bg2"/>
                  </a:solidFill>
                </a:rPr>
                <a:t>	</a:t>
              </a:r>
              <a:r>
                <a:rPr lang="en-US" sz="2400" dirty="0">
                  <a:solidFill>
                    <a:schemeClr val="bg2"/>
                  </a:solidFill>
                  <a:hlinkClick r:id="rId7"/>
                </a:rPr>
                <a:t>https://github.com/hashivim/vim-terraform</a:t>
              </a:r>
              <a:r>
                <a:rPr lang="en-US" sz="2400" dirty="0">
                  <a:solidFill>
                    <a:schemeClr val="bg2"/>
                  </a:solidFill>
                </a:rPr>
                <a:t> </a:t>
              </a: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9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7285" y="1200163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02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CBBEBD-21E0-4859-853C-1873ABB65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52" y="1399790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77E566EE-E4AE-4D31-A309-8FF9563DD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52" y="2317266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96229C8F-B4C0-4B49-AF0D-53AF670BB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3088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F4576FAB-B206-438A-9766-B6F6ABB53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44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284B6D5F-80FE-48D5-801C-41AFC2FEF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112" y="4510112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СофтУни диамантени партньори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452" y="3048001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7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4261" y="1253342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1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73" y="1297094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3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323273"/>
            <a:ext cx="6678008" cy="1231632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900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9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800" dirty="0">
                <a:hlinkClick r:id="rId6"/>
              </a:rPr>
              <a:t>forum.softuni.bg</a:t>
            </a:r>
            <a:endParaRPr lang="en-US" sz="2800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073" y="3265920"/>
            <a:ext cx="1467096" cy="3659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579" y="2707943"/>
            <a:ext cx="2123136" cy="529549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432" y="2312861"/>
            <a:ext cx="3051512" cy="4063065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Infrastructure as Code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r>
                <a:rPr lang="en-US" sz="6600" dirty="0">
                  <a:solidFill>
                    <a:schemeClr val="bg1">
                      <a:lumMod val="40000"/>
                      <a:lumOff val="60000"/>
                    </a:schemeClr>
                  </a:solidFill>
                </a:rPr>
                <a:t>Ops</a:t>
              </a:r>
              <a:endParaRPr lang="bg-BG" sz="6600" dirty="0">
                <a:solidFill>
                  <a:schemeClr val="bg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6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Dev</a:t>
              </a:r>
              <a:endParaRPr lang="bg-BG" sz="66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211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indent="0" algn="ctr" latinLnBrk="0">
              <a:lnSpc>
                <a:spcPct val="100000"/>
              </a:lnSpc>
              <a:buNone/>
            </a:pPr>
            <a:r>
              <a:rPr lang="en-US" sz="4000" b="1" dirty="0">
                <a:solidFill>
                  <a:schemeClr val="bg1"/>
                </a:solidFill>
              </a:rPr>
              <a:t>Infrastructure as code </a:t>
            </a:r>
            <a:r>
              <a:rPr lang="en-US" sz="4000" dirty="0">
                <a:solidFill>
                  <a:schemeClr val="bg1"/>
                </a:solidFill>
              </a:rPr>
              <a:t>(</a:t>
            </a:r>
            <a:r>
              <a:rPr lang="en-US" sz="4000" b="1" dirty="0" err="1">
                <a:solidFill>
                  <a:schemeClr val="bg1"/>
                </a:solidFill>
              </a:rPr>
              <a:t>IaC</a:t>
            </a:r>
            <a:r>
              <a:rPr lang="en-US" sz="4000" dirty="0">
                <a:solidFill>
                  <a:schemeClr val="bg1"/>
                </a:solidFill>
              </a:rPr>
              <a:t>) </a:t>
            </a:r>
            <a:r>
              <a:rPr lang="en-US" sz="4000" dirty="0">
                <a:solidFill>
                  <a:srgbClr val="234465"/>
                </a:solidFill>
              </a:rPr>
              <a:t>is the process of </a:t>
            </a:r>
            <a:r>
              <a:rPr lang="en-US" sz="4000" b="1" dirty="0">
                <a:solidFill>
                  <a:srgbClr val="234465"/>
                </a:solidFill>
              </a:rPr>
              <a:t>managing</a:t>
            </a:r>
            <a:r>
              <a:rPr lang="en-US" sz="4000" dirty="0">
                <a:solidFill>
                  <a:srgbClr val="234465"/>
                </a:solidFill>
              </a:rPr>
              <a:t> and </a:t>
            </a:r>
            <a:r>
              <a:rPr lang="en-US" sz="4000" b="1" dirty="0">
                <a:solidFill>
                  <a:srgbClr val="234465"/>
                </a:solidFill>
              </a:rPr>
              <a:t>provisioning</a:t>
            </a:r>
            <a:r>
              <a:rPr lang="en-US" sz="4000" dirty="0">
                <a:solidFill>
                  <a:srgbClr val="234465"/>
                </a:solidFill>
              </a:rPr>
              <a:t> computer data centers through machine-readable </a:t>
            </a:r>
            <a:r>
              <a:rPr lang="en-US" sz="4000" b="1" dirty="0">
                <a:solidFill>
                  <a:srgbClr val="234465"/>
                </a:solidFill>
              </a:rPr>
              <a:t>definition files</a:t>
            </a:r>
            <a:r>
              <a:rPr lang="en-US" sz="4000" dirty="0">
                <a:solidFill>
                  <a:srgbClr val="234465"/>
                </a:solidFill>
              </a:rPr>
              <a:t>, rather than physical hardware configuration or interactive configuration tools.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F8E9BE-0B46-470A-991E-83D59038E3CD}"/>
              </a:ext>
            </a:extLst>
          </p:cNvPr>
          <p:cNvSpPr txBox="1"/>
          <p:nvPr/>
        </p:nvSpPr>
        <p:spPr>
          <a:xfrm>
            <a:off x="3218193" y="6223130"/>
            <a:ext cx="5755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https://en.wikipedia.org/wiki/Infrastructure_as_code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399690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Terraform by </a:t>
            </a:r>
            <a:r>
              <a:rPr lang="en-US" dirty="0" err="1"/>
              <a:t>HashiCorp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r>
                <a:rPr lang="en-US" sz="6600" dirty="0">
                  <a:solidFill>
                    <a:schemeClr val="bg1">
                      <a:lumMod val="40000"/>
                      <a:lumOff val="60000"/>
                    </a:schemeClr>
                  </a:solidFill>
                </a:rPr>
                <a:t>Ops</a:t>
              </a:r>
              <a:endParaRPr lang="bg-BG" sz="6600" dirty="0">
                <a:solidFill>
                  <a:schemeClr val="bg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6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Dev</a:t>
              </a:r>
              <a:endParaRPr lang="bg-BG" sz="66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394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Terraform is a tool for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Building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Changing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Versioning</a:t>
            </a:r>
          </a:p>
          <a:p>
            <a:pPr>
              <a:lnSpc>
                <a:spcPct val="100000"/>
              </a:lnSpc>
            </a:pPr>
            <a:r>
              <a:rPr lang="en-US" dirty="0"/>
              <a:t>And it is doing 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Safely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Efficiently</a:t>
            </a:r>
          </a:p>
          <a:p>
            <a:pPr>
              <a:lnSpc>
                <a:spcPct val="100000"/>
              </a:lnSpc>
            </a:pPr>
            <a:r>
              <a:rPr lang="en-US" dirty="0"/>
              <a:t>It can manage both </a:t>
            </a:r>
            <a:r>
              <a:rPr lang="en-US" b="1" dirty="0"/>
              <a:t>cloud providers </a:t>
            </a:r>
            <a:r>
              <a:rPr lang="en-US" dirty="0"/>
              <a:t>and </a:t>
            </a:r>
            <a:r>
              <a:rPr lang="en-US" b="1" dirty="0"/>
              <a:t>on-premise solutions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CCF162BD-9CE2-4750-9743-F052E9C47FBC}"/>
              </a:ext>
            </a:extLst>
          </p:cNvPr>
          <p:cNvSpPr/>
          <p:nvPr/>
        </p:nvSpPr>
        <p:spPr>
          <a:xfrm>
            <a:off x="3553326" y="1892968"/>
            <a:ext cx="264695" cy="174859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FC79E6-12AA-43B8-A621-20B9DDD5A92D}"/>
              </a:ext>
            </a:extLst>
          </p:cNvPr>
          <p:cNvSpPr txBox="1"/>
          <p:nvPr/>
        </p:nvSpPr>
        <p:spPr>
          <a:xfrm>
            <a:off x="4102767" y="2406316"/>
            <a:ext cx="2602833" cy="7327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dirty="0"/>
              <a:t>Infrastructure</a:t>
            </a:r>
          </a:p>
        </p:txBody>
      </p:sp>
    </p:spTree>
    <p:extLst>
      <p:ext uri="{BB962C8B-B14F-4D97-AF65-F5344CB8AC3E}">
        <p14:creationId xmlns:p14="http://schemas.microsoft.com/office/powerpoint/2010/main" val="203688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Infrastructure as Code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Described using a high-level configuration syntax</a:t>
            </a:r>
          </a:p>
          <a:p>
            <a:pPr>
              <a:lnSpc>
                <a:spcPct val="100000"/>
              </a:lnSpc>
            </a:pPr>
            <a:r>
              <a:rPr lang="en-US" b="1" dirty="0"/>
              <a:t>Execution Plans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Created during planning phase. It shows what would be done</a:t>
            </a:r>
          </a:p>
          <a:p>
            <a:pPr>
              <a:lnSpc>
                <a:spcPct val="100000"/>
              </a:lnSpc>
            </a:pPr>
            <a:r>
              <a:rPr lang="en-US" b="1" dirty="0"/>
              <a:t>Resource Graph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Dependency is tracked and if possible, execution is parallelized</a:t>
            </a:r>
          </a:p>
          <a:p>
            <a:pPr>
              <a:lnSpc>
                <a:spcPct val="100000"/>
              </a:lnSpc>
            </a:pPr>
            <a:r>
              <a:rPr lang="en-US" b="1" dirty="0"/>
              <a:t>Change Automation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Changes can be applied with minimal human interaction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72892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Provides flexible </a:t>
            </a:r>
            <a:r>
              <a:rPr lang="en-US" b="1" dirty="0"/>
              <a:t>abstraction</a:t>
            </a:r>
            <a:r>
              <a:rPr lang="en-US" dirty="0"/>
              <a:t> of </a:t>
            </a:r>
            <a:r>
              <a:rPr lang="en-US" b="1" dirty="0"/>
              <a:t>resources</a:t>
            </a:r>
            <a:r>
              <a:rPr lang="en-US" dirty="0"/>
              <a:t> and </a:t>
            </a:r>
            <a:r>
              <a:rPr lang="en-US" b="1" dirty="0"/>
              <a:t>providers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It covers physical hardware, virtual machines, containers, etc.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Configuration management tools expect that the target exists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Terraform enables and cooperates with CM tools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302153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HashiCorp</a:t>
            </a:r>
            <a:r>
              <a:rPr lang="en-US" dirty="0"/>
              <a:t> Configuration Language (HCL)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1DEB748-3CEB-431C-8456-D1465144F656}"/>
              </a:ext>
            </a:extLst>
          </p:cNvPr>
          <p:cNvSpPr txBox="1">
            <a:spLocks/>
          </p:cNvSpPr>
          <p:nvPr/>
        </p:nvSpPr>
        <p:spPr>
          <a:xfrm>
            <a:off x="571500" y="1202488"/>
            <a:ext cx="11049000" cy="51890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bg1"/>
                </a:solidFill>
                <a:effectLst/>
              </a:rPr>
              <a:t># An AMI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variable "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ami</a:t>
            </a:r>
            <a:r>
              <a:rPr lang="en-US" sz="2000" dirty="0">
                <a:solidFill>
                  <a:schemeClr val="tx1"/>
                </a:solidFill>
                <a:effectLst/>
              </a:rPr>
              <a:t>" 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description = "the AMI to use"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  <a:p>
            <a:endParaRPr lang="en-US" sz="2000" dirty="0">
              <a:solidFill>
                <a:schemeClr val="bg1"/>
              </a:solidFill>
              <a:effectLst/>
            </a:endParaRP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/* A multi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   line comment. */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resource "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aws_instance</a:t>
            </a:r>
            <a:r>
              <a:rPr lang="en-US" sz="2000" dirty="0">
                <a:solidFill>
                  <a:schemeClr val="tx1"/>
                </a:solidFill>
                <a:effectLst/>
              </a:rPr>
              <a:t>" "web" 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ami</a:t>
            </a:r>
            <a:r>
              <a:rPr lang="en-US" sz="2000" dirty="0">
                <a:solidFill>
                  <a:schemeClr val="tx1"/>
                </a:solidFill>
                <a:effectLst/>
              </a:rPr>
              <a:t>               = "${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var.ami</a:t>
            </a:r>
            <a:r>
              <a:rPr lang="en-US" sz="2000" dirty="0">
                <a:solidFill>
                  <a:schemeClr val="tx1"/>
                </a:solidFill>
                <a:effectLst/>
              </a:rPr>
              <a:t>}"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count             = 2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source_dest_check</a:t>
            </a:r>
            <a:r>
              <a:rPr lang="en-US" sz="2000" dirty="0">
                <a:solidFill>
                  <a:schemeClr val="tx1"/>
                </a:solidFill>
                <a:effectLst/>
              </a:rPr>
              <a:t> = false</a:t>
            </a:r>
          </a:p>
          <a:p>
            <a:endParaRPr lang="en-US" sz="2000" dirty="0">
              <a:solidFill>
                <a:schemeClr val="tx1"/>
              </a:solidFill>
              <a:effectLst/>
            </a:endParaRP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connection 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user = "root"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9207DD-0B6D-4DAE-A6A5-61FF124D9D19}"/>
              </a:ext>
            </a:extLst>
          </p:cNvPr>
          <p:cNvSpPr txBox="1"/>
          <p:nvPr/>
        </p:nvSpPr>
        <p:spPr>
          <a:xfrm>
            <a:off x="2989573" y="6391571"/>
            <a:ext cx="6212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https://www.terraform.io/docs/configuration/syntax.html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65511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4451</TotalTime>
  <Words>1256</Words>
  <Application>Microsoft Office PowerPoint</Application>
  <PresentationFormat>Widescreen</PresentationFormat>
  <Paragraphs>267</Paragraphs>
  <Slides>29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Arial Black</vt:lpstr>
      <vt:lpstr>Calibri</vt:lpstr>
      <vt:lpstr>Consolas</vt:lpstr>
      <vt:lpstr>Wingdings</vt:lpstr>
      <vt:lpstr>Wingdings 2</vt:lpstr>
      <vt:lpstr>1_SoftUni3_1</vt:lpstr>
      <vt:lpstr>Infrastructure as Code</vt:lpstr>
      <vt:lpstr>Table of Contents</vt:lpstr>
      <vt:lpstr>PowerPoint Presentation</vt:lpstr>
      <vt:lpstr>Introduction</vt:lpstr>
      <vt:lpstr>PowerPoint Presentation</vt:lpstr>
      <vt:lpstr>Introduction</vt:lpstr>
      <vt:lpstr>Features</vt:lpstr>
      <vt:lpstr>Comparison</vt:lpstr>
      <vt:lpstr>HashiCorp Configuration Language (HCL)</vt:lpstr>
      <vt:lpstr>Interpolation Syntax</vt:lpstr>
      <vt:lpstr>Building Blocks (1)</vt:lpstr>
      <vt:lpstr>Building Blocks (2)</vt:lpstr>
      <vt:lpstr>Building Blocks (3)</vt:lpstr>
      <vt:lpstr>Building Blocks (4)</vt:lpstr>
      <vt:lpstr>Building Blocks (5)</vt:lpstr>
      <vt:lpstr>Installation</vt:lpstr>
      <vt:lpstr>PowerPoint Presentation</vt:lpstr>
      <vt:lpstr>PowerPoint Presentation</vt:lpstr>
      <vt:lpstr>Introduction</vt:lpstr>
      <vt:lpstr>PowerPoint Presentation</vt:lpstr>
      <vt:lpstr>PowerPoint Presentation</vt:lpstr>
      <vt:lpstr>Introduction</vt:lpstr>
      <vt:lpstr>PowerPoint Presentation</vt:lpstr>
      <vt:lpstr>Summary</vt:lpstr>
      <vt:lpstr>Resources</vt:lpstr>
      <vt:lpstr>PowerPoint Presentation</vt:lpstr>
      <vt:lpstr>СофтУни диамантени партньори</vt:lpstr>
      <vt:lpstr>СофтУни диамантени партньори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Dimitar</cp:lastModifiedBy>
  <cp:revision>140</cp:revision>
  <dcterms:created xsi:type="dcterms:W3CDTF">2018-05-23T13:08:44Z</dcterms:created>
  <dcterms:modified xsi:type="dcterms:W3CDTF">2018-12-07T13:36:29Z</dcterms:modified>
</cp:coreProperties>
</file>