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43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464" r:id="rId35"/>
    <p:sldId id="500" r:id="rId36"/>
    <p:sldId id="501" r:id="rId37"/>
    <p:sldId id="50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43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10E03AB1-9AA8-4E86-9A64-D741901E50A2}">
          <p14:sldIdLst>
            <p14:sldId id="464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FA"/>
    <a:srgbClr val="FFA72A"/>
    <a:srgbClr val="FFF0D9"/>
    <a:srgbClr val="F0F5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20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6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9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hyperlink" Target="https://softuni.bg/courses/asp-net-mvc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ASP.NET Core </a:t>
            </a:r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46612" y="1676400"/>
            <a:ext cx="7018787" cy="13262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Managing users, authentication, and permissions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75" y="4006435"/>
            <a:ext cx="3360824" cy="2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setup ASP.NET Identity based authentication in MVC</a:t>
            </a:r>
          </a:p>
          <a:p>
            <a:pPr lvl="1"/>
            <a:r>
              <a:rPr lang="en-US" dirty="0" smtClean="0"/>
              <a:t>Using the ASP.NET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 smtClean="0"/>
              <a:t>from Visual Studio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 smtClean="0"/>
              <a:t>: install </a:t>
            </a:r>
            <a:r>
              <a:rPr lang="en-US" noProof="1" smtClean="0"/>
              <a:t>NuGet</a:t>
            </a:r>
            <a:r>
              <a:rPr lang="en-US" dirty="0" smtClean="0"/>
              <a:t> packages, manual configuration, create EF mappings (models), </a:t>
            </a:r>
            <a:r>
              <a:rPr lang="en-US" dirty="0"/>
              <a:t>view models, </a:t>
            </a:r>
            <a:r>
              <a:rPr lang="en-US" dirty="0" smtClean="0"/>
              <a:t>controllers, views, etc.</a:t>
            </a:r>
          </a:p>
          <a:p>
            <a:r>
              <a:rPr lang="en-US" dirty="0" smtClean="0"/>
              <a:t>Required </a:t>
            </a:r>
            <a:r>
              <a:rPr lang="en-US" noProof="1" smtClean="0"/>
              <a:t>NuGet</a:t>
            </a:r>
            <a:r>
              <a:rPr lang="en-US" dirty="0" smtClean="0"/>
              <a:t> packages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Microsoft.AspNetCore.Identity.EntityFrameworkCore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Microsoft.AspNetCore.Identity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Microsoft.AspNetCore.Owin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System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Password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settings </a:t>
            </a:r>
            <a:r>
              <a:rPr lang="en-US" dirty="0" smtClean="0"/>
              <a:t>– can be defined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Startup.cs</a:t>
            </a:r>
          </a:p>
          <a:p>
            <a:pPr>
              <a:lnSpc>
                <a:spcPct val="11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18612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752600"/>
            <a:ext cx="1127760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/>
              <a:t>public void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ConfigureServices</a:t>
            </a:r>
            <a:r>
              <a:rPr lang="en-US" sz="2500" dirty="0"/>
              <a:t>(</a:t>
            </a:r>
            <a:r>
              <a:rPr lang="en-US" sz="2500" dirty="0" err="1"/>
              <a:t>IServiceCollection</a:t>
            </a:r>
            <a:r>
              <a:rPr lang="en-US" sz="2500" dirty="0"/>
              <a:t> services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{</a:t>
            </a:r>
            <a:endParaRPr lang="en-US" sz="2500" dirty="0" smtClean="0">
              <a:effectLst/>
            </a:endParaRPr>
          </a:p>
          <a:p>
            <a:r>
              <a:rPr lang="en-US" sz="2500" dirty="0" smtClean="0">
                <a:effectLst/>
              </a:rPr>
              <a:t>  </a:t>
            </a:r>
            <a:r>
              <a:rPr lang="en-US" sz="2500" dirty="0" err="1" smtClean="0">
                <a:effectLst/>
              </a:rPr>
              <a:t>services.</a:t>
            </a:r>
            <a:r>
              <a:rPr lang="en-US" sz="250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AddIdentity</a:t>
            </a:r>
            <a:r>
              <a:rPr lang="en-US" sz="2500" dirty="0" smtClean="0">
                <a:effectLst/>
              </a:rPr>
              <a:t>&lt;</a:t>
            </a:r>
            <a:r>
              <a:rPr lang="en-US" sz="2500" dirty="0" err="1" smtClean="0">
                <a:effectLst/>
              </a:rPr>
              <a:t>ApplicationUser</a:t>
            </a:r>
            <a:r>
              <a:rPr lang="en-US" sz="2500" dirty="0">
                <a:effectLst/>
              </a:rPr>
              <a:t>, </a:t>
            </a:r>
            <a:r>
              <a:rPr lang="en-US" sz="2500" dirty="0" err="1">
                <a:effectLst/>
              </a:rPr>
              <a:t>IdentityRole</a:t>
            </a:r>
            <a:r>
              <a:rPr lang="en-US" sz="2500" dirty="0" smtClean="0">
                <a:effectLst/>
              </a:rPr>
              <a:t>&gt;(</a:t>
            </a:r>
            <a:br>
              <a:rPr lang="en-US" sz="2500" dirty="0" smtClean="0">
                <a:effectLst/>
              </a:rPr>
            </a:br>
            <a:r>
              <a:rPr lang="en-US" sz="2500" dirty="0" smtClean="0">
                <a:effectLst/>
              </a:rPr>
              <a:t>    options =&gt; </a:t>
            </a:r>
            <a:r>
              <a:rPr lang="en-US" sz="2500" dirty="0" smtClean="0">
                <a:effectLst/>
              </a:rPr>
              <a:t>{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/*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 sz="2500" dirty="0" smtClean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sz="2500" dirty="0"/>
              <a:t>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rules */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2500" dirty="0" smtClean="0">
                <a:effectLst/>
              </a:rPr>
              <a:t>}) </a:t>
            </a:r>
          </a:p>
          <a:p>
            <a:r>
              <a:rPr lang="en-US" sz="2500" dirty="0" smtClean="0">
                <a:effectLst/>
              </a:rPr>
              <a:t>    </a:t>
            </a:r>
            <a:r>
              <a:rPr lang="en-US" sz="2500" dirty="0" smtClean="0">
                <a:effectLst/>
              </a:rPr>
              <a:t>  .</a:t>
            </a:r>
            <a:r>
              <a:rPr lang="en-US" sz="2500" dirty="0" err="1">
                <a:effectLst/>
              </a:rPr>
              <a:t>AddEntityFrameworkStores</a:t>
            </a:r>
            <a:r>
              <a:rPr lang="en-US" sz="2500" dirty="0">
                <a:effectLst/>
              </a:rPr>
              <a:t>&lt;</a:t>
            </a:r>
            <a:r>
              <a:rPr lang="en-US" sz="2500" dirty="0" err="1">
                <a:effectLst/>
              </a:rPr>
              <a:t>ApplicationDbContext</a:t>
            </a:r>
            <a:r>
              <a:rPr lang="en-US" sz="2500" dirty="0">
                <a:effectLst/>
              </a:rPr>
              <a:t>&gt;() </a:t>
            </a:r>
            <a:endParaRPr lang="en-US" sz="2500" dirty="0" smtClean="0">
              <a:effectLst/>
            </a:endParaRP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  </a:t>
            </a:r>
            <a:r>
              <a:rPr lang="en-US" sz="2500" dirty="0" smtClean="0">
                <a:effectLst/>
              </a:rPr>
              <a:t>  .</a:t>
            </a:r>
            <a:r>
              <a:rPr lang="en-US" sz="2500" dirty="0" err="1">
                <a:effectLst/>
              </a:rPr>
              <a:t>AddDefaultTokenProviders</a:t>
            </a:r>
            <a:r>
              <a:rPr lang="en-US" sz="2500" dirty="0" smtClean="0">
                <a:effectLst/>
              </a:rPr>
              <a:t>();</a:t>
            </a: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</a:t>
            </a:r>
            <a:r>
              <a:rPr lang="en-US" sz="2500" dirty="0" err="1" smtClean="0">
                <a:effectLst/>
              </a:rPr>
              <a:t>services.Configure</a:t>
            </a:r>
            <a:r>
              <a:rPr lang="en-US" sz="2500" dirty="0" smtClean="0">
                <a:effectLst/>
              </a:rPr>
              <a:t>&lt;</a:t>
            </a:r>
            <a:r>
              <a:rPr lang="en-US" sz="250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IdentityOptions</a:t>
            </a:r>
            <a:r>
              <a:rPr lang="en-US" sz="2500" dirty="0" smtClean="0">
                <a:effectLst/>
              </a:rPr>
              <a:t>&gt;(options =&gt;</a:t>
            </a: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{ </a:t>
            </a: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 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  <a:effectLst/>
              </a:rPr>
              <a:t>// Password, lockout, emails, etc. </a:t>
            </a: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});</a:t>
            </a:r>
          </a:p>
          <a:p>
            <a:r>
              <a:rPr lang="en-US" sz="2500" dirty="0">
                <a:effectLst/>
              </a:rPr>
              <a:t> </a:t>
            </a:r>
            <a:r>
              <a:rPr lang="en-US" sz="2500" dirty="0" smtClean="0">
                <a:effectLst/>
              </a:rPr>
              <a:t> </a:t>
            </a:r>
            <a:r>
              <a:rPr lang="en-US" sz="2500" dirty="0" err="1" smtClean="0">
                <a:effectLst/>
              </a:rPr>
              <a:t>services.ConfigureApplicationCookie</a:t>
            </a:r>
            <a:r>
              <a:rPr lang="en-US" sz="2500" dirty="0" smtClean="0">
                <a:effectLst/>
              </a:rPr>
              <a:t>(options =&gt; { … });</a:t>
            </a:r>
            <a:endParaRPr lang="en-US" sz="2500" dirty="0" smtClean="0">
              <a:effectLst/>
            </a:endParaRPr>
          </a:p>
          <a:p>
            <a:r>
              <a:rPr lang="en-US" sz="2500" dirty="0">
                <a:effectLst/>
              </a:rPr>
              <a:t>}</a:t>
            </a:r>
            <a:endParaRPr lang="en-US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Project Template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ApplicationUser.cs</a:t>
            </a:r>
            <a:r>
              <a:rPr lang="en-US" dirty="0" smtClean="0"/>
              <a:t> </a:t>
            </a:r>
            <a:r>
              <a:rPr lang="en-US" dirty="0" smtClean="0"/>
              <a:t>– can </a:t>
            </a:r>
            <a:r>
              <a:rPr lang="en-US" dirty="0"/>
              <a:t>add </a:t>
            </a:r>
            <a:r>
              <a:rPr lang="en-US" dirty="0" smtClean="0"/>
              <a:t>user </a:t>
            </a:r>
            <a:r>
              <a:rPr lang="en-US" dirty="0" smtClean="0"/>
              <a:t>functionality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Extends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information for the ASP.NET CORE application</a:t>
            </a:r>
            <a:r>
              <a:rPr lang="bg-BG" dirty="0" smtClean="0"/>
              <a:t> </a:t>
            </a:r>
            <a:r>
              <a:rPr lang="en-US" dirty="0"/>
              <a:t>derived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  <a:endParaRPr lang="en-US" dirty="0" smtClean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(unique user ID, string holding a GUID)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 smtClean="0"/>
              <a:t> </a:t>
            </a:r>
            <a:r>
              <a:rPr lang="en-US" dirty="0"/>
              <a:t>(unique </a:t>
            </a:r>
            <a:r>
              <a:rPr lang="en-US" dirty="0" smtClean="0"/>
              <a:t>username),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/>
              <a:t> (email address – can be unique),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May hold additional fields, e.g. first name, last </a:t>
            </a:r>
            <a:r>
              <a:rPr lang="en-US" dirty="0" smtClean="0"/>
              <a:t>name,</a:t>
            </a:r>
            <a:br>
              <a:rPr lang="en-US" dirty="0" smtClean="0"/>
            </a:br>
            <a:r>
              <a:rPr lang="en-US" dirty="0" smtClean="0"/>
              <a:t>date </a:t>
            </a:r>
            <a:r>
              <a:rPr lang="en-US" dirty="0" smtClean="0"/>
              <a:t>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(2)</a:t>
            </a:r>
            <a:endParaRPr lang="en-US" dirty="0"/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2971800"/>
            <a:ext cx="1266826" cy="1266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access to the application’s data using model </a:t>
            </a:r>
            <a:r>
              <a:rPr lang="en-US" dirty="0" smtClean="0"/>
              <a:t>objects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Startup.cs</a:t>
            </a:r>
          </a:p>
          <a:p>
            <a:pPr lvl="1"/>
            <a:r>
              <a:rPr lang="en-US" dirty="0" smtClean="0"/>
              <a:t>Can configure cookie-based authentication</a:t>
            </a:r>
          </a:p>
          <a:p>
            <a:pPr lvl="1"/>
            <a:r>
              <a:rPr lang="en-US" dirty="0" smtClean="0"/>
              <a:t>May enable external login (e.g. Facebook login)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</a:t>
            </a:r>
            <a:r>
              <a:rPr lang="en-US" dirty="0" smtClean="0"/>
              <a:t>Authentication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4038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newUser</a:t>
            </a:r>
            <a:r>
              <a:rPr lang="en-US" dirty="0"/>
              <a:t> = new </a:t>
            </a:r>
            <a:r>
              <a:rPr lang="en-US" dirty="0" err="1" smtClean="0"/>
              <a:t>ApplicationUser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maria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smtClean="0"/>
              <a:t>  Email </a:t>
            </a:r>
            <a:r>
              <a:rPr lang="en-US" dirty="0"/>
              <a:t>= "mm@gmail.com",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PhoneNumber</a:t>
            </a:r>
            <a:r>
              <a:rPr lang="en-US" dirty="0" smtClean="0"/>
              <a:t> </a:t>
            </a:r>
            <a:r>
              <a:rPr lang="en-US" dirty="0"/>
              <a:t>= "+359 2 981 981"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userManager.CreateAsync</a:t>
            </a:r>
            <a:r>
              <a:rPr lang="en-US" dirty="0" smtClean="0"/>
              <a:t>(</a:t>
            </a:r>
            <a:r>
              <a:rPr lang="en-US" dirty="0" err="1" smtClean="0"/>
              <a:t>newUser</a:t>
            </a:r>
            <a:r>
              <a:rPr lang="en-US" dirty="0"/>
              <a:t>, "S0m3@Pa</a:t>
            </a:r>
            <a:r>
              <a:rPr lang="en-US" dirty="0" smtClean="0"/>
              <a:t>$$");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result.Succeeded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// </a:t>
            </a:r>
            <a:r>
              <a:rPr lang="en-US" dirty="0"/>
              <a:t>User </a:t>
            </a:r>
            <a:r>
              <a:rPr lang="en-US" dirty="0" smtClean="0"/>
              <a:t>registered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//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result.Errors</a:t>
            </a:r>
            <a:r>
              <a:rPr lang="en-US" dirty="0"/>
              <a:t> holds the error </a:t>
            </a:r>
            <a:r>
              <a:rPr lang="en-US" dirty="0" smtClean="0"/>
              <a:t>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Logout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/ Logout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rememberMe</a:t>
            </a:r>
            <a:r>
              <a:rPr lang="en-US" dirty="0"/>
              <a:t> = true;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shouldLockout</a:t>
            </a:r>
            <a:r>
              <a:rPr lang="en-US" dirty="0"/>
              <a:t> = false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signInStatus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signInManager.PasswordSignInAsync</a:t>
            </a:r>
            <a:r>
              <a:rPr lang="en-US" dirty="0"/>
              <a:t>(</a:t>
            </a:r>
          </a:p>
          <a:p>
            <a:r>
              <a:rPr lang="en-US" dirty="0"/>
              <a:t>    "</a:t>
            </a:r>
            <a:r>
              <a:rPr lang="en-US" dirty="0" err="1"/>
              <a:t>maria</a:t>
            </a:r>
            <a:r>
              <a:rPr lang="en-US" dirty="0"/>
              <a:t>", "S0m3@Pa$$", </a:t>
            </a:r>
            <a:r>
              <a:rPr lang="en-US" dirty="0" err="1"/>
              <a:t>rememberMe</a:t>
            </a:r>
            <a:r>
              <a:rPr lang="en-US" dirty="0"/>
              <a:t>, </a:t>
            </a:r>
            <a:r>
              <a:rPr lang="en-US" dirty="0" err="1"/>
              <a:t>shouldLockout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noProof="1" smtClean="0"/>
              <a:t>if (</a:t>
            </a:r>
            <a:r>
              <a:rPr lang="en-US" dirty="0" err="1"/>
              <a:t>signInStatus.Succeeded</a:t>
            </a:r>
            <a:r>
              <a:rPr lang="en-US" noProof="1" smtClean="0"/>
              <a:t>)</a:t>
            </a:r>
          </a:p>
          <a:p>
            <a:r>
              <a:rPr lang="en-US" noProof="1" smtClean="0"/>
              <a:t>    </a:t>
            </a:r>
            <a:r>
              <a:rPr lang="en-US" noProof="1"/>
              <a:t>// Sucessfull login</a:t>
            </a:r>
          </a:p>
          <a:p>
            <a:r>
              <a:rPr lang="en-US" noProof="1"/>
              <a:t>else</a:t>
            </a:r>
          </a:p>
          <a:p>
            <a:r>
              <a:rPr lang="en-US" noProof="1"/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2812" y="6019800"/>
            <a:ext cx="10363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await </a:t>
            </a:r>
            <a:r>
              <a:rPr lang="en-US" dirty="0" err="1" smtClean="0"/>
              <a:t>signInManager.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SignOutAsync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Administrator resets some user's password: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897580"/>
            <a:ext cx="1094399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currentUser = </a:t>
            </a:r>
            <a:r>
              <a:rPr lang="en-US" dirty="0"/>
              <a:t>await </a:t>
            </a:r>
            <a:r>
              <a:rPr lang="en-US" dirty="0" err="1" smtClean="0"/>
              <a:t>userManager.GetUserAsync</a:t>
            </a:r>
            <a:r>
              <a:rPr lang="en-US" dirty="0" smtClean="0"/>
              <a:t>(User);</a:t>
            </a:r>
            <a:endParaRPr lang="en-US" noProof="1"/>
          </a:p>
          <a:p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userManager.ChangePasswordAsync</a:t>
            </a:r>
            <a:r>
              <a:rPr lang="en-US" dirty="0"/>
              <a:t>(</a:t>
            </a:r>
          </a:p>
          <a:p>
            <a:r>
              <a:rPr lang="en-US" dirty="0"/>
              <a:t>    user, "old pass", "new pass</a:t>
            </a:r>
            <a:r>
              <a:rPr lang="en-US" dirty="0" smtClean="0"/>
              <a:t>");</a:t>
            </a:r>
          </a:p>
          <a:p>
            <a:endParaRPr lang="en-US" noProof="1" smtClean="0"/>
          </a:p>
          <a:p>
            <a:r>
              <a:rPr lang="en-US" noProof="1" smtClean="0"/>
              <a:t>if </a:t>
            </a:r>
            <a:r>
              <a:rPr lang="en-US" noProof="1"/>
              <a:t>(result.Succeeded) </a:t>
            </a:r>
            <a:r>
              <a:rPr lang="en-US" noProof="1" smtClean="0"/>
              <a:t>{ … }</a:t>
            </a:r>
          </a:p>
          <a:p>
            <a:r>
              <a:rPr lang="en-US" noProof="1" smtClean="0"/>
              <a:t>else {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result.Errors</a:t>
            </a:r>
            <a:r>
              <a:rPr lang="en-US" dirty="0" smtClean="0"/>
              <a:t> </a:t>
            </a:r>
            <a:r>
              <a:rPr lang="en-US" dirty="0"/>
              <a:t>holds the error messages</a:t>
            </a:r>
            <a:r>
              <a:rPr lang="en-US" noProof="1" smtClean="0"/>
              <a:t> }</a:t>
            </a:r>
            <a:endParaRPr lang="en-US" noProof="1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014770"/>
            <a:ext cx="10943998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user = await </a:t>
            </a:r>
            <a:r>
              <a:rPr lang="en-US" dirty="0" err="1" smtClean="0"/>
              <a:t>userManager.FindByEmailAsync</a:t>
            </a:r>
            <a:r>
              <a:rPr lang="en-US" dirty="0" smtClean="0"/>
              <a:t>(</a:t>
            </a:r>
            <a:r>
              <a:rPr lang="en-US" dirty="0" err="1" smtClean="0"/>
              <a:t>model.Email</a:t>
            </a:r>
            <a:r>
              <a:rPr lang="en-US" dirty="0"/>
              <a:t>);</a:t>
            </a:r>
            <a:endParaRPr lang="en-US" noProof="1" smtClean="0"/>
          </a:p>
          <a:p>
            <a:r>
              <a:rPr lang="en-US" noProof="1" smtClean="0"/>
              <a:t>var token = </a:t>
            </a:r>
            <a:r>
              <a:rPr lang="en-US" dirty="0"/>
              <a:t>await </a:t>
            </a:r>
            <a:r>
              <a:rPr lang="en-US" dirty="0" err="1" smtClean="0"/>
              <a:t>userManager.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GeneratePasswordResetTokenAsync</a:t>
            </a:r>
            <a:r>
              <a:rPr lang="en-US" dirty="0" smtClean="0"/>
              <a:t>(user</a:t>
            </a:r>
            <a:r>
              <a:rPr lang="en-US" dirty="0"/>
              <a:t>);</a:t>
            </a:r>
            <a:endParaRPr lang="en-US" noProof="1"/>
          </a:p>
          <a:p>
            <a:r>
              <a:rPr lang="en-US" dirty="0" err="1"/>
              <a:t>var</a:t>
            </a:r>
            <a:r>
              <a:rPr lang="en-US" dirty="0"/>
              <a:t> result = await </a:t>
            </a:r>
            <a:r>
              <a:rPr lang="en-US" dirty="0" err="1"/>
              <a:t>userManager.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ResetPasswordAsync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user</a:t>
            </a:r>
            <a:r>
              <a:rPr lang="en-US" dirty="0"/>
              <a:t>, token, "new password");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63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extend the user profile</a:t>
            </a:r>
          </a:p>
          <a:p>
            <a:pPr lvl="1"/>
            <a:r>
              <a:rPr lang="en-US" dirty="0" smtClean="0"/>
              <a:t>Just add properties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Add a migration with the newly created properties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migration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User Profile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94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class ApplicationUser : IdentityUser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[Required]</a:t>
            </a:r>
          </a:p>
          <a:p>
            <a:r>
              <a:rPr lang="en-US" noProof="1"/>
              <a:t>  public string Name { get; set; }</a:t>
            </a:r>
          </a:p>
          <a:p>
            <a:r>
              <a:rPr lang="en-US" noProof="1"/>
              <a:t>  …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72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1625176" y="4898408"/>
            <a:ext cx="8938472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 and User Roles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 smtClean="0"/>
              <a:t>Access Permissions </a:t>
            </a:r>
            <a:r>
              <a:rPr lang="en-US" smtClean="0"/>
              <a:t>According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 smtClean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AllowAnonymous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 smtClean="0"/>
              <a:t> attributes to configure authorized / anonymous access for controller / action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Authorization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362200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class AccountController : Controller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// GET: /Account/Login 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noProof="1"/>
              <a:t>)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[AllowAnonymous]</a:t>
            </a:r>
          </a:p>
          <a:p>
            <a:r>
              <a:rPr lang="en-US" noProof="1"/>
              <a:t> </a:t>
            </a:r>
            <a:r>
              <a:rPr lang="en-US" noProof="1" smtClean="0"/>
              <a:t> </a:t>
            </a:r>
            <a:r>
              <a:rPr lang="en-US" dirty="0" smtClean="0"/>
              <a:t>public </a:t>
            </a:r>
            <a:r>
              <a:rPr lang="en-US" dirty="0" err="1"/>
              <a:t>async</a:t>
            </a:r>
            <a:r>
              <a:rPr lang="en-US" dirty="0"/>
              <a:t> Task&lt;</a:t>
            </a:r>
            <a:r>
              <a:rPr lang="en-US" dirty="0" err="1"/>
              <a:t>IActionResult</a:t>
            </a:r>
            <a:r>
              <a:rPr lang="en-US" dirty="0"/>
              <a:t>&gt; Login(string </a:t>
            </a:r>
            <a:r>
              <a:rPr lang="en-US" dirty="0" err="1" smtClean="0"/>
              <a:t>returnUrl</a:t>
            </a:r>
            <a:r>
              <a:rPr lang="en-US" dirty="0" smtClean="0"/>
              <a:t>) </a:t>
            </a:r>
            <a:r>
              <a:rPr lang="en-US" noProof="1" smtClean="0"/>
              <a:t>{ </a:t>
            </a:r>
            <a:r>
              <a:rPr lang="en-US" noProof="1"/>
              <a:t>… }</a:t>
            </a:r>
          </a:p>
          <a:p>
            <a:r>
              <a:rPr lang="en-US" noProof="1"/>
              <a:t>  </a:t>
            </a:r>
          </a:p>
          <a:p>
            <a:r>
              <a:rPr lang="en-US" noProof="1"/>
              <a:t>  // POST: /Account/LogOff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for logged-in users only</a:t>
            </a:r>
            <a:r>
              <a:rPr lang="en-US" noProof="1"/>
              <a:t>)</a:t>
            </a:r>
          </a:p>
          <a:p>
            <a:r>
              <a:rPr lang="en-US" noProof="1"/>
              <a:t>  [HttpPost]</a:t>
            </a:r>
          </a:p>
          <a:p>
            <a:r>
              <a:rPr lang="en-US" noProof="1"/>
              <a:t> </a:t>
            </a:r>
            <a:r>
              <a:rPr lang="en-US" noProof="1" smtClean="0"/>
              <a:t> </a:t>
            </a:r>
            <a:r>
              <a:rPr lang="en-US" dirty="0" smtClean="0"/>
              <a:t>public </a:t>
            </a:r>
            <a:r>
              <a:rPr lang="en-US" dirty="0" err="1"/>
              <a:t>async</a:t>
            </a:r>
            <a:r>
              <a:rPr lang="en-US" dirty="0"/>
              <a:t> Task&lt;</a:t>
            </a:r>
            <a:r>
              <a:rPr lang="en-US" dirty="0" err="1"/>
              <a:t>IActionResult</a:t>
            </a:r>
            <a:r>
              <a:rPr lang="en-US" dirty="0"/>
              <a:t>&gt; Logout</a:t>
            </a:r>
            <a:r>
              <a:rPr lang="en-US" dirty="0" smtClean="0"/>
              <a:t>() </a:t>
            </a:r>
            <a:r>
              <a:rPr lang="en-US" noProof="1"/>
              <a:t>{ … }</a:t>
            </a:r>
            <a:endParaRPr lang="en-US" dirty="0" smtClean="0"/>
          </a:p>
          <a:p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/Account/Roles (for logged-in users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currentUser</a:t>
            </a:r>
            <a:r>
              <a:rPr lang="en-US" dirty="0" smtClean="0"/>
              <a:t> = await </a:t>
            </a:r>
            <a:r>
              <a:rPr lang="en-US" dirty="0" err="1" smtClean="0"/>
              <a:t>userManager.GetUserAsync</a:t>
            </a:r>
            <a:r>
              <a:rPr lang="en-US" dirty="0" smtClean="0"/>
              <a:t>(</a:t>
            </a:r>
            <a:r>
              <a:rPr lang="en-US" dirty="0" err="1" smtClean="0"/>
              <a:t>this.User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roles = await </a:t>
            </a:r>
            <a:r>
              <a:rPr lang="en-US" dirty="0" err="1" smtClean="0"/>
              <a:t>userManager.GetRolesAsync</a:t>
            </a:r>
            <a:r>
              <a:rPr lang="en-US" dirty="0" smtClean="0"/>
              <a:t>(</a:t>
            </a:r>
            <a:r>
              <a:rPr lang="en-US" dirty="0" err="1" smtClean="0"/>
              <a:t>currentUser</a:t>
            </a:r>
            <a:r>
              <a:rPr lang="en-US" dirty="0" smtClean="0"/>
              <a:t>);</a:t>
            </a:r>
          </a:p>
          <a:p>
            <a:endParaRPr lang="en-US" noProof="1"/>
          </a:p>
          <a:p>
            <a:r>
              <a:rPr lang="en-US" noProof="1" smtClean="0"/>
              <a:t>    </a:t>
            </a:r>
            <a:r>
              <a:rPr lang="en-US" noProof="1"/>
              <a:t>ViewBag.Roles = </a:t>
            </a:r>
            <a:r>
              <a:rPr lang="en-US" dirty="0" smtClean="0"/>
              <a:t>roles</a:t>
            </a:r>
            <a:r>
              <a:rPr lang="en-US" noProof="1" smtClean="0"/>
              <a:t>;</a:t>
            </a:r>
            <a:endParaRPr lang="en-US" noProof="1"/>
          </a:p>
          <a:p>
            <a:r>
              <a:rPr lang="en-US" noProof="1"/>
              <a:t>    return this.View();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group users to simplify managing permissions</a:t>
            </a:r>
          </a:p>
          <a:p>
            <a:pPr lvl="1"/>
            <a:r>
              <a:rPr lang="en-US" dirty="0" smtClean="0"/>
              <a:t>ASP.NET CORE MVC controllers and actions can check the user role</a:t>
            </a:r>
          </a:p>
          <a:p>
            <a:r>
              <a:rPr lang="en-US" dirty="0" smtClean="0"/>
              <a:t>Creating a new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276600"/>
            <a:ext cx="10466460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role = new </a:t>
            </a:r>
            <a:r>
              <a:rPr lang="en-US" dirty="0" err="1"/>
              <a:t>IdentityRole</a:t>
            </a:r>
            <a:r>
              <a:rPr lang="en-US" dirty="0"/>
              <a:t>("Administrator");</a:t>
            </a:r>
          </a:p>
          <a:p>
            <a:r>
              <a:rPr lang="en-US" dirty="0" err="1"/>
              <a:t>var</a:t>
            </a:r>
            <a:r>
              <a:rPr lang="en-US" dirty="0"/>
              <a:t> result = await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roleManager.CreateAsync</a:t>
            </a:r>
            <a:r>
              <a:rPr lang="en-US" dirty="0"/>
              <a:t>(role</a:t>
            </a:r>
            <a:r>
              <a:rPr lang="en-US" dirty="0" smtClean="0"/>
              <a:t>);</a:t>
            </a:r>
          </a:p>
          <a:p>
            <a:endParaRPr lang="en-US" noProof="1" smtClean="0"/>
          </a:p>
          <a:p>
            <a:r>
              <a:rPr lang="en-US" noProof="1" smtClean="0"/>
              <a:t>if (! </a:t>
            </a:r>
            <a:r>
              <a:rPr lang="en-US" dirty="0" err="1"/>
              <a:t>result.Succeeded</a:t>
            </a:r>
            <a:r>
              <a:rPr lang="en-US" noProof="1" smtClean="0"/>
              <a:t>)</a:t>
            </a:r>
          </a:p>
          <a:p>
            <a:r>
              <a:rPr lang="en-US" noProof="1" smtClean="0"/>
              <a:t>{</a:t>
            </a:r>
            <a:endParaRPr lang="en-US" noProof="1"/>
          </a:p>
          <a:p>
            <a:r>
              <a:rPr lang="en-US" noProof="1"/>
              <a:t>  throw new Exception(string.Join("; ", roleCreateResult.Errors));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1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Adding a user to existing role: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User to a Role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roleName</a:t>
            </a:r>
            <a:r>
              <a:rPr lang="en-US" dirty="0"/>
              <a:t> = "Administrator";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roleExists</a:t>
            </a:r>
            <a:r>
              <a:rPr lang="en-US" dirty="0"/>
              <a:t> = await </a:t>
            </a:r>
            <a:r>
              <a:rPr lang="en-US" dirty="0" err="1"/>
              <a:t>roleManager.RoleExistsAsync</a:t>
            </a:r>
            <a:r>
              <a:rPr lang="en-US" dirty="0"/>
              <a:t>(</a:t>
            </a:r>
            <a:r>
              <a:rPr lang="en-US" dirty="0" err="1"/>
              <a:t>roleName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roleExists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 = await </a:t>
            </a:r>
            <a:r>
              <a:rPr lang="en-US" dirty="0" err="1"/>
              <a:t>userManager.GetUserAsync</a:t>
            </a:r>
            <a:r>
              <a:rPr lang="en-US" dirty="0"/>
              <a:t>(User);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userManager.AddToRoleAsync</a:t>
            </a:r>
            <a:r>
              <a:rPr lang="en-US" dirty="0"/>
              <a:t>(user, </a:t>
            </a:r>
            <a:r>
              <a:rPr lang="en-US" dirty="0" err="1"/>
              <a:t>roleName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noProof="1"/>
              <a:t>if </a:t>
            </a:r>
            <a:r>
              <a:rPr lang="en-US" noProof="1" smtClean="0"/>
              <a:t>(</a:t>
            </a:r>
            <a:r>
              <a:rPr lang="en-US" dirty="0" smtClean="0"/>
              <a:t>result</a:t>
            </a:r>
            <a:r>
              <a:rPr lang="en-US" noProof="1" smtClean="0"/>
              <a:t>.Succeeded</a:t>
            </a:r>
            <a:r>
              <a:rPr lang="en-US" noProof="1"/>
              <a:t>) </a:t>
            </a:r>
          </a:p>
          <a:p>
            <a:r>
              <a:rPr lang="en-US" noProof="1"/>
              <a:t>    </a:t>
            </a:r>
            <a:r>
              <a:rPr lang="en-US" noProof="1" smtClean="0"/>
              <a:t>    // </a:t>
            </a:r>
            <a:r>
              <a:rPr lang="en-US" noProof="1"/>
              <a:t>The user is now </a:t>
            </a:r>
            <a:r>
              <a:rPr lang="en-US" noProof="1" smtClean="0"/>
              <a:t>Administrator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 smtClean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</a:t>
            </a:r>
            <a:r>
              <a:rPr lang="en-US" sz="3200" dirty="0" smtClean="0"/>
              <a:t>if user's role is "User", "Student" or "Trainer":</a:t>
            </a: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Administrator")]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public class AdminController : Controller</a:t>
            </a:r>
          </a:p>
          <a:p>
            <a:r>
              <a:rPr lang="en-US" noProof="1"/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noProof="1"/>
              <a:t>public ActionResult Roles()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…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noProof="1"/>
              <a:t>public ActionResult Admin()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if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noProof="1"/>
              <a:t>)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  ViewBag.Message = "Welcome to the admin area!";</a:t>
            </a:r>
          </a:p>
          <a:p>
            <a:r>
              <a:rPr lang="en-US" noProof="1"/>
              <a:t>        return View();</a:t>
            </a:r>
          </a:p>
          <a:p>
            <a:r>
              <a:rPr lang="en-US" noProof="1"/>
              <a:t>    }</a:t>
            </a:r>
          </a:p>
          <a:p>
            <a:endParaRPr lang="en-US" noProof="1"/>
          </a:p>
          <a:p>
            <a:r>
              <a:rPr lang="en-US" noProof="1"/>
              <a:t>    return this.View("Unauthorized");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5029200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Remote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5993021"/>
            <a:ext cx="10566632" cy="719034"/>
          </a:xfrm>
        </p:spPr>
        <p:txBody>
          <a:bodyPr/>
          <a:lstStyle/>
          <a:p>
            <a:r>
              <a:rPr lang="en-US" dirty="0" smtClean="0"/>
              <a:t>Claims-Based Authentication 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60020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 smtClean="0"/>
              <a:t>Piece of information identifying user</a:t>
            </a:r>
          </a:p>
          <a:p>
            <a:pPr lvl="1"/>
            <a:r>
              <a:rPr lang="en-US" dirty="0" smtClean="0"/>
              <a:t>Sent as key-value pairs</a:t>
            </a:r>
          </a:p>
          <a:p>
            <a:pPr lvl="1"/>
            <a:r>
              <a:rPr lang="en-US" dirty="0" smtClean="0"/>
              <a:t>Contains authentication token and/or signature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 smtClean="0"/>
              <a:t>Users authenticate on remote system</a:t>
            </a:r>
          </a:p>
          <a:p>
            <a:pPr lvl="1"/>
            <a:r>
              <a:rPr lang="en-US" dirty="0" smtClean="0"/>
              <a:t>Information is passed to the application</a:t>
            </a:r>
          </a:p>
          <a:p>
            <a:pPr lvl="1"/>
            <a:r>
              <a:rPr lang="en-US" dirty="0" smtClean="0"/>
              <a:t>User is authenticated and recognized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Claims-Based Authentication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3726426"/>
            <a:ext cx="1828800" cy="206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flow</a:t>
            </a:r>
          </a:p>
          <a:p>
            <a:pPr lvl="1"/>
            <a:r>
              <a:rPr lang="en-US" dirty="0" smtClean="0"/>
              <a:t>User makes request to application</a:t>
            </a:r>
          </a:p>
          <a:p>
            <a:pPr lvl="1"/>
            <a:r>
              <a:rPr lang="en-US" dirty="0" smtClean="0"/>
              <a:t>System redirects to external page</a:t>
            </a:r>
          </a:p>
          <a:p>
            <a:pPr lvl="1"/>
            <a:r>
              <a:rPr lang="en-US" dirty="0" smtClean="0"/>
              <a:t>After authentication the external system returns back to the application with user information</a:t>
            </a:r>
          </a:p>
          <a:p>
            <a:pPr lvl="1"/>
            <a:r>
              <a:rPr lang="en-US" dirty="0" smtClean="0"/>
              <a:t>Application makes request to external system to validate user</a:t>
            </a:r>
          </a:p>
          <a:p>
            <a:pPr lvl="1"/>
            <a:r>
              <a:rPr lang="en-US" dirty="0" smtClean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026" name="Picture 2" descr="C:\Users\Roy Jones Jr\Desktop\ui\so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5415188"/>
            <a:ext cx="2897192" cy="6953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7" name="Picture 2" descr="Резултат с изображение за compil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330" y="1600200"/>
            <a:ext cx="1142156" cy="14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pic>
        <p:nvPicPr>
          <p:cNvPr id="2050" name="Picture 2" descr="C:\Users\Roy Jones Jr\Desktop\oauth-2-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62" y="1828800"/>
            <a:ext cx="1766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6753" y="4343400"/>
            <a:ext cx="1491668" cy="149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8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17797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ASP.NET Core Identity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Scaffolding</a:t>
            </a:r>
          </a:p>
          <a:p>
            <a:r>
              <a:rPr lang="en-US" dirty="0" smtClean="0"/>
              <a:t>Authentication: register, login, logout</a:t>
            </a:r>
          </a:p>
          <a:p>
            <a:r>
              <a:rPr lang="en-US" dirty="0" smtClean="0"/>
              <a:t>Authorization: claims, roles</a:t>
            </a:r>
          </a:p>
          <a:p>
            <a:r>
              <a:rPr lang="en-US" dirty="0" smtClean="0"/>
              <a:t>OAuth2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8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Configuring External Login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OWIN Authorization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3846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Consolas" panose="020B0609020204030204" pitchFamily="49" charset="0"/>
              </a:rPr>
              <a:t>Microsoft.AspNetCore.Authentication</a:t>
            </a:r>
            <a:r>
              <a:rPr lang="en-US" b="1" dirty="0" smtClean="0">
                <a:latin typeface="Consolas" panose="020B0609020204030204" pitchFamily="49" charset="0"/>
              </a:rPr>
              <a:t>.&lt;provider&gt;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</a:t>
            </a:r>
            <a:r>
              <a:rPr lang="en-US" dirty="0" smtClean="0"/>
              <a:t>&lt;provider&gt; </a:t>
            </a:r>
            <a:r>
              <a:rPr lang="en-US" dirty="0" smtClean="0"/>
              <a:t>is one of</a:t>
            </a:r>
            <a:endParaRPr lang="en-US" dirty="0" smtClean="0"/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  <a:endParaRPr lang="en-US" dirty="0" smtClean="0"/>
          </a:p>
          <a:p>
            <a:pPr lvl="1"/>
            <a:r>
              <a:rPr lang="en-US" dirty="0" err="1" smtClean="0"/>
              <a:t>MicrosoftAccount</a:t>
            </a:r>
            <a:endParaRPr lang="en-US" dirty="0" smtClean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Other </a:t>
            </a:r>
            <a:r>
              <a:rPr lang="en-US" dirty="0" smtClean="0"/>
              <a:t>providers are available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OAuth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OpenIdConnect</a:t>
            </a:r>
            <a:r>
              <a:rPr lang="en-US" dirty="0"/>
              <a:t>  </a:t>
            </a:r>
            <a:r>
              <a:rPr lang="en-US" dirty="0" smtClean="0"/>
              <a:t>packages (e.g. GitHub, LinkedIn, etc.)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b="1" dirty="0" err="1" smtClean="0">
                <a:latin typeface="Consolas" panose="020B0609020204030204" pitchFamily="49" charset="0"/>
              </a:rPr>
              <a:t>AspNet.Security.OAuth</a:t>
            </a:r>
            <a:r>
              <a:rPr lang="en-US" b="1" dirty="0" smtClean="0">
                <a:latin typeface="Consolas" panose="020B0609020204030204" pitchFamily="49" charset="0"/>
              </a:rPr>
              <a:t>.&lt;provider&gt;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Authentication Packages</a:t>
            </a:r>
          </a:p>
        </p:txBody>
      </p:sp>
      <p:pic>
        <p:nvPicPr>
          <p:cNvPr id="5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3748" y="3253340"/>
            <a:ext cx="1403932" cy="140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518" y="2200728"/>
            <a:ext cx="1384294" cy="13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External Login in ASP.NET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class </a:t>
            </a:r>
            <a:r>
              <a:rPr lang="en-US" dirty="0" smtClean="0"/>
              <a:t>Startup </a:t>
            </a:r>
          </a:p>
          <a:p>
            <a:r>
              <a:rPr lang="en-US" dirty="0" smtClean="0"/>
              <a:t>{</a:t>
            </a:r>
          </a:p>
          <a:p>
            <a:r>
              <a:rPr lang="en-US" noProof="1" smtClean="0"/>
              <a:t>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services)</a:t>
            </a:r>
            <a:r>
              <a:rPr lang="en-US" noProof="1" smtClean="0"/>
              <a:t> </a:t>
            </a:r>
          </a:p>
          <a:p>
            <a:r>
              <a:rPr lang="en-US" noProof="1"/>
              <a:t> </a:t>
            </a:r>
            <a:r>
              <a:rPr lang="en-US" noProof="1" smtClean="0"/>
              <a:t> {</a:t>
            </a:r>
            <a:endParaRPr lang="en-US" noProof="1"/>
          </a:p>
          <a:p>
            <a:r>
              <a:rPr lang="en-US" noProof="1"/>
              <a:t>   </a:t>
            </a:r>
            <a:r>
              <a:rPr lang="en-US" noProof="1" smtClean="0"/>
              <a:t> ...</a:t>
            </a:r>
          </a:p>
          <a:p>
            <a:r>
              <a:rPr lang="en-US" noProof="1" smtClean="0"/>
              <a:t>    </a:t>
            </a:r>
            <a:r>
              <a:rPr lang="en-US" dirty="0" err="1" smtClean="0"/>
              <a:t>services.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AddAuthentication</a:t>
            </a:r>
            <a:r>
              <a:rPr lang="en-US" dirty="0"/>
              <a:t>().</a:t>
            </a:r>
            <a:r>
              <a:rPr lang="en-US" dirty="0" err="1" smtClean="0"/>
              <a:t>AddFacebook</a:t>
            </a:r>
            <a:r>
              <a:rPr lang="en-US" dirty="0" smtClean="0"/>
              <a:t>(</a:t>
            </a:r>
            <a:r>
              <a:rPr lang="en-US" dirty="0" err="1" smtClean="0"/>
              <a:t>fo</a:t>
            </a:r>
            <a:r>
              <a:rPr lang="en-US" dirty="0" smtClean="0"/>
              <a:t> </a:t>
            </a:r>
            <a:r>
              <a:rPr lang="en-US" dirty="0"/>
              <a:t>=&gt;</a:t>
            </a:r>
          </a:p>
          <a:p>
            <a:r>
              <a:rPr lang="en-US" dirty="0" smtClean="0"/>
              <a:t>   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fo.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AppId</a:t>
            </a:r>
            <a:r>
              <a:rPr lang="en-US" dirty="0" smtClean="0"/>
              <a:t> </a:t>
            </a:r>
            <a:r>
              <a:rPr lang="en-US" dirty="0"/>
              <a:t>= Configuration["</a:t>
            </a:r>
            <a:r>
              <a:rPr lang="en-US" dirty="0" err="1"/>
              <a:t>Authentication:Facebook:AppId</a:t>
            </a:r>
            <a:r>
              <a:rPr lang="en-US" dirty="0"/>
              <a:t>"];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fo.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AppSecret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Configuration</a:t>
            </a:r>
            <a:r>
              <a:rPr lang="en-US" dirty="0"/>
              <a:t>["</a:t>
            </a:r>
            <a:r>
              <a:rPr lang="en-US" dirty="0" err="1"/>
              <a:t>Authentication:Facebook:AppSecret</a:t>
            </a:r>
            <a:r>
              <a:rPr lang="en-US" dirty="0"/>
              <a:t>"];</a:t>
            </a:r>
          </a:p>
          <a:p>
            <a:r>
              <a:rPr lang="en-US" dirty="0" smtClean="0"/>
              <a:t>    });</a:t>
            </a:r>
            <a:endParaRPr lang="en-US" noProof="1" smtClean="0"/>
          </a:p>
          <a:p>
            <a:r>
              <a:rPr lang="en-US" noProof="1" smtClean="0"/>
              <a:t>  }</a:t>
            </a:r>
            <a:endParaRPr lang="en-US" noProof="1"/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7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ASP.NET Core Identity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Scaffolding</a:t>
            </a:r>
          </a:p>
          <a:p>
            <a:r>
              <a:rPr lang="en-US" dirty="0"/>
              <a:t>Authentication: register, login, logout</a:t>
            </a:r>
          </a:p>
          <a:p>
            <a:r>
              <a:rPr lang="en-US" dirty="0"/>
              <a:t>Authorization: claims, roles</a:t>
            </a:r>
          </a:p>
          <a:p>
            <a:r>
              <a:rPr lang="en-US" dirty="0" smtClean="0"/>
              <a:t>OAuth2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Core </a:t>
            </a:r>
            <a:r>
              <a:rPr lang="en-US" dirty="0" smtClean="0"/>
              <a:t>Identity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hlinkClick r:id="rId10"/>
              </a:rPr>
              <a:t>https://softuni.bg/courses/asp-net-mvc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the Difference?</a:t>
            </a:r>
          </a:p>
        </p:txBody>
      </p:sp>
      <p:pic>
        <p:nvPicPr>
          <p:cNvPr id="2051" name="Picture 3" descr="C:\Users\Roy Jones Jr\Desktop\Authent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82" y="762000"/>
            <a:ext cx="7110062" cy="41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</a:t>
            </a:r>
            <a:r>
              <a:rPr lang="en-US" dirty="0" smtClean="0"/>
              <a:t>of </a:t>
            </a:r>
            <a:r>
              <a:rPr lang="en-US" dirty="0"/>
              <a:t>a user or </a:t>
            </a:r>
            <a:r>
              <a:rPr lang="en-US" dirty="0" smtClean="0"/>
              <a:t>computer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 smtClean="0"/>
              <a:t>How you prove it?</a:t>
            </a:r>
          </a:p>
          <a:p>
            <a:pPr marL="712788" lvl="1" indent="-266700"/>
            <a:r>
              <a:rPr lang="en-US" dirty="0" smtClean="0"/>
              <a:t>Credentials can be password, smart card, external token, etc.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 smtClean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 smtClean="0"/>
              <a:t>Questions: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allowed to do? </a:t>
            </a:r>
            <a:r>
              <a:rPr lang="en-US" dirty="0" smtClean="0"/>
              <a:t>Can you see this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ASP.NET</a:t>
            </a:r>
            <a:r>
              <a:rPr lang="bg-BG" dirty="0" smtClean="0"/>
              <a:t> </a:t>
            </a:r>
            <a:r>
              <a:rPr lang="en-US" dirty="0" smtClean="0"/>
              <a:t>CORE Identity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1965640" y="1348919"/>
            <a:ext cx="8257544" cy="3064308"/>
            <a:chOff x="2284412" y="1348919"/>
            <a:chExt cx="8257544" cy="3064308"/>
          </a:xfrm>
        </p:grpSpPr>
        <p:pic>
          <p:nvPicPr>
            <p:cNvPr id="3075" name="Picture 3" descr="C:\Users\Roy Jones Jr\Desktop\Images\Apps-preferences-desktop-user-passwor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2" y="1348919"/>
              <a:ext cx="2611806" cy="26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95129" y="1431175"/>
              <a:ext cx="5870181" cy="298205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431175"/>
              <a:ext cx="1704344" cy="1704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9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 smtClean="0"/>
              <a:t>system for ASP.NET CORE Web apps</a:t>
            </a:r>
          </a:p>
          <a:p>
            <a:pPr lvl="2"/>
            <a:r>
              <a:rPr lang="en-US" dirty="0" smtClean="0"/>
              <a:t>Supports ASP.NET MVC, Web API, </a:t>
            </a:r>
            <a:r>
              <a:rPr lang="en-US" noProof="1" smtClean="0"/>
              <a:t>SignalR</a:t>
            </a:r>
            <a:endParaRPr lang="en-US" dirty="0" smtClean="0"/>
          </a:p>
          <a:p>
            <a:pPr lvl="1"/>
            <a:r>
              <a:rPr lang="en-US" dirty="0" smtClean="0"/>
              <a:t>Handles users, user profiles, login / logout, roles, etc.</a:t>
            </a:r>
          </a:p>
          <a:p>
            <a:pPr lvl="2"/>
            <a:r>
              <a:rPr lang="en-US" dirty="0" smtClean="0"/>
              <a:t>Keeps the user accounts in local database or in external data store</a:t>
            </a:r>
          </a:p>
          <a:p>
            <a:pPr lvl="1"/>
            <a:r>
              <a:rPr lang="en-US" dirty="0" smtClean="0"/>
              <a:t>External login (through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Supports Facebook, Google, Microsoft, Twitter accounts</a:t>
            </a:r>
          </a:p>
          <a:p>
            <a:pPr lvl="1"/>
            <a:r>
              <a:rPr lang="en-US" dirty="0" smtClean="0"/>
              <a:t>Based 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middleware (can run outside of IIS)</a:t>
            </a:r>
          </a:p>
          <a:p>
            <a:pPr lvl="1"/>
            <a:r>
              <a:rPr lang="en-US" dirty="0" smtClean="0"/>
              <a:t>Available through the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454171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Typically, the ASP.NET CORE identity data (users, passwords, roles) is stored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 smtClean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and Entity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9" y="3048000"/>
            <a:ext cx="10527966" cy="3515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 smtClean="0"/>
              <a:t>ASP.NET CORE Identity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Setup, Registration, Login, Logout</a:t>
            </a:r>
            <a:endParaRPr lang="en-US" dirty="0"/>
          </a:p>
        </p:txBody>
      </p:sp>
      <p:grpSp>
        <p:nvGrpSpPr>
          <p:cNvPr id="4" name="Групиране 3"/>
          <p:cNvGrpSpPr/>
          <p:nvPr/>
        </p:nvGrpSpPr>
        <p:grpSpPr>
          <a:xfrm>
            <a:off x="1420468" y="1295400"/>
            <a:ext cx="9347888" cy="3429000"/>
            <a:chOff x="735700" y="1295400"/>
            <a:chExt cx="9347888" cy="3429000"/>
          </a:xfrm>
        </p:grpSpPr>
        <p:grpSp>
          <p:nvGrpSpPr>
            <p:cNvPr id="3" name="Групиране 2"/>
            <p:cNvGrpSpPr/>
            <p:nvPr/>
          </p:nvGrpSpPr>
          <p:grpSpPr>
            <a:xfrm>
              <a:off x="2105237" y="1295400"/>
              <a:ext cx="7978351" cy="3429000"/>
              <a:chOff x="2589212" y="1436624"/>
              <a:chExt cx="7978351" cy="3429000"/>
            </a:xfrm>
          </p:grpSpPr>
          <p:pic>
            <p:nvPicPr>
              <p:cNvPr id="10" name="Picture 2" descr="C:\Users\Roy Jones Jr\Desktop\ID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9212" y="1436624"/>
                <a:ext cx="7010400" cy="2991104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extLst/>
            </p:spPr>
          </p:pic>
          <p:pic>
            <p:nvPicPr>
              <p:cNvPr id="2050" name="Picture 2" descr="http://www.bls.gov/bls/api_imag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462" y="3237549"/>
                <a:ext cx="2220101" cy="1628075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98" name="Picture 2" descr="C:\Users\Roy Jones Jr\Desktop\logi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00" y="2667000"/>
              <a:ext cx="1828800" cy="1935956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41953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975</TotalTime>
  <Words>1498</Words>
  <Application>Microsoft Office PowerPoint</Application>
  <PresentationFormat>Custom</PresentationFormat>
  <Paragraphs>342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ASP.NET Core Identity</vt:lpstr>
      <vt:lpstr>Questions</vt:lpstr>
      <vt:lpstr>Table of Contents</vt:lpstr>
      <vt:lpstr>Authentication and Authorization</vt:lpstr>
      <vt:lpstr>Authentication vs. Authorization</vt:lpstr>
      <vt:lpstr>ASP.NET CORE Identity System</vt:lpstr>
      <vt:lpstr>ASP.NET Identity</vt:lpstr>
      <vt:lpstr>ASP.NET Identity and Entity Framework</vt:lpstr>
      <vt:lpstr>ASP.NET CORE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 / Logout</vt:lpstr>
      <vt:lpstr>Change Password</vt:lpstr>
      <vt:lpstr>Extending the User Profile</vt:lpstr>
      <vt:lpstr>PowerPoint Presentation</vt:lpstr>
      <vt:lpstr>ASP.NET Authorization</vt:lpstr>
      <vt:lpstr>Check the Currently Logged-In User</vt:lpstr>
      <vt:lpstr>Create a New Role</vt:lpstr>
      <vt:lpstr>Add User to a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NuGet Authentication Packages</vt:lpstr>
      <vt:lpstr>Enable External Login in ASP.NET Core</vt:lpstr>
      <vt:lpstr>Summary</vt:lpstr>
      <vt:lpstr>ASP.NET Core Identity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Yordan Darakchiev</cp:lastModifiedBy>
  <cp:revision>384</cp:revision>
  <dcterms:created xsi:type="dcterms:W3CDTF">2014-01-02T17:00:34Z</dcterms:created>
  <dcterms:modified xsi:type="dcterms:W3CDTF">2018-07-20T13:08:26Z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