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F9B6E-F07D-7948-ED29-ED4456F07118}" v="131" dt="2024-12-08T02:46:44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93780-A7E4-4CAB-AC6C-1604A3C82C0F}" type="datetimeFigureOut"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5810C-B0D0-43F9-836E-62549C2FF6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6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5810C-B0D0-43F9-836E-62549C2FF6B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5810C-B0D0-43F9-836E-62549C2FF6BA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5810C-B0D0-43F9-836E-62549C2FF6BA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1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8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Process and Thread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Matthew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Akinmolayan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Andre' Herron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/>
              <a:t>Tobiloba Ayodeji</a:t>
            </a:r>
            <a:br>
              <a:rPr lang="en-US" sz="1800" dirty="0"/>
            </a:br>
            <a:r>
              <a:rPr lang="en-US" sz="1800" dirty="0"/>
              <a:t>Tobiloba </a:t>
            </a:r>
            <a:r>
              <a:rPr lang="en-US" sz="1800" dirty="0" err="1"/>
              <a:t>ifenikalo</a:t>
            </a:r>
            <a:endParaRPr lang="en-US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8B5D0-C744-F2B6-F79A-1D3CA508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08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CF517-F258-2389-7FD9-D09F06D8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578B-EF1B-CE90-CE42-70D7B5C1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This project implements a Process and Thread Manager program.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Allows users to create and manage multiple processes and threads.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Implements process resource allocation and a thread pool.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Identifies potential deadlocks in the system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D250D4-5130-C0E3-2C5D-3CF3A71E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185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784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8364-EBB0-A3A0-F4F6-97C1DB5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6798-988B-8D22-6C33-70588F42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75343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Calls fork() to create a child process of the programs main process.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The child's PID is added to the </a:t>
            </a:r>
            <a:r>
              <a:rPr lang="en-US" err="1"/>
              <a:t>activeProcesses</a:t>
            </a:r>
            <a:r>
              <a:rPr lang="en-US"/>
              <a:t> list.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Simulates work by using sleep() in a loop.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It requests a random number of resources between 0-5.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D2C63A-198D-4CCB-3C17-485ABCAF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63" y="2109478"/>
            <a:ext cx="6096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5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DCB3-3075-74FF-66A5-733F142E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Process Termination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50BD-12A4-BAC4-8377-C7CA5E7F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Terminates a specified process.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Deallocates the resources held.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842B11-C5E0-BDEB-D92A-03B2AA1A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" y="3498149"/>
            <a:ext cx="3883375" cy="263883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741832E-BCD7-B119-9DB4-FA2184F4D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427" y="3498209"/>
            <a:ext cx="3822414" cy="263883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A1ED99-C1DD-D5D7-79D3-8157D19DB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294" y="3213669"/>
            <a:ext cx="3903698" cy="27505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723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5E98-814E-13FA-A0A0-F5526C3B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/>
              <a:t>Thread Management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BEAA-1D42-0FEC-DB93-350760D1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3 functions: </a:t>
            </a:r>
            <a:r>
              <a:rPr lang="en-US" err="1"/>
              <a:t>createThread</a:t>
            </a:r>
            <a:r>
              <a:rPr lang="en-US"/>
              <a:t>(), </a:t>
            </a:r>
            <a:r>
              <a:rPr lang="en-US" err="1"/>
              <a:t>listThreads</a:t>
            </a:r>
            <a:r>
              <a:rPr lang="en-US"/>
              <a:t>(), and </a:t>
            </a:r>
            <a:r>
              <a:rPr lang="en-US" err="1"/>
              <a:t>joinThreads</a:t>
            </a:r>
            <a:r>
              <a:rPr lang="en-US"/>
              <a:t>().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For thread synchronization we used </a:t>
            </a:r>
            <a:r>
              <a:rPr lang="en-US" err="1"/>
              <a:t>lock_guard</a:t>
            </a:r>
            <a:r>
              <a:rPr lang="en-US"/>
              <a:t> to protect thread access to the </a:t>
            </a:r>
            <a:r>
              <a:rPr lang="en-US" err="1"/>
              <a:t>activeThreads</a:t>
            </a:r>
            <a:r>
              <a:rPr lang="en-US"/>
              <a:t> and </a:t>
            </a:r>
            <a:r>
              <a:rPr lang="en-US" err="1"/>
              <a:t>threadPool</a:t>
            </a:r>
            <a:r>
              <a:rPr lang="en-US"/>
              <a:t> vectors.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err="1"/>
              <a:t>CreateThread</a:t>
            </a:r>
            <a:r>
              <a:rPr lang="en-US"/>
              <a:t>() generates a new thread ID and adds the thread to </a:t>
            </a:r>
            <a:r>
              <a:rPr lang="en-US" err="1"/>
              <a:t>activeThreads</a:t>
            </a:r>
            <a:r>
              <a:rPr lang="en-US"/>
              <a:t>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err="1"/>
              <a:t>ListThreads</a:t>
            </a:r>
            <a:r>
              <a:rPr lang="en-US"/>
              <a:t>() prints the number of threads that were created along with the threads in the thread pool.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err="1"/>
              <a:t>JoinThreads</a:t>
            </a:r>
            <a:r>
              <a:rPr lang="en-US"/>
              <a:t>() joins all joinable() threads in </a:t>
            </a:r>
            <a:r>
              <a:rPr lang="en-US" err="1"/>
              <a:t>activeThreads</a:t>
            </a:r>
            <a:r>
              <a:rPr lang="en-US"/>
              <a:t>.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8F9BA0-FB1F-9638-0F58-A267964F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47" y="3547620"/>
            <a:ext cx="4001315" cy="222072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314BE4-723A-3812-E817-13E02EF2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846" y="970258"/>
            <a:ext cx="4001315" cy="22207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0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EDFD6-8F5F-25D6-15B8-1A1D9160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Deadlock manager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FB63-FBD0-5041-146C-7CC70C94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Purpose</a:t>
            </a:r>
            <a:r>
              <a:rPr lang="en-US" sz="1500">
                <a:ea typeface="+mn-lt"/>
                <a:cs typeface="+mn-lt"/>
              </a:rPr>
              <a:t>: To identify and resolve situations where processes are stuck waiting for resources held by other processes.</a:t>
            </a:r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Methodology</a:t>
            </a:r>
            <a:r>
              <a:rPr lang="en-US" sz="1500">
                <a:ea typeface="+mn-lt"/>
                <a:cs typeface="+mn-lt"/>
              </a:rPr>
              <a:t>:</a:t>
            </a:r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500">
                <a:ea typeface="+mn-lt"/>
                <a:cs typeface="+mn-lt"/>
              </a:rPr>
              <a:t>Uses a variation of the </a:t>
            </a:r>
            <a:r>
              <a:rPr lang="en-US" sz="1500" b="1">
                <a:ea typeface="+mn-lt"/>
                <a:cs typeface="+mn-lt"/>
              </a:rPr>
              <a:t>Banker's Algorithm</a:t>
            </a:r>
            <a:r>
              <a:rPr lang="en-US" sz="1500">
                <a:ea typeface="+mn-lt"/>
                <a:cs typeface="+mn-lt"/>
              </a:rPr>
              <a:t>.</a:t>
            </a:r>
            <a:endParaRPr lang="en-US" sz="1500"/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500">
                <a:ea typeface="+mn-lt"/>
                <a:cs typeface="+mn-lt"/>
              </a:rPr>
              <a:t>Tracks resource </a:t>
            </a:r>
            <a:r>
              <a:rPr lang="en-US" sz="1500" b="1">
                <a:ea typeface="+mn-lt"/>
                <a:cs typeface="+mn-lt"/>
              </a:rPr>
              <a:t>Allocation</a:t>
            </a:r>
            <a:r>
              <a:rPr lang="en-US" sz="1500">
                <a:ea typeface="+mn-lt"/>
                <a:cs typeface="+mn-lt"/>
              </a:rPr>
              <a:t>, </a:t>
            </a:r>
            <a:r>
              <a:rPr lang="en-US" sz="1500" b="1">
                <a:ea typeface="+mn-lt"/>
                <a:cs typeface="+mn-lt"/>
              </a:rPr>
              <a:t>Requests</a:t>
            </a:r>
            <a:r>
              <a:rPr lang="en-US" sz="1500">
                <a:ea typeface="+mn-lt"/>
                <a:cs typeface="+mn-lt"/>
              </a:rPr>
              <a:t>, and </a:t>
            </a:r>
            <a:r>
              <a:rPr lang="en-US" sz="1500" b="1">
                <a:ea typeface="+mn-lt"/>
                <a:cs typeface="+mn-lt"/>
              </a:rPr>
              <a:t>Availability</a:t>
            </a:r>
            <a:r>
              <a:rPr lang="en-US" sz="1500">
                <a:ea typeface="+mn-lt"/>
                <a:cs typeface="+mn-lt"/>
              </a:rPr>
              <a:t> using matrices.</a:t>
            </a:r>
            <a:endParaRPr lang="en-US" sz="1500"/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500">
                <a:ea typeface="+mn-lt"/>
                <a:cs typeface="+mn-lt"/>
              </a:rPr>
              <a:t>Analyzes if any processes are unable to complete due to unfulfilled requests.</a:t>
            </a:r>
            <a:endParaRPr lang="en-US" sz="1500"/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Output</a:t>
            </a:r>
            <a:r>
              <a:rPr lang="en-US" sz="1500">
                <a:ea typeface="+mn-lt"/>
                <a:cs typeface="+mn-lt"/>
              </a:rPr>
              <a:t>:</a:t>
            </a:r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500">
                <a:ea typeface="+mn-lt"/>
                <a:cs typeface="+mn-lt"/>
              </a:rPr>
              <a:t>Reports processes in a </a:t>
            </a:r>
            <a:r>
              <a:rPr lang="en-US" sz="1500" b="1">
                <a:ea typeface="+mn-lt"/>
                <a:cs typeface="+mn-lt"/>
              </a:rPr>
              <a:t>deadlock state</a:t>
            </a:r>
            <a:r>
              <a:rPr lang="en-US" sz="1500">
                <a:ea typeface="+mn-lt"/>
                <a:cs typeface="+mn-lt"/>
              </a:rPr>
              <a:t>, if any.</a:t>
            </a:r>
            <a:endParaRPr lang="en-US" sz="1500"/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500">
                <a:ea typeface="+mn-lt"/>
                <a:cs typeface="+mn-lt"/>
              </a:rPr>
              <a:t>Otherwise, confirms that no deadlock is detected.</a:t>
            </a:r>
            <a:endParaRPr lang="en-US" sz="1500"/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endParaRPr lang="en-US" sz="15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5FE1A3-FB1A-1007-54F0-36EC43F7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784" b="-1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443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EDFD6-8F5F-25D6-15B8-1A1D9160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Priority Inheritance</a:t>
            </a:r>
            <a:endParaRPr lang="en-US" sz="4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FB63-FBD0-5041-146C-7CC70C94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Purpose</a:t>
            </a:r>
            <a:r>
              <a:rPr lang="en-US" sz="1400">
                <a:ea typeface="+mn-lt"/>
                <a:cs typeface="+mn-lt"/>
              </a:rPr>
              <a:t>: Prevents priority inversion by temporarily elevating the priority of a lower-priority task holding a shared resource</a:t>
            </a:r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Methodology</a:t>
            </a:r>
            <a:r>
              <a:rPr lang="en-US" sz="1400">
                <a:ea typeface="+mn-lt"/>
                <a:cs typeface="+mn-lt"/>
              </a:rPr>
              <a:t>:</a:t>
            </a:r>
          </a:p>
          <a:p>
            <a:pPr marL="383540" lvl="1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A </a:t>
            </a:r>
            <a:r>
              <a:rPr lang="en-US" sz="1400" b="1">
                <a:ea typeface="+mn-lt"/>
                <a:cs typeface="+mn-lt"/>
              </a:rPr>
              <a:t>low-priority task</a:t>
            </a:r>
            <a:r>
              <a:rPr lang="en-US" sz="1400">
                <a:ea typeface="+mn-lt"/>
                <a:cs typeface="+mn-lt"/>
              </a:rPr>
              <a:t> locks a resource</a:t>
            </a:r>
            <a:endParaRPr lang="en-US" sz="1400"/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400"/>
              <a:t>A </a:t>
            </a:r>
            <a:r>
              <a:rPr lang="en-US" sz="1400" b="1">
                <a:ea typeface="+mn-lt"/>
                <a:cs typeface="+mn-lt"/>
              </a:rPr>
              <a:t>high-priority task</a:t>
            </a:r>
            <a:r>
              <a:rPr lang="en-US" sz="1400">
                <a:ea typeface="+mn-lt"/>
                <a:cs typeface="+mn-lt"/>
              </a:rPr>
              <a:t> is blocked, waiting for the resource</a:t>
            </a:r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Priority inheritance</a:t>
            </a:r>
            <a:r>
              <a:rPr lang="en-US" sz="1400">
                <a:ea typeface="+mn-lt"/>
                <a:cs typeface="+mn-lt"/>
              </a:rPr>
              <a:t> occurs, where the low-priority task inherits the high priority</a:t>
            </a:r>
            <a:endParaRPr lang="en-US" sz="1400"/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After releasing the resource, the low-priority task restores its original priority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484AD8E-0993-8AE8-50EE-44C00E33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2611048"/>
            <a:ext cx="6892560" cy="12904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488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EDFD6-8F5F-25D6-15B8-1A1D9160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Shared Memory</a:t>
            </a:r>
            <a:endParaRPr lang="en-US" dirty="0"/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FB63-FBD0-5041-146C-7CC70C94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2363"/>
            <a:ext cx="5472395" cy="279294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ea typeface="+mn-lt"/>
                <a:cs typeface="+mn-lt"/>
              </a:rPr>
              <a:t>Purpose</a:t>
            </a:r>
            <a:r>
              <a:rPr lang="en-US" sz="1500" dirty="0">
                <a:ea typeface="+mn-lt"/>
                <a:cs typeface="+mn-lt"/>
              </a:rPr>
              <a:t>: Enables quick data transfer across processes by permitting several processes to access the same memory address.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ea typeface="+mn-lt"/>
                <a:cs typeface="+mn-lt"/>
              </a:rPr>
              <a:t>Methodology</a:t>
            </a:r>
            <a:r>
              <a:rPr lang="en-US" sz="1500" dirty="0">
                <a:ea typeface="+mn-lt"/>
                <a:cs typeface="+mn-lt"/>
              </a:rPr>
              <a:t>:</a:t>
            </a:r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500" b="1" dirty="0">
                <a:ea typeface="+mn-lt"/>
                <a:cs typeface="+mn-lt"/>
              </a:rPr>
              <a:t>Allocate a shared memory</a:t>
            </a:r>
            <a:r>
              <a:rPr lang="en-US" sz="1500" dirty="0">
                <a:ea typeface="+mn-lt"/>
                <a:cs typeface="+mn-lt"/>
              </a:rPr>
              <a:t> segment</a:t>
            </a:r>
            <a:endParaRPr lang="en-US" sz="1500" b="1">
              <a:ea typeface="+mn-lt"/>
              <a:cs typeface="+mn-lt"/>
            </a:endParaRPr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500" b="1" dirty="0">
                <a:ea typeface="+mn-lt"/>
                <a:cs typeface="+mn-lt"/>
              </a:rPr>
              <a:t>Attach processes</a:t>
            </a:r>
            <a:r>
              <a:rPr lang="en-US" sz="1500" dirty="0">
                <a:ea typeface="+mn-lt"/>
                <a:cs typeface="+mn-lt"/>
              </a:rPr>
              <a:t> to the shared memory</a:t>
            </a:r>
            <a:endParaRPr lang="en-US" sz="1500" dirty="0"/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r>
              <a:rPr lang="en-US" sz="1500" dirty="0">
                <a:ea typeface="+mn-lt"/>
                <a:cs typeface="+mn-lt"/>
              </a:rPr>
              <a:t>Effective inter-process communication is made possible by read/write operations being carried out directly in the shared memory.</a:t>
            </a:r>
          </a:p>
          <a:p>
            <a:pPr marL="0" indent="0">
              <a:lnSpc>
                <a:spcPct val="100000"/>
              </a:lnSpc>
              <a:buClr>
                <a:srgbClr val="EB7971"/>
              </a:buClr>
              <a:buNone/>
            </a:pPr>
            <a:endParaRPr lang="en-US" sz="1500" dirty="0"/>
          </a:p>
          <a:p>
            <a:pPr marL="383540" lvl="1">
              <a:lnSpc>
                <a:spcPct val="100000"/>
              </a:lnSpc>
              <a:buFont typeface="Courier New" panose="020F0502020204030204" pitchFamily="34" charset="0"/>
              <a:buChar char="o"/>
            </a:pPr>
            <a:endParaRPr lang="en-US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237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EB7971"/>
      </a:accent1>
      <a:accent2>
        <a:srgbClr val="E58E3F"/>
      </a:accent2>
      <a:accent3>
        <a:srgbClr val="ADA453"/>
      </a:accent3>
      <a:accent4>
        <a:srgbClr val="8CB03E"/>
      </a:accent4>
      <a:accent5>
        <a:srgbClr val="5FB63F"/>
      </a:accent5>
      <a:accent6>
        <a:srgbClr val="36BA4A"/>
      </a:accent6>
      <a:hlink>
        <a:srgbClr val="578D90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Process and Thread Manager</vt:lpstr>
      <vt:lpstr>Project Overview</vt:lpstr>
      <vt:lpstr>Process Creation</vt:lpstr>
      <vt:lpstr>Process Termination</vt:lpstr>
      <vt:lpstr>Thread Management</vt:lpstr>
      <vt:lpstr>Deadlock manager</vt:lpstr>
      <vt:lpstr>Priority Inheritance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45</cp:revision>
  <dcterms:created xsi:type="dcterms:W3CDTF">2024-12-05T02:57:32Z</dcterms:created>
  <dcterms:modified xsi:type="dcterms:W3CDTF">2024-12-08T02:47:05Z</dcterms:modified>
</cp:coreProperties>
</file>