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59" r:id="rId6"/>
    <p:sldId id="261" r:id="rId7"/>
    <p:sldId id="272" r:id="rId8"/>
    <p:sldId id="273" r:id="rId9"/>
    <p:sldId id="271" r:id="rId10"/>
    <p:sldId id="262" r:id="rId11"/>
    <p:sldId id="274" r:id="rId12"/>
    <p:sldId id="263"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99" autoAdjust="0"/>
  </p:normalViewPr>
  <p:slideViewPr>
    <p:cSldViewPr>
      <p:cViewPr>
        <p:scale>
          <a:sx n="100" d="100"/>
          <a:sy n="100" d="100"/>
        </p:scale>
        <p:origin x="-10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7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7F02D-9584-45A5-AC8D-E3227DA352A4}" type="datetimeFigureOut">
              <a:rPr lang="en-US" smtClean="0"/>
              <a:pPr/>
              <a:t>6/29/2017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86927-1755-4E90-A02E-237303A407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A86927-1755-4E90-A02E-237303A4075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5C6271E-48F8-457D-8C9A-013EF738CDA0}" type="datetime1">
              <a:rPr lang="en-US" smtClean="0"/>
              <a:pPr/>
              <a:t>6/29/2017</a:t>
            </a:fld>
            <a:endParaRPr lang="en-US"/>
          </a:p>
        </p:txBody>
      </p:sp>
      <p:sp>
        <p:nvSpPr>
          <p:cNvPr id="19" name="Footer Placeholder 18"/>
          <p:cNvSpPr>
            <a:spLocks noGrp="1"/>
          </p:cNvSpPr>
          <p:nvPr>
            <p:ph type="ftr" sz="quarter" idx="11"/>
          </p:nvPr>
        </p:nvSpPr>
        <p:spPr/>
        <p:txBody>
          <a:bodyPr/>
          <a:lstStyle/>
          <a:p>
            <a:r>
              <a:rPr lang="en-US" smtClean="0"/>
              <a:t>                                                             DRAFT</a:t>
            </a:r>
            <a:endParaRPr lang="en-US"/>
          </a:p>
        </p:txBody>
      </p:sp>
      <p:sp>
        <p:nvSpPr>
          <p:cNvPr id="27" name="Slide Number Placeholder 26"/>
          <p:cNvSpPr>
            <a:spLocks noGrp="1"/>
          </p:cNvSpPr>
          <p:nvPr>
            <p:ph type="sldNum" sz="quarter" idx="12"/>
          </p:nvPr>
        </p:nvSpPr>
        <p:spPr/>
        <p:txBody>
          <a:bodyPr/>
          <a:lstStyle/>
          <a:p>
            <a:fld id="{21172EEA-83D3-4698-952C-8DBEB3BD20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D27BE2-69EC-40F9-B5EB-D048F6186F45}" type="datetime1">
              <a:rPr lang="en-US" smtClean="0"/>
              <a:pPr/>
              <a:t>6/29/2017</a:t>
            </a:fld>
            <a:endParaRPr lang="en-US"/>
          </a:p>
        </p:txBody>
      </p:sp>
      <p:sp>
        <p:nvSpPr>
          <p:cNvPr id="5" name="Footer Placeholder 4"/>
          <p:cNvSpPr>
            <a:spLocks noGrp="1"/>
          </p:cNvSpPr>
          <p:nvPr>
            <p:ph type="ftr" sz="quarter" idx="11"/>
          </p:nvPr>
        </p:nvSpPr>
        <p:spPr/>
        <p:txBody>
          <a:bodyPr/>
          <a:lstStyle/>
          <a:p>
            <a:r>
              <a:rPr lang="en-US" smtClean="0"/>
              <a:t>                                                             DRAFT</a:t>
            </a:r>
            <a:endParaRPr lang="en-US"/>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A1058E-4F1A-402C-AF02-18A1576892AB}" type="datetime1">
              <a:rPr lang="en-US" smtClean="0"/>
              <a:pPr/>
              <a:t>6/29/2017</a:t>
            </a:fld>
            <a:endParaRPr lang="en-US"/>
          </a:p>
        </p:txBody>
      </p:sp>
      <p:sp>
        <p:nvSpPr>
          <p:cNvPr id="5" name="Footer Placeholder 4"/>
          <p:cNvSpPr>
            <a:spLocks noGrp="1"/>
          </p:cNvSpPr>
          <p:nvPr>
            <p:ph type="ftr" sz="quarter" idx="11"/>
          </p:nvPr>
        </p:nvSpPr>
        <p:spPr/>
        <p:txBody>
          <a:bodyPr/>
          <a:lstStyle/>
          <a:p>
            <a:r>
              <a:rPr lang="en-US" smtClean="0"/>
              <a:t>                                                             DRAFT</a:t>
            </a:r>
            <a:endParaRPr lang="en-US"/>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8E3383-14CB-41EA-94BD-88F48E6298E3}" type="datetime1">
              <a:rPr lang="en-US" smtClean="0"/>
              <a:pPr/>
              <a:t>6/29/2017</a:t>
            </a:fld>
            <a:endParaRPr lang="en-US"/>
          </a:p>
        </p:txBody>
      </p:sp>
      <p:sp>
        <p:nvSpPr>
          <p:cNvPr id="5" name="Footer Placeholder 4"/>
          <p:cNvSpPr>
            <a:spLocks noGrp="1"/>
          </p:cNvSpPr>
          <p:nvPr>
            <p:ph type="ftr" sz="quarter" idx="11"/>
          </p:nvPr>
        </p:nvSpPr>
        <p:spPr/>
        <p:txBody>
          <a:bodyPr/>
          <a:lstStyle/>
          <a:p>
            <a:r>
              <a:rPr lang="en-US" smtClean="0"/>
              <a:t>                                                             DRAFT</a:t>
            </a:r>
            <a:endParaRPr lang="en-US"/>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1990B2-DCFA-43F7-A7B9-E52197212752}" type="datetime1">
              <a:rPr lang="en-US" smtClean="0"/>
              <a:pPr/>
              <a:t>6/29/2017</a:t>
            </a:fld>
            <a:endParaRPr lang="en-US"/>
          </a:p>
        </p:txBody>
      </p:sp>
      <p:sp>
        <p:nvSpPr>
          <p:cNvPr id="5" name="Footer Placeholder 4"/>
          <p:cNvSpPr>
            <a:spLocks noGrp="1"/>
          </p:cNvSpPr>
          <p:nvPr>
            <p:ph type="ftr" sz="quarter" idx="11"/>
          </p:nvPr>
        </p:nvSpPr>
        <p:spPr/>
        <p:txBody>
          <a:bodyPr/>
          <a:lstStyle/>
          <a:p>
            <a:r>
              <a:rPr lang="en-US" smtClean="0"/>
              <a:t>                                                             DRAFT</a:t>
            </a:r>
            <a:endParaRPr lang="en-US"/>
          </a:p>
        </p:txBody>
      </p:sp>
      <p:sp>
        <p:nvSpPr>
          <p:cNvPr id="6" name="Slide Number Placeholder 5"/>
          <p:cNvSpPr>
            <a:spLocks noGrp="1"/>
          </p:cNvSpPr>
          <p:nvPr>
            <p:ph type="sldNum" sz="quarter" idx="12"/>
          </p:nvPr>
        </p:nvSpPr>
        <p:spPr/>
        <p:txBody>
          <a:bodyPr/>
          <a:lstStyle/>
          <a:p>
            <a:fld id="{21172EEA-83D3-4698-952C-8DBEB3BD20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B64255-4DDE-4028-9A87-9B3F6722A7E7}" type="datetime1">
              <a:rPr lang="en-US" smtClean="0"/>
              <a:pPr/>
              <a:t>6/29/2017</a:t>
            </a:fld>
            <a:endParaRPr lang="en-US"/>
          </a:p>
        </p:txBody>
      </p:sp>
      <p:sp>
        <p:nvSpPr>
          <p:cNvPr id="6" name="Footer Placeholder 5"/>
          <p:cNvSpPr>
            <a:spLocks noGrp="1"/>
          </p:cNvSpPr>
          <p:nvPr>
            <p:ph type="ftr" sz="quarter" idx="11"/>
          </p:nvPr>
        </p:nvSpPr>
        <p:spPr/>
        <p:txBody>
          <a:bodyPr/>
          <a:lstStyle/>
          <a:p>
            <a:r>
              <a:rPr lang="en-US" smtClean="0"/>
              <a:t>                                                             DRAFT</a:t>
            </a:r>
            <a:endParaRPr lang="en-US"/>
          </a:p>
        </p:txBody>
      </p:sp>
      <p:sp>
        <p:nvSpPr>
          <p:cNvPr id="7" name="Slide Number Placeholder 6"/>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F6A7D6-6F7E-46E5-9937-012F85209CED}" type="datetime1">
              <a:rPr lang="en-US" smtClean="0"/>
              <a:pPr/>
              <a:t>6/29/2017</a:t>
            </a:fld>
            <a:endParaRPr lang="en-US"/>
          </a:p>
        </p:txBody>
      </p:sp>
      <p:sp>
        <p:nvSpPr>
          <p:cNvPr id="8" name="Footer Placeholder 7"/>
          <p:cNvSpPr>
            <a:spLocks noGrp="1"/>
          </p:cNvSpPr>
          <p:nvPr>
            <p:ph type="ftr" sz="quarter" idx="11"/>
          </p:nvPr>
        </p:nvSpPr>
        <p:spPr/>
        <p:txBody>
          <a:bodyPr/>
          <a:lstStyle/>
          <a:p>
            <a:r>
              <a:rPr lang="en-US" smtClean="0"/>
              <a:t>                                                             DRAFT</a:t>
            </a:r>
            <a:endParaRPr lang="en-US"/>
          </a:p>
        </p:txBody>
      </p:sp>
      <p:sp>
        <p:nvSpPr>
          <p:cNvPr id="9" name="Slide Number Placeholder 8"/>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EA2274-2679-46EB-93A2-B2BB370F6047}" type="datetime1">
              <a:rPr lang="en-US" smtClean="0"/>
              <a:pPr/>
              <a:t>6/29/2017</a:t>
            </a:fld>
            <a:endParaRPr lang="en-US"/>
          </a:p>
        </p:txBody>
      </p:sp>
      <p:sp>
        <p:nvSpPr>
          <p:cNvPr id="4" name="Footer Placeholder 3"/>
          <p:cNvSpPr>
            <a:spLocks noGrp="1"/>
          </p:cNvSpPr>
          <p:nvPr>
            <p:ph type="ftr" sz="quarter" idx="11"/>
          </p:nvPr>
        </p:nvSpPr>
        <p:spPr/>
        <p:txBody>
          <a:bodyPr/>
          <a:lstStyle/>
          <a:p>
            <a:r>
              <a:rPr lang="en-US" smtClean="0"/>
              <a:t>                                                             DRAFT</a:t>
            </a:r>
            <a:endParaRPr lang="en-US"/>
          </a:p>
        </p:txBody>
      </p:sp>
      <p:sp>
        <p:nvSpPr>
          <p:cNvPr id="5" name="Slide Number Placeholder 4"/>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ED7F0-A278-4262-A7ED-5914236EFD51}" type="datetime1">
              <a:rPr lang="en-US" smtClean="0"/>
              <a:pPr/>
              <a:t>6/29/2017</a:t>
            </a:fld>
            <a:endParaRPr lang="en-US"/>
          </a:p>
        </p:txBody>
      </p:sp>
      <p:sp>
        <p:nvSpPr>
          <p:cNvPr id="3" name="Footer Placeholder 2"/>
          <p:cNvSpPr>
            <a:spLocks noGrp="1"/>
          </p:cNvSpPr>
          <p:nvPr>
            <p:ph type="ftr" sz="quarter" idx="11"/>
          </p:nvPr>
        </p:nvSpPr>
        <p:spPr/>
        <p:txBody>
          <a:bodyPr/>
          <a:lstStyle/>
          <a:p>
            <a:r>
              <a:rPr lang="en-US" smtClean="0"/>
              <a:t>                                                             DRAFT</a:t>
            </a:r>
            <a:endParaRPr lang="en-US"/>
          </a:p>
        </p:txBody>
      </p:sp>
      <p:sp>
        <p:nvSpPr>
          <p:cNvPr id="4" name="Slide Number Placeholder 3"/>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2B6092-3A24-4D3B-AA60-6453350599FA}" type="datetime1">
              <a:rPr lang="en-US" smtClean="0"/>
              <a:pPr/>
              <a:t>6/29/2017</a:t>
            </a:fld>
            <a:endParaRPr lang="en-US"/>
          </a:p>
        </p:txBody>
      </p:sp>
      <p:sp>
        <p:nvSpPr>
          <p:cNvPr id="6" name="Footer Placeholder 5"/>
          <p:cNvSpPr>
            <a:spLocks noGrp="1"/>
          </p:cNvSpPr>
          <p:nvPr>
            <p:ph type="ftr" sz="quarter" idx="11"/>
          </p:nvPr>
        </p:nvSpPr>
        <p:spPr/>
        <p:txBody>
          <a:bodyPr/>
          <a:lstStyle/>
          <a:p>
            <a:r>
              <a:rPr lang="en-US" smtClean="0"/>
              <a:t>                                                             DRAFT</a:t>
            </a:r>
            <a:endParaRPr lang="en-US"/>
          </a:p>
        </p:txBody>
      </p:sp>
      <p:sp>
        <p:nvSpPr>
          <p:cNvPr id="7" name="Slide Number Placeholder 6"/>
          <p:cNvSpPr>
            <a:spLocks noGrp="1"/>
          </p:cNvSpPr>
          <p:nvPr>
            <p:ph type="sldNum" sz="quarter" idx="12"/>
          </p:nvPr>
        </p:nvSpPr>
        <p:spPr/>
        <p:txBody>
          <a:bodyPr/>
          <a:lstStyle/>
          <a:p>
            <a:fld id="{21172EEA-83D3-4698-952C-8DBEB3BD20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6314AA-3F12-4202-A90C-7A79FBEF1A88}" type="datetime1">
              <a:rPr lang="en-US" smtClean="0"/>
              <a:pPr/>
              <a:t>6/29/2017</a:t>
            </a:fld>
            <a:endParaRPr lang="en-US"/>
          </a:p>
        </p:txBody>
      </p:sp>
      <p:sp>
        <p:nvSpPr>
          <p:cNvPr id="6" name="Footer Placeholder 5"/>
          <p:cNvSpPr>
            <a:spLocks noGrp="1"/>
          </p:cNvSpPr>
          <p:nvPr>
            <p:ph type="ftr" sz="quarter" idx="11"/>
          </p:nvPr>
        </p:nvSpPr>
        <p:spPr/>
        <p:txBody>
          <a:bodyPr/>
          <a:lstStyle/>
          <a:p>
            <a:r>
              <a:rPr lang="en-US" smtClean="0"/>
              <a:t>                                                             DRAFT</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1172EEA-83D3-4698-952C-8DBEB3BD208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A347A0-02AD-477B-B825-828DC1E19EF2}" type="datetime1">
              <a:rPr lang="en-US" smtClean="0"/>
              <a:pPr/>
              <a:t>6/29/2017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                                                             DRAFT</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1172EEA-83D3-4698-952C-8DBEB3BD208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1905000"/>
            <a:ext cx="8610600" cy="3170099"/>
          </a:xfrm>
          <a:prstGeom prst="rect">
            <a:avLst/>
          </a:prstGeom>
          <a:noFill/>
        </p:spPr>
        <p:txBody>
          <a:bodyPr wrap="square" rtlCol="0">
            <a:spAutoFit/>
          </a:bodyPr>
          <a:lstStyle/>
          <a:p>
            <a:r>
              <a:rPr lang="en-US" sz="4000" dirty="0" smtClean="0">
                <a:latin typeface="Aharoni" pitchFamily="2" charset="-79"/>
                <a:cs typeface="Aharoni" pitchFamily="2" charset="-79"/>
              </a:rPr>
              <a:t>       </a:t>
            </a:r>
            <a:r>
              <a:rPr lang="en-US" sz="4000" dirty="0" smtClean="0">
                <a:cs typeface="Aharoni" pitchFamily="2" charset="-79"/>
              </a:rPr>
              <a:t>HMC Membership Meeting</a:t>
            </a:r>
          </a:p>
          <a:p>
            <a:endParaRPr lang="en-US" sz="4000" dirty="0">
              <a:cs typeface="Aharoni" pitchFamily="2" charset="-79"/>
            </a:endParaRPr>
          </a:p>
          <a:p>
            <a:r>
              <a:rPr lang="en-US" sz="4000" dirty="0" smtClean="0">
                <a:cs typeface="Aharoni" pitchFamily="2" charset="-79"/>
              </a:rPr>
              <a:t>      New Process for Billing Water</a:t>
            </a:r>
          </a:p>
          <a:p>
            <a:endParaRPr lang="en-US" sz="4000" dirty="0">
              <a:cs typeface="Aharoni" pitchFamily="2" charset="-79"/>
            </a:endParaRPr>
          </a:p>
          <a:p>
            <a:r>
              <a:rPr lang="en-US" sz="4000" dirty="0" smtClean="0">
                <a:cs typeface="Aharoni" pitchFamily="2" charset="-79"/>
              </a:rPr>
              <a:t>                  April 11, 2015</a:t>
            </a:r>
            <a:endParaRPr lang="en-US" sz="4000" dirty="0">
              <a:cs typeface="Aharoni" pitchFamily="2" charset="-79"/>
            </a:endParaRPr>
          </a:p>
        </p:txBody>
      </p:sp>
      <p:sp>
        <p:nvSpPr>
          <p:cNvPr id="5" name="Slide Number Placeholder 4"/>
          <p:cNvSpPr>
            <a:spLocks noGrp="1"/>
          </p:cNvSpPr>
          <p:nvPr>
            <p:ph type="sldNum" sz="quarter" idx="12"/>
          </p:nvPr>
        </p:nvSpPr>
        <p:spPr/>
        <p:txBody>
          <a:bodyPr/>
          <a:lstStyle/>
          <a:p>
            <a:fld id="{21172EEA-83D3-4698-952C-8DBEB3BD208C}" type="slidenum">
              <a:rPr lang="en-US" smtClean="0"/>
              <a:pPr/>
              <a:t>1</a:t>
            </a:fld>
            <a:endParaRPr lang="en-US"/>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33400"/>
            <a:ext cx="8991600" cy="6555641"/>
          </a:xfrm>
          <a:prstGeom prst="rect">
            <a:avLst/>
          </a:prstGeom>
          <a:noFill/>
        </p:spPr>
        <p:txBody>
          <a:bodyPr wrap="square" rtlCol="0">
            <a:spAutoFit/>
          </a:bodyPr>
          <a:lstStyle/>
          <a:p>
            <a:r>
              <a:rPr lang="en-US" sz="3600" b="1" dirty="0" smtClean="0"/>
              <a:t>                   Water Charge Detail</a:t>
            </a:r>
            <a:endParaRPr lang="en-US" sz="2400" dirty="0" smtClean="0"/>
          </a:p>
          <a:p>
            <a:r>
              <a:rPr lang="en-US" sz="2400" dirty="0" smtClean="0"/>
              <a:t>	</a:t>
            </a:r>
          </a:p>
          <a:p>
            <a:r>
              <a:rPr lang="en-US" sz="2400" b="1" dirty="0" smtClean="0"/>
              <a:t>      </a:t>
            </a:r>
            <a:r>
              <a:rPr lang="en-US" sz="2400" b="1" u="sng" dirty="0" smtClean="0"/>
              <a:t>Charge detail will also contain:</a:t>
            </a:r>
          </a:p>
          <a:p>
            <a:endParaRPr lang="en-US" sz="2400" b="1" u="sng" dirty="0" smtClean="0"/>
          </a:p>
          <a:p>
            <a:pPr lvl="2">
              <a:buFont typeface="Arial" pitchFamily="34" charset="0"/>
              <a:buChar char="•"/>
            </a:pPr>
            <a:r>
              <a:rPr lang="en-US" sz="2400" dirty="0" smtClean="0"/>
              <a:t>HMC Member number</a:t>
            </a:r>
          </a:p>
          <a:p>
            <a:pPr lvl="2">
              <a:buFont typeface="Arial" pitchFamily="34" charset="0"/>
              <a:buChar char="•"/>
            </a:pPr>
            <a:endParaRPr lang="en-US" sz="2400" b="1" u="sng" dirty="0" smtClean="0"/>
          </a:p>
          <a:p>
            <a:pPr lvl="2">
              <a:buFont typeface="Arial" pitchFamily="34" charset="0"/>
              <a:buChar char="•"/>
            </a:pPr>
            <a:r>
              <a:rPr lang="en-US" sz="2400" dirty="0" smtClean="0"/>
              <a:t>Water connection/s and service addresses</a:t>
            </a:r>
          </a:p>
          <a:p>
            <a:pPr lvl="2"/>
            <a:endParaRPr lang="en-US" sz="2400" dirty="0" smtClean="0"/>
          </a:p>
          <a:p>
            <a:pPr lvl="2">
              <a:buFont typeface="Arial" pitchFamily="34" charset="0"/>
              <a:buChar char="•"/>
            </a:pPr>
            <a:r>
              <a:rPr lang="en-US" sz="2400" dirty="0" smtClean="0"/>
              <a:t>Your actual monthly water consumption</a:t>
            </a:r>
            <a:endParaRPr lang="en-US" sz="1200" dirty="0" smtClean="0"/>
          </a:p>
          <a:p>
            <a:pPr lvl="2">
              <a:buFont typeface="Arial" pitchFamily="34" charset="0"/>
              <a:buChar char="•"/>
            </a:pPr>
            <a:endParaRPr lang="en-US" sz="2400" dirty="0" smtClean="0"/>
          </a:p>
          <a:p>
            <a:pPr lvl="2">
              <a:buFont typeface="Arial" pitchFamily="34" charset="0"/>
              <a:buChar char="•"/>
            </a:pPr>
            <a:r>
              <a:rPr lang="en-US" sz="2400" dirty="0" smtClean="0"/>
              <a:t>Time period this water usage covers</a:t>
            </a:r>
            <a:endParaRPr lang="en-US" sz="1200" dirty="0" smtClean="0"/>
          </a:p>
          <a:p>
            <a:pPr lvl="1"/>
            <a:endParaRPr lang="en-US" sz="2400" dirty="0" smtClean="0"/>
          </a:p>
          <a:p>
            <a:pPr lvl="2">
              <a:buFont typeface="Arial" pitchFamily="34" charset="0"/>
              <a:buChar char="•"/>
            </a:pPr>
            <a:r>
              <a:rPr lang="en-US" sz="2400" dirty="0" smtClean="0"/>
              <a:t>USDA Loan fee - $44.55  (if applicable to your Membership)</a:t>
            </a:r>
          </a:p>
          <a:p>
            <a:pPr lvl="2"/>
            <a:r>
              <a:rPr lang="en-US" sz="1200" dirty="0" smtClean="0">
                <a:solidFill>
                  <a:srgbClr val="FF0000"/>
                </a:solidFill>
              </a:rPr>
              <a:t>      </a:t>
            </a:r>
            <a:endParaRPr lang="en-US" sz="1200" dirty="0" smtClean="0"/>
          </a:p>
          <a:p>
            <a:pPr lvl="2">
              <a:lnSpc>
                <a:spcPct val="150000"/>
              </a:lnSpc>
              <a:buFont typeface="Arial" pitchFamily="34" charset="0"/>
              <a:buChar char="•"/>
            </a:pPr>
            <a:r>
              <a:rPr lang="en-US" sz="2400" dirty="0" smtClean="0"/>
              <a:t>Charted usage history</a:t>
            </a:r>
            <a:endParaRPr lang="en-US" sz="1200" dirty="0" smtClean="0"/>
          </a:p>
          <a:p>
            <a:pPr lvl="2"/>
            <a:endParaRPr lang="en-US" sz="2400" dirty="0" smtClean="0"/>
          </a:p>
          <a:p>
            <a:pPr lvl="2"/>
            <a:r>
              <a:rPr lang="en-US" sz="2400" dirty="0" smtClean="0"/>
              <a:t>       </a:t>
            </a:r>
          </a:p>
        </p:txBody>
      </p:sp>
      <p:sp>
        <p:nvSpPr>
          <p:cNvPr id="6" name="Slide Number Placeholder 5"/>
          <p:cNvSpPr>
            <a:spLocks noGrp="1"/>
          </p:cNvSpPr>
          <p:nvPr>
            <p:ph type="sldNum" sz="quarter" idx="12"/>
          </p:nvPr>
        </p:nvSpPr>
        <p:spPr/>
        <p:txBody>
          <a:bodyPr/>
          <a:lstStyle/>
          <a:p>
            <a:fld id="{21172EEA-83D3-4698-952C-8DBEB3BD208C}" type="slidenum">
              <a:rPr lang="en-US" smtClean="0"/>
              <a:pPr/>
              <a:t>10</a:t>
            </a:fld>
            <a:endParaRPr lang="en-US"/>
          </a:p>
        </p:txBody>
      </p:sp>
      <p:sp>
        <p:nvSpPr>
          <p:cNvPr id="7" name="TextBox 6"/>
          <p:cNvSpPr txBox="1"/>
          <p:nvPr/>
        </p:nvSpPr>
        <p:spPr>
          <a:xfrm>
            <a:off x="228600" y="6400800"/>
            <a:ext cx="381000" cy="230832"/>
          </a:xfrm>
          <a:prstGeom prst="rect">
            <a:avLst/>
          </a:prstGeom>
          <a:noFill/>
        </p:spPr>
        <p:txBody>
          <a:bodyPr wrap="square" rtlCol="0">
            <a:spAutoFit/>
          </a:bodyPr>
          <a:lstStyle/>
          <a:p>
            <a:r>
              <a:rPr lang="en-US" sz="900" dirty="0" smtClean="0"/>
              <a:t>FF</a:t>
            </a:r>
            <a:endParaRPr lang="en-US" sz="900"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172EEA-83D3-4698-952C-8DBEB3BD208C}" type="slidenum">
              <a:rPr lang="en-US" smtClean="0"/>
              <a:pPr/>
              <a:t>11</a:t>
            </a:fld>
            <a:endParaRPr lang="en-US"/>
          </a:p>
        </p:txBody>
      </p:sp>
      <p:sp>
        <p:nvSpPr>
          <p:cNvPr id="3" name="Rectangle 2"/>
          <p:cNvSpPr/>
          <p:nvPr/>
        </p:nvSpPr>
        <p:spPr>
          <a:xfrm>
            <a:off x="1981200" y="838200"/>
            <a:ext cx="4061240" cy="584775"/>
          </a:xfrm>
          <a:prstGeom prst="rect">
            <a:avLst/>
          </a:prstGeom>
        </p:spPr>
        <p:txBody>
          <a:bodyPr wrap="none">
            <a:spAutoFit/>
          </a:bodyPr>
          <a:lstStyle/>
          <a:p>
            <a:r>
              <a:rPr lang="en-US" sz="3200" b="1" dirty="0" smtClean="0"/>
              <a:t>Quarterly Water Bill</a:t>
            </a:r>
            <a:endParaRPr lang="en-US" sz="3200" dirty="0"/>
          </a:p>
        </p:txBody>
      </p:sp>
      <p:sp>
        <p:nvSpPr>
          <p:cNvPr id="4" name="TextBox 3"/>
          <p:cNvSpPr txBox="1"/>
          <p:nvPr/>
        </p:nvSpPr>
        <p:spPr>
          <a:xfrm>
            <a:off x="381000" y="1524000"/>
            <a:ext cx="8305800" cy="4876800"/>
          </a:xfrm>
          <a:prstGeom prst="rect">
            <a:avLst/>
          </a:prstGeom>
          <a:noFill/>
        </p:spPr>
        <p:txBody>
          <a:bodyPr wrap="square" rtlCol="0">
            <a:spAutoFit/>
          </a:bodyPr>
          <a:lstStyle/>
          <a:p>
            <a:r>
              <a:rPr lang="en-US" sz="2000" dirty="0" smtClean="0"/>
              <a:t>Your quarterly water bill could also contain other charges (if applicable):</a:t>
            </a:r>
          </a:p>
          <a:p>
            <a:endParaRPr lang="en-US" sz="2000" dirty="0" smtClean="0"/>
          </a:p>
          <a:p>
            <a:r>
              <a:rPr lang="en-US" sz="2000" dirty="0" smtClean="0"/>
              <a:t>For example:</a:t>
            </a:r>
          </a:p>
          <a:p>
            <a:endParaRPr lang="en-US" sz="2000" dirty="0" smtClean="0"/>
          </a:p>
          <a:p>
            <a:pPr lvl="1">
              <a:buFont typeface="Arial" pitchFamily="34" charset="0"/>
              <a:buChar char="•"/>
            </a:pPr>
            <a:r>
              <a:rPr lang="en-US" sz="2000" dirty="0" smtClean="0"/>
              <a:t>Past Due charges</a:t>
            </a:r>
          </a:p>
          <a:p>
            <a:pPr lvl="1"/>
            <a:r>
              <a:rPr lang="en-US" sz="2000" dirty="0" smtClean="0"/>
              <a:t> </a:t>
            </a:r>
          </a:p>
          <a:p>
            <a:pPr lvl="1">
              <a:buFont typeface="Arial" pitchFamily="34" charset="0"/>
              <a:buChar char="•"/>
            </a:pPr>
            <a:r>
              <a:rPr lang="en-US" sz="2000" dirty="0" smtClean="0"/>
              <a:t>Hook-up Fees</a:t>
            </a:r>
          </a:p>
          <a:p>
            <a:pPr lvl="1"/>
            <a:endParaRPr lang="en-US" sz="2000" dirty="0" smtClean="0"/>
          </a:p>
          <a:p>
            <a:pPr lvl="1">
              <a:buFont typeface="Arial" pitchFamily="34" charset="0"/>
              <a:buChar char="•"/>
            </a:pPr>
            <a:r>
              <a:rPr lang="en-US" sz="2000" dirty="0" smtClean="0"/>
              <a:t>Late Fees</a:t>
            </a:r>
          </a:p>
          <a:p>
            <a:pPr lvl="1"/>
            <a:endParaRPr lang="en-US" sz="2000" dirty="0" smtClean="0"/>
          </a:p>
          <a:p>
            <a:pPr lvl="1">
              <a:buFont typeface="Arial" pitchFamily="34" charset="0"/>
              <a:buChar char="•"/>
            </a:pPr>
            <a:r>
              <a:rPr lang="en-US" sz="2000" dirty="0" smtClean="0"/>
              <a:t>Shut off Fees</a:t>
            </a:r>
          </a:p>
          <a:p>
            <a:pPr lvl="1">
              <a:buFont typeface="Arial" pitchFamily="34" charset="0"/>
              <a:buChar char="•"/>
            </a:pPr>
            <a:endParaRPr lang="en-US" sz="2000" dirty="0" smtClean="0"/>
          </a:p>
          <a:p>
            <a:pPr lvl="1">
              <a:buFont typeface="Arial" pitchFamily="34" charset="0"/>
              <a:buChar char="•"/>
            </a:pPr>
            <a:r>
              <a:rPr lang="en-US" sz="2000" dirty="0" smtClean="0"/>
              <a:t>Etc.</a:t>
            </a:r>
          </a:p>
          <a:p>
            <a:pPr lvl="1"/>
            <a:endParaRPr lang="en-US" sz="2000" dirty="0" smtClean="0"/>
          </a:p>
          <a:p>
            <a:r>
              <a:rPr lang="en-US" sz="2000" dirty="0" smtClean="0"/>
              <a:t>NOTE:  The total amount due will be shown on your Billing Statement</a:t>
            </a:r>
            <a:endParaRPr lang="en-US" sz="2000" dirty="0"/>
          </a:p>
        </p:txBody>
      </p:sp>
      <p:sp>
        <p:nvSpPr>
          <p:cNvPr id="5" name="TextBox 4"/>
          <p:cNvSpPr txBox="1"/>
          <p:nvPr/>
        </p:nvSpPr>
        <p:spPr>
          <a:xfrm>
            <a:off x="228600" y="6400800"/>
            <a:ext cx="381000" cy="230832"/>
          </a:xfrm>
          <a:prstGeom prst="rect">
            <a:avLst/>
          </a:prstGeom>
          <a:noFill/>
        </p:spPr>
        <p:txBody>
          <a:bodyPr wrap="square" rtlCol="0">
            <a:spAutoFit/>
          </a:bodyPr>
          <a:lstStyle/>
          <a:p>
            <a:r>
              <a:rPr lang="en-US" sz="900" dirty="0" smtClean="0"/>
              <a:t>FF</a:t>
            </a:r>
            <a:endParaRPr lang="en-US" sz="9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447800"/>
            <a:ext cx="8077200" cy="3600986"/>
          </a:xfrm>
          <a:prstGeom prst="rect">
            <a:avLst/>
          </a:prstGeom>
          <a:noFill/>
        </p:spPr>
        <p:txBody>
          <a:bodyPr wrap="square" rtlCol="0">
            <a:spAutoFit/>
          </a:bodyPr>
          <a:lstStyle/>
          <a:p>
            <a:r>
              <a:rPr lang="en-US" sz="3600" dirty="0" smtClean="0"/>
              <a:t>			</a:t>
            </a:r>
            <a:r>
              <a:rPr lang="en-US" sz="3600" b="1" dirty="0" smtClean="0"/>
              <a:t>Reminder</a:t>
            </a:r>
          </a:p>
          <a:p>
            <a:endParaRPr lang="en-US" sz="2400" b="1" dirty="0" smtClean="0"/>
          </a:p>
          <a:p>
            <a:r>
              <a:rPr lang="en-US" sz="2400" dirty="0" smtClean="0"/>
              <a:t>Water bills carry the same obligations as regular or special assessments.  Members are subject to late fees if payment is not received by the due date.  Water payment delinquencies are handled the same way as other delinquencies and can result in denial of ferry access in accordance with the established delinquency policy as defined in HMC governing documents.</a:t>
            </a:r>
            <a:endParaRPr lang="en-US" sz="24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12</a:t>
            </a:fld>
            <a:endParaRPr lang="en-US"/>
          </a:p>
        </p:txBody>
      </p:sp>
      <p:sp>
        <p:nvSpPr>
          <p:cNvPr id="6" name="TextBox 5"/>
          <p:cNvSpPr txBox="1"/>
          <p:nvPr/>
        </p:nvSpPr>
        <p:spPr>
          <a:xfrm>
            <a:off x="228600" y="6400800"/>
            <a:ext cx="3810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514600"/>
            <a:ext cx="7848600" cy="646331"/>
          </a:xfrm>
          <a:prstGeom prst="rect">
            <a:avLst/>
          </a:prstGeom>
          <a:noFill/>
        </p:spPr>
        <p:txBody>
          <a:bodyPr wrap="square" rtlCol="0">
            <a:spAutoFit/>
          </a:bodyPr>
          <a:lstStyle/>
          <a:p>
            <a:r>
              <a:rPr lang="en-US" sz="3600" dirty="0" smtClean="0"/>
              <a:t>                     </a:t>
            </a:r>
            <a:r>
              <a:rPr lang="en-US" sz="3600" b="1" dirty="0" smtClean="0"/>
              <a:t>Questions?</a:t>
            </a:r>
            <a:endParaRPr lang="en-US" sz="3600" b="1"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13</a:t>
            </a:fld>
            <a:endParaRPr lang="en-US"/>
          </a:p>
        </p:txBody>
      </p:sp>
      <p:sp>
        <p:nvSpPr>
          <p:cNvPr id="6" name="TextBox 5"/>
          <p:cNvSpPr txBox="1"/>
          <p:nvPr/>
        </p:nvSpPr>
        <p:spPr>
          <a:xfrm>
            <a:off x="228600" y="6400800"/>
            <a:ext cx="3810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066800"/>
            <a:ext cx="8458200" cy="5078313"/>
          </a:xfrm>
          <a:prstGeom prst="rect">
            <a:avLst/>
          </a:prstGeom>
          <a:noFill/>
        </p:spPr>
        <p:txBody>
          <a:bodyPr wrap="square" rtlCol="0">
            <a:spAutoFit/>
          </a:bodyPr>
          <a:lstStyle/>
          <a:p>
            <a:pPr>
              <a:lnSpc>
                <a:spcPct val="150000"/>
              </a:lnSpc>
            </a:pPr>
            <a:r>
              <a:rPr lang="en-US" sz="4000" dirty="0" smtClean="0"/>
              <a:t>                          </a:t>
            </a:r>
            <a:r>
              <a:rPr lang="en-US" sz="3600" b="1" dirty="0" smtClean="0"/>
              <a:t>History</a:t>
            </a:r>
          </a:p>
          <a:p>
            <a:pPr>
              <a:buFont typeface="Arial" pitchFamily="34" charset="0"/>
              <a:buChar char="•"/>
            </a:pPr>
            <a:r>
              <a:rPr lang="en-US" sz="2000" dirty="0" smtClean="0"/>
              <a:t>WA State mandate to install water meters and implement conservation measures</a:t>
            </a:r>
          </a:p>
          <a:p>
            <a:endParaRPr lang="en-US" sz="2000" dirty="0" smtClean="0"/>
          </a:p>
          <a:p>
            <a:pPr>
              <a:buFont typeface="Arial" pitchFamily="34" charset="0"/>
              <a:buChar char="•"/>
            </a:pPr>
            <a:r>
              <a:rPr lang="en-US" sz="2000" dirty="0" smtClean="0"/>
              <a:t>New water delivery system construction completed in 2012 and funded by USDA loan beginning </a:t>
            </a:r>
            <a:r>
              <a:rPr lang="en-US" sz="2000" smtClean="0"/>
              <a:t>in May </a:t>
            </a:r>
            <a:r>
              <a:rPr lang="en-US" sz="2000" dirty="0" smtClean="0"/>
              <a:t>2013</a:t>
            </a:r>
          </a:p>
          <a:p>
            <a:endParaRPr lang="en-US" sz="2000" dirty="0" smtClean="0"/>
          </a:p>
          <a:p>
            <a:pPr>
              <a:buFont typeface="Arial" pitchFamily="34" charset="0"/>
              <a:buChar char="•"/>
            </a:pPr>
            <a:r>
              <a:rPr lang="en-US" sz="2000" dirty="0" smtClean="0"/>
              <a:t>Individual meters installed at each assessable unit</a:t>
            </a:r>
          </a:p>
          <a:p>
            <a:endParaRPr lang="en-US" sz="2000" dirty="0" smtClean="0"/>
          </a:p>
          <a:p>
            <a:pPr>
              <a:buFont typeface="Arial" pitchFamily="34" charset="0"/>
              <a:buChar char="•"/>
            </a:pPr>
            <a:r>
              <a:rPr lang="en-US" sz="2000" dirty="0" smtClean="0"/>
              <a:t>A full year of monthly meter readings was collected for each water connection.  (Some members have multiple water connections)</a:t>
            </a:r>
          </a:p>
          <a:p>
            <a:pPr>
              <a:buFont typeface="Arial" pitchFamily="34" charset="0"/>
              <a:buChar char="•"/>
            </a:pPr>
            <a:endParaRPr lang="en-US" sz="2200" dirty="0" smtClean="0"/>
          </a:p>
          <a:p>
            <a:pPr>
              <a:buFont typeface="Arial" pitchFamily="34" charset="0"/>
              <a:buChar char="•"/>
            </a:pPr>
            <a:r>
              <a:rPr lang="en-US" sz="2000" dirty="0" smtClean="0"/>
              <a:t>HMC water connections – 402 total (5 HMC – 397 Member)</a:t>
            </a:r>
          </a:p>
          <a:p>
            <a:pPr>
              <a:buFont typeface="Arial" pitchFamily="34" charset="0"/>
              <a:buChar char="•"/>
            </a:pPr>
            <a:endParaRPr lang="en-US" sz="22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2</a:t>
            </a:fld>
            <a:endParaRPr lang="en-US"/>
          </a:p>
        </p:txBody>
      </p:sp>
      <p:sp>
        <p:nvSpPr>
          <p:cNvPr id="6" name="TextBox 5"/>
          <p:cNvSpPr txBox="1"/>
          <p:nvPr/>
        </p:nvSpPr>
        <p:spPr>
          <a:xfrm>
            <a:off x="228600" y="6400800"/>
            <a:ext cx="3048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458200" cy="6555641"/>
          </a:xfrm>
          <a:prstGeom prst="rect">
            <a:avLst/>
          </a:prstGeom>
          <a:noFill/>
        </p:spPr>
        <p:txBody>
          <a:bodyPr wrap="square" rtlCol="0">
            <a:spAutoFit/>
          </a:bodyPr>
          <a:lstStyle/>
          <a:p>
            <a:pPr>
              <a:lnSpc>
                <a:spcPct val="150000"/>
              </a:lnSpc>
            </a:pPr>
            <a:r>
              <a:rPr lang="en-US" sz="4000" dirty="0" smtClean="0"/>
              <a:t>			</a:t>
            </a:r>
            <a:r>
              <a:rPr lang="en-US" sz="3600" b="1" dirty="0" smtClean="0"/>
              <a:t>The Facts</a:t>
            </a:r>
          </a:p>
          <a:p>
            <a:pPr>
              <a:buFont typeface="Arial" pitchFamily="34" charset="0"/>
              <a:buChar char="•"/>
            </a:pPr>
            <a:r>
              <a:rPr lang="en-US" sz="2400" dirty="0" smtClean="0"/>
              <a:t>HMC is a Washington State Non-Profit Corporation.  We cannot make a profit from our water revenues, but income from billings must be sufficient to sustain our water system operating costs.</a:t>
            </a:r>
          </a:p>
          <a:p>
            <a:pPr>
              <a:buFont typeface="Arial" pitchFamily="34" charset="0"/>
              <a:buChar char="•"/>
            </a:pPr>
            <a:endParaRPr lang="en-US" sz="2400" dirty="0" smtClean="0"/>
          </a:p>
          <a:p>
            <a:pPr>
              <a:buFont typeface="Arial" pitchFamily="34" charset="0"/>
              <a:buChar char="•"/>
            </a:pPr>
            <a:r>
              <a:rPr lang="en-US" sz="2400" dirty="0" smtClean="0"/>
              <a:t>Annual Water Budget will determine water billing rates and may vary from year to year.</a:t>
            </a:r>
          </a:p>
          <a:p>
            <a:endParaRPr lang="en-US" sz="2400" dirty="0" smtClean="0"/>
          </a:p>
          <a:p>
            <a:pPr>
              <a:buFont typeface="Arial" pitchFamily="34" charset="0"/>
              <a:buChar char="•"/>
            </a:pPr>
            <a:r>
              <a:rPr lang="en-US" sz="2400" dirty="0" smtClean="0"/>
              <a:t>Water will continue to be billed quarterly based on your average usage and tiered at different levels to meet state conservation regulations.</a:t>
            </a:r>
          </a:p>
          <a:p>
            <a:pPr>
              <a:buFont typeface="Arial" pitchFamily="34" charset="0"/>
              <a:buChar char="•"/>
            </a:pPr>
            <a:endParaRPr lang="en-US" sz="2400" dirty="0"/>
          </a:p>
          <a:p>
            <a:pPr>
              <a:buFont typeface="Arial" pitchFamily="34" charset="0"/>
              <a:buChar char="•"/>
            </a:pPr>
            <a:r>
              <a:rPr lang="en-US" sz="2400" dirty="0" smtClean="0"/>
              <a:t>A Base Fee will apply to all water connections to cover operating costs, including Reserves now and into the future.</a:t>
            </a:r>
            <a:endParaRPr lang="en-US" sz="1600" dirty="0" smtClean="0"/>
          </a:p>
          <a:p>
            <a:endParaRPr lang="en-US" sz="24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3</a:t>
            </a:fld>
            <a:endParaRPr lang="en-US"/>
          </a:p>
        </p:txBody>
      </p:sp>
      <p:sp>
        <p:nvSpPr>
          <p:cNvPr id="6" name="TextBox 5"/>
          <p:cNvSpPr txBox="1"/>
          <p:nvPr/>
        </p:nvSpPr>
        <p:spPr>
          <a:xfrm>
            <a:off x="304800" y="6477000"/>
            <a:ext cx="3048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838200"/>
            <a:ext cx="8991600" cy="8433078"/>
          </a:xfrm>
          <a:prstGeom prst="rect">
            <a:avLst/>
          </a:prstGeom>
          <a:noFill/>
        </p:spPr>
        <p:txBody>
          <a:bodyPr wrap="square" rtlCol="0">
            <a:spAutoFit/>
          </a:bodyPr>
          <a:lstStyle/>
          <a:p>
            <a:r>
              <a:rPr lang="en-US" sz="4000" dirty="0" smtClean="0"/>
              <a:t>                     </a:t>
            </a:r>
            <a:r>
              <a:rPr lang="en-US" sz="3600" b="1" dirty="0" smtClean="0"/>
              <a:t>The Numbers</a:t>
            </a:r>
          </a:p>
          <a:p>
            <a:endParaRPr lang="en-US" sz="2400" b="1" u="sng" dirty="0" smtClean="0"/>
          </a:p>
          <a:p>
            <a:r>
              <a:rPr lang="en-US" sz="2200" b="1" u="sng" dirty="0" smtClean="0"/>
              <a:t>Tiered Water Usage – Average Daily Gallons per Month (ADG/M)</a:t>
            </a:r>
          </a:p>
          <a:p>
            <a:endParaRPr lang="en-US" sz="2400" dirty="0"/>
          </a:p>
          <a:p>
            <a:r>
              <a:rPr lang="en-US" sz="2400" dirty="0" smtClean="0"/>
              <a:t>	Base Fee:    0 to 150 ADG		$ 18.00 per month</a:t>
            </a:r>
          </a:p>
          <a:p>
            <a:r>
              <a:rPr lang="en-US" sz="2400" dirty="0" smtClean="0"/>
              <a:t>	Tier 1:          151 to 400 ADG		$ .07 per ADG/month</a:t>
            </a:r>
          </a:p>
          <a:p>
            <a:r>
              <a:rPr lang="en-US" sz="2400" dirty="0" smtClean="0"/>
              <a:t>	Tier 2	        401 to 800 ADG		$ .14 per ADG/month</a:t>
            </a:r>
          </a:p>
          <a:p>
            <a:r>
              <a:rPr lang="en-US" sz="2400" dirty="0" smtClean="0"/>
              <a:t>	Tier 3          Over 801 ADG		$ .21 per ADG/month</a:t>
            </a:r>
          </a:p>
          <a:p>
            <a:endParaRPr lang="en-US" sz="2400" dirty="0"/>
          </a:p>
          <a:p>
            <a:r>
              <a:rPr lang="en-US" sz="2400" dirty="0" smtClean="0"/>
              <a:t>Average Daily Gallons per month will be used to calculate usage because the number of days between meter readings can vary   each month. </a:t>
            </a:r>
          </a:p>
          <a:p>
            <a:endParaRPr lang="en-US" sz="2400" dirty="0" smtClean="0"/>
          </a:p>
          <a:p>
            <a:endParaRPr lang="en-US" sz="2400" dirty="0" smtClean="0"/>
          </a:p>
          <a:p>
            <a:endParaRPr lang="en-US" sz="2400" b="1" u="sng" dirty="0" smtClean="0"/>
          </a:p>
          <a:p>
            <a:endParaRPr lang="en-US" sz="2400" b="1" u="sng" dirty="0" smtClean="0"/>
          </a:p>
          <a:p>
            <a:endParaRPr lang="en-US" sz="2400" b="1" u="sng" dirty="0" smtClean="0"/>
          </a:p>
          <a:p>
            <a:endParaRPr lang="en-US" sz="2400" b="1" u="sng" dirty="0" smtClean="0"/>
          </a:p>
          <a:p>
            <a:endParaRPr lang="en-US" sz="2400" b="1" u="sng" dirty="0" smtClean="0"/>
          </a:p>
          <a:p>
            <a:endParaRPr lang="en-US" sz="2400" b="1" u="sng" dirty="0" smtClean="0"/>
          </a:p>
          <a:p>
            <a:endParaRPr lang="en-US" sz="2400" b="1" u="sng" dirty="0" smtClean="0"/>
          </a:p>
          <a:p>
            <a:endParaRPr lang="en-US" sz="2400" b="1" u="sng"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4</a:t>
            </a:fld>
            <a:endParaRPr lang="en-US"/>
          </a:p>
        </p:txBody>
      </p:sp>
      <p:sp>
        <p:nvSpPr>
          <p:cNvPr id="7" name="TextBox 6"/>
          <p:cNvSpPr txBox="1"/>
          <p:nvPr/>
        </p:nvSpPr>
        <p:spPr>
          <a:xfrm>
            <a:off x="228600" y="6400800"/>
            <a:ext cx="3810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686800" cy="5632311"/>
          </a:xfrm>
          <a:prstGeom prst="rect">
            <a:avLst/>
          </a:prstGeom>
          <a:noFill/>
        </p:spPr>
        <p:txBody>
          <a:bodyPr wrap="square" rtlCol="0">
            <a:spAutoFit/>
          </a:bodyPr>
          <a:lstStyle/>
          <a:p>
            <a:r>
              <a:rPr lang="en-US" sz="4000" dirty="0" smtClean="0"/>
              <a:t>                   </a:t>
            </a:r>
            <a:r>
              <a:rPr lang="en-US" sz="3600" b="1" dirty="0" smtClean="0"/>
              <a:t>The Numbers</a:t>
            </a:r>
          </a:p>
          <a:p>
            <a:r>
              <a:rPr lang="en-US" sz="2400" b="1" u="sng" dirty="0" smtClean="0"/>
              <a:t>Base Fee includes</a:t>
            </a:r>
            <a:r>
              <a:rPr lang="en-US" sz="2400" dirty="0" smtClean="0"/>
              <a:t>:</a:t>
            </a:r>
          </a:p>
          <a:p>
            <a:endParaRPr lang="en-US" sz="2800" dirty="0" smtClean="0"/>
          </a:p>
          <a:p>
            <a:pPr lvl="1">
              <a:buFont typeface="Arial" pitchFamily="34" charset="0"/>
              <a:buChar char="•"/>
            </a:pPr>
            <a:r>
              <a:rPr lang="en-US" sz="2000" dirty="0" smtClean="0"/>
              <a:t>Wages for administration and HMC Water Distribution  Manager</a:t>
            </a:r>
          </a:p>
          <a:p>
            <a:pPr lvl="1">
              <a:buFont typeface="Arial" pitchFamily="34" charset="0"/>
              <a:buChar char="•"/>
            </a:pPr>
            <a:r>
              <a:rPr lang="en-US" sz="2000" dirty="0" smtClean="0"/>
              <a:t>Repair and maintenance costs (including labor)</a:t>
            </a:r>
          </a:p>
          <a:p>
            <a:pPr lvl="1">
              <a:buFont typeface="Arial" pitchFamily="34" charset="0"/>
              <a:buChar char="•"/>
            </a:pPr>
            <a:r>
              <a:rPr lang="en-US" sz="2000" dirty="0" smtClean="0"/>
              <a:t>Contract </a:t>
            </a:r>
            <a:r>
              <a:rPr lang="en-US" sz="2000" dirty="0"/>
              <a:t>manager </a:t>
            </a:r>
            <a:r>
              <a:rPr lang="en-US" sz="2000" dirty="0" smtClean="0"/>
              <a:t>including monthly water testing (NW Water Systems)</a:t>
            </a:r>
          </a:p>
          <a:p>
            <a:pPr lvl="1">
              <a:buFont typeface="Arial" pitchFamily="34" charset="0"/>
              <a:buChar char="•"/>
            </a:pPr>
            <a:r>
              <a:rPr lang="en-US" sz="2000" dirty="0" smtClean="0"/>
              <a:t>Billing and mailing costs</a:t>
            </a:r>
          </a:p>
          <a:p>
            <a:pPr lvl="1">
              <a:buFont typeface="Arial" pitchFamily="34" charset="0"/>
              <a:buChar char="•"/>
            </a:pPr>
            <a:r>
              <a:rPr lang="en-US" sz="2000" dirty="0" smtClean="0"/>
              <a:t>Electrical costs</a:t>
            </a:r>
          </a:p>
          <a:p>
            <a:pPr lvl="1">
              <a:buFont typeface="Arial" pitchFamily="34" charset="0"/>
              <a:buChar char="•"/>
            </a:pPr>
            <a:r>
              <a:rPr lang="en-US" sz="2000" dirty="0" smtClean="0"/>
              <a:t>Excise taxes</a:t>
            </a:r>
          </a:p>
          <a:p>
            <a:pPr lvl="1">
              <a:buFont typeface="Arial" pitchFamily="34" charset="0"/>
              <a:buChar char="•"/>
            </a:pPr>
            <a:r>
              <a:rPr lang="en-US" sz="2000" dirty="0" smtClean="0"/>
              <a:t>Insurance</a:t>
            </a:r>
          </a:p>
          <a:p>
            <a:pPr lvl="1">
              <a:buFont typeface="Arial" pitchFamily="34" charset="0"/>
              <a:buChar char="•"/>
            </a:pPr>
            <a:r>
              <a:rPr lang="en-US" sz="2000" dirty="0" smtClean="0"/>
              <a:t>State reporting requirements</a:t>
            </a:r>
          </a:p>
          <a:p>
            <a:pPr lvl="1">
              <a:buFont typeface="Arial" pitchFamily="34" charset="0"/>
              <a:buChar char="•"/>
            </a:pPr>
            <a:r>
              <a:rPr lang="en-US" sz="2000" dirty="0" smtClean="0"/>
              <a:t>Reserves</a:t>
            </a:r>
          </a:p>
          <a:p>
            <a:pPr lvl="1">
              <a:buFont typeface="Arial" pitchFamily="34" charset="0"/>
              <a:buChar char="•"/>
            </a:pPr>
            <a:r>
              <a:rPr lang="en-US" sz="2000" dirty="0" smtClean="0"/>
              <a:t>Reserve Study requirements</a:t>
            </a:r>
          </a:p>
          <a:p>
            <a:pPr lvl="1">
              <a:buFont typeface="Arial" pitchFamily="34" charset="0"/>
              <a:buChar char="•"/>
            </a:pPr>
            <a:r>
              <a:rPr lang="en-US" sz="2000" dirty="0" smtClean="0"/>
              <a:t>Legal fees</a:t>
            </a:r>
          </a:p>
          <a:p>
            <a:pPr lvl="1">
              <a:buFont typeface="Arial" pitchFamily="34" charset="0"/>
              <a:buChar char="•"/>
            </a:pPr>
            <a:r>
              <a:rPr lang="en-US" sz="2000" dirty="0" smtClean="0"/>
              <a:t>Auditor Costs</a:t>
            </a:r>
          </a:p>
          <a:p>
            <a:pPr>
              <a:buFont typeface="Arial" pitchFamily="34" charset="0"/>
              <a:buChar char="•"/>
            </a:pPr>
            <a:endParaRPr lang="en-US" sz="24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5</a:t>
            </a:fld>
            <a:endParaRPr lang="en-US"/>
          </a:p>
        </p:txBody>
      </p:sp>
      <p:sp>
        <p:nvSpPr>
          <p:cNvPr id="6" name="TextBox 5"/>
          <p:cNvSpPr txBox="1"/>
          <p:nvPr/>
        </p:nvSpPr>
        <p:spPr>
          <a:xfrm>
            <a:off x="228600" y="6400800"/>
            <a:ext cx="3810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1"/>
            <a:ext cx="8534400" cy="5324535"/>
          </a:xfrm>
          <a:prstGeom prst="rect">
            <a:avLst/>
          </a:prstGeom>
          <a:noFill/>
        </p:spPr>
        <p:txBody>
          <a:bodyPr wrap="square" rtlCol="0">
            <a:spAutoFit/>
          </a:bodyPr>
          <a:lstStyle/>
          <a:p>
            <a:pPr>
              <a:lnSpc>
                <a:spcPct val="150000"/>
              </a:lnSpc>
            </a:pPr>
            <a:r>
              <a:rPr lang="en-US" sz="3600" b="1" dirty="0" smtClean="0"/>
              <a:t>    How We </a:t>
            </a:r>
            <a:r>
              <a:rPr lang="en-US" sz="3600" b="1" dirty="0"/>
              <a:t>D</a:t>
            </a:r>
            <a:r>
              <a:rPr lang="en-US" sz="3600" b="1" dirty="0" smtClean="0"/>
              <a:t>eveloped the Usage Tiers</a:t>
            </a:r>
          </a:p>
          <a:p>
            <a:pPr>
              <a:buFont typeface="Arial" pitchFamily="34" charset="0"/>
              <a:buChar char="•"/>
            </a:pPr>
            <a:r>
              <a:rPr lang="en-US" sz="2200" dirty="0" smtClean="0"/>
              <a:t> </a:t>
            </a:r>
            <a:r>
              <a:rPr lang="en-US" sz="2000" dirty="0" smtClean="0"/>
              <a:t>The data collected over the last year revealed wide fluctuation levels of usage across the membership. (Full time members  vs. part time members  and summer time vs. winter time provided the total picture.)</a:t>
            </a:r>
          </a:p>
          <a:p>
            <a:pPr>
              <a:buFont typeface="Arial" pitchFamily="34" charset="0"/>
              <a:buChar char="•"/>
            </a:pPr>
            <a:endParaRPr lang="en-US" sz="2000" dirty="0"/>
          </a:p>
          <a:p>
            <a:pPr>
              <a:buFont typeface="Arial" pitchFamily="34" charset="0"/>
              <a:buChar char="•"/>
            </a:pPr>
            <a:r>
              <a:rPr lang="en-US" sz="2000" dirty="0" smtClean="0"/>
              <a:t> The Base Fee was established using  all water membership  connections and includes the first 150 gallons of consumption . The goal was to establish fair rates for a diverse population of water users.</a:t>
            </a:r>
          </a:p>
          <a:p>
            <a:pPr>
              <a:buFont typeface="Arial" pitchFamily="34" charset="0"/>
              <a:buChar char="•"/>
            </a:pPr>
            <a:endParaRPr lang="en-US" sz="2000" dirty="0"/>
          </a:p>
          <a:p>
            <a:pPr>
              <a:buFont typeface="Arial" pitchFamily="34" charset="0"/>
              <a:buChar char="•"/>
            </a:pPr>
            <a:r>
              <a:rPr lang="en-US" sz="2000" dirty="0" smtClean="0"/>
              <a:t> Three tier levels were created based on real usage data taking into consideration that higher water consumption should be billed at a higher rate to encourage conservation.  </a:t>
            </a:r>
          </a:p>
          <a:p>
            <a:pPr>
              <a:buFont typeface="Arial" pitchFamily="34" charset="0"/>
              <a:buChar char="•"/>
            </a:pPr>
            <a:endParaRPr lang="en-US" sz="2000" dirty="0"/>
          </a:p>
          <a:p>
            <a:pPr>
              <a:buFont typeface="Arial" pitchFamily="34" charset="0"/>
              <a:buChar char="•"/>
            </a:pPr>
            <a:r>
              <a:rPr lang="en-US" sz="2000" dirty="0" smtClean="0"/>
              <a:t> State mandated conservation requirements dictate the need for these tiers.</a:t>
            </a:r>
          </a:p>
          <a:p>
            <a:pPr>
              <a:buFont typeface="Arial" pitchFamily="34" charset="0"/>
              <a:buChar char="•"/>
            </a:pPr>
            <a:endParaRPr lang="en-US" sz="2400" dirty="0"/>
          </a:p>
        </p:txBody>
      </p:sp>
      <p:sp>
        <p:nvSpPr>
          <p:cNvPr id="5" name="Slide Number Placeholder 4"/>
          <p:cNvSpPr>
            <a:spLocks noGrp="1"/>
          </p:cNvSpPr>
          <p:nvPr>
            <p:ph type="sldNum" sz="quarter" idx="12"/>
          </p:nvPr>
        </p:nvSpPr>
        <p:spPr/>
        <p:txBody>
          <a:bodyPr/>
          <a:lstStyle/>
          <a:p>
            <a:fld id="{21172EEA-83D3-4698-952C-8DBEB3BD208C}" type="slidenum">
              <a:rPr lang="en-US" smtClean="0"/>
              <a:pPr/>
              <a:t>6</a:t>
            </a:fld>
            <a:endParaRPr lang="en-US"/>
          </a:p>
        </p:txBody>
      </p:sp>
      <p:sp>
        <p:nvSpPr>
          <p:cNvPr id="6" name="TextBox 5"/>
          <p:cNvSpPr txBox="1"/>
          <p:nvPr/>
        </p:nvSpPr>
        <p:spPr>
          <a:xfrm>
            <a:off x="228600" y="6400800"/>
            <a:ext cx="381000" cy="230832"/>
          </a:xfrm>
          <a:prstGeom prst="rect">
            <a:avLst/>
          </a:prstGeom>
          <a:noFill/>
        </p:spPr>
        <p:txBody>
          <a:bodyPr wrap="square" rtlCol="0">
            <a:spAutoFit/>
          </a:bodyPr>
          <a:lstStyle/>
          <a:p>
            <a:r>
              <a:rPr lang="en-US" sz="900" dirty="0" smtClean="0"/>
              <a:t>JP</a:t>
            </a:r>
            <a:endParaRPr lang="en-US" sz="900"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838200"/>
            <a:ext cx="8229600" cy="523220"/>
          </a:xfrm>
          <a:prstGeom prst="rect">
            <a:avLst/>
          </a:prstGeom>
          <a:noFill/>
        </p:spPr>
        <p:txBody>
          <a:bodyPr wrap="square" rtlCol="0">
            <a:spAutoFit/>
          </a:bodyPr>
          <a:lstStyle/>
          <a:p>
            <a:r>
              <a:rPr lang="en-US" sz="2800" dirty="0" smtClean="0"/>
              <a:t>                       Water Charge Detail</a:t>
            </a:r>
            <a:endParaRPr lang="en-US" sz="2800"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3948"/>
          <a:stretch/>
        </p:blipFill>
        <p:spPr bwMode="auto">
          <a:xfrm>
            <a:off x="990600" y="1828800"/>
            <a:ext cx="6629400" cy="2133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21172EEA-83D3-4698-952C-8DBEB3BD208C}" type="slidenum">
              <a:rPr lang="en-US" smtClean="0"/>
              <a:pPr/>
              <a:t>7</a:t>
            </a:fld>
            <a:endParaRPr lang="en-US"/>
          </a:p>
        </p:txBody>
      </p:sp>
      <p:sp>
        <p:nvSpPr>
          <p:cNvPr id="7" name="TextBox 6"/>
          <p:cNvSpPr txBox="1"/>
          <p:nvPr/>
        </p:nvSpPr>
        <p:spPr>
          <a:xfrm>
            <a:off x="228600" y="6400800"/>
            <a:ext cx="381000" cy="230832"/>
          </a:xfrm>
          <a:prstGeom prst="rect">
            <a:avLst/>
          </a:prstGeom>
          <a:noFill/>
        </p:spPr>
        <p:txBody>
          <a:bodyPr wrap="square" rtlCol="0">
            <a:spAutoFit/>
          </a:bodyPr>
          <a:lstStyle/>
          <a:p>
            <a:r>
              <a:rPr lang="en-US" sz="900" dirty="0" smtClean="0"/>
              <a:t>FF</a:t>
            </a:r>
            <a:endParaRPr lang="en-US" sz="900"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838200"/>
            <a:ext cx="8229600" cy="523220"/>
          </a:xfrm>
          <a:prstGeom prst="rect">
            <a:avLst/>
          </a:prstGeom>
          <a:noFill/>
        </p:spPr>
        <p:txBody>
          <a:bodyPr wrap="square" rtlCol="0">
            <a:spAutoFit/>
          </a:bodyPr>
          <a:lstStyle/>
          <a:p>
            <a:r>
              <a:rPr lang="en-US" sz="2800" dirty="0" smtClean="0"/>
              <a:t>                       Water Charge Detail</a:t>
            </a:r>
            <a:endParaRPr lang="en-US" sz="2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752600"/>
            <a:ext cx="7924800" cy="2362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21172EEA-83D3-4698-952C-8DBEB3BD208C}" type="slidenum">
              <a:rPr lang="en-US" smtClean="0"/>
              <a:pPr/>
              <a:t>8</a:t>
            </a:fld>
            <a:endParaRPr lang="en-US"/>
          </a:p>
        </p:txBody>
      </p:sp>
      <p:sp>
        <p:nvSpPr>
          <p:cNvPr id="7" name="TextBox 6"/>
          <p:cNvSpPr txBox="1"/>
          <p:nvPr/>
        </p:nvSpPr>
        <p:spPr>
          <a:xfrm>
            <a:off x="228600" y="6400800"/>
            <a:ext cx="381000" cy="230832"/>
          </a:xfrm>
          <a:prstGeom prst="rect">
            <a:avLst/>
          </a:prstGeom>
          <a:noFill/>
        </p:spPr>
        <p:txBody>
          <a:bodyPr wrap="square" rtlCol="0">
            <a:spAutoFit/>
          </a:bodyPr>
          <a:lstStyle/>
          <a:p>
            <a:r>
              <a:rPr lang="en-US" sz="900" dirty="0" smtClean="0"/>
              <a:t>FF</a:t>
            </a:r>
            <a:endParaRPr lang="en-US" sz="9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838200"/>
            <a:ext cx="8229600" cy="523220"/>
          </a:xfrm>
          <a:prstGeom prst="rect">
            <a:avLst/>
          </a:prstGeom>
          <a:noFill/>
        </p:spPr>
        <p:txBody>
          <a:bodyPr wrap="square" rtlCol="0">
            <a:spAutoFit/>
          </a:bodyPr>
          <a:lstStyle/>
          <a:p>
            <a:r>
              <a:rPr lang="en-US" sz="2800" dirty="0" smtClean="0"/>
              <a:t>                       Water Charge Detail</a:t>
            </a:r>
            <a:endParaRPr lang="en-US" sz="28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524000"/>
            <a:ext cx="8153400" cy="182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3581400"/>
            <a:ext cx="7010400" cy="266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Slide Number Placeholder 6"/>
          <p:cNvSpPr>
            <a:spLocks noGrp="1"/>
          </p:cNvSpPr>
          <p:nvPr>
            <p:ph type="sldNum" sz="quarter" idx="12"/>
          </p:nvPr>
        </p:nvSpPr>
        <p:spPr/>
        <p:txBody>
          <a:bodyPr/>
          <a:lstStyle/>
          <a:p>
            <a:fld id="{21172EEA-83D3-4698-952C-8DBEB3BD208C}" type="slidenum">
              <a:rPr lang="en-US" smtClean="0"/>
              <a:pPr/>
              <a:t>9</a:t>
            </a:fld>
            <a:endParaRPr lang="en-US"/>
          </a:p>
        </p:txBody>
      </p:sp>
      <p:sp>
        <p:nvSpPr>
          <p:cNvPr id="8" name="TextBox 7"/>
          <p:cNvSpPr txBox="1"/>
          <p:nvPr/>
        </p:nvSpPr>
        <p:spPr>
          <a:xfrm>
            <a:off x="228600" y="6400800"/>
            <a:ext cx="381000" cy="230832"/>
          </a:xfrm>
          <a:prstGeom prst="rect">
            <a:avLst/>
          </a:prstGeom>
          <a:noFill/>
        </p:spPr>
        <p:txBody>
          <a:bodyPr wrap="square" rtlCol="0">
            <a:spAutoFit/>
          </a:bodyPr>
          <a:lstStyle/>
          <a:p>
            <a:r>
              <a:rPr lang="en-US" sz="900" dirty="0" smtClean="0"/>
              <a:t>FF</a:t>
            </a:r>
            <a:endParaRPr lang="en-US" sz="900"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1024</TotalTime>
  <Words>368</Words>
  <Application>Microsoft Office PowerPoint</Application>
  <PresentationFormat>On-screen Show (4:3)</PresentationFormat>
  <Paragraphs>130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Janet's PC</dc:creator>
  <cp:lastModifiedBy>kenfreeman@kencam.net</cp:lastModifiedBy>
  <cp:revision>98</cp:revision>
  <dcterms:created xsi:type="dcterms:W3CDTF">2015-01-15T15:33:32Z</dcterms:created>
  <dcterms:modified xsi:type="dcterms:W3CDTF">2017-06-29T15:15:36Z</dcterms:modified>
</cp:coreProperties>
</file>