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5" r:id="rId3"/>
    <p:sldId id="257" r:id="rId4"/>
    <p:sldId id="258" r:id="rId5"/>
    <p:sldId id="259" r:id="rId6"/>
    <p:sldId id="277" r:id="rId7"/>
    <p:sldId id="260" r:id="rId8"/>
    <p:sldId id="280" r:id="rId9"/>
    <p:sldId id="276" r:id="rId10"/>
    <p:sldId id="279" r:id="rId11"/>
    <p:sldId id="261" r:id="rId12"/>
    <p:sldId id="272" r:id="rId13"/>
    <p:sldId id="263"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93" d="100"/>
          <a:sy n="93" d="100"/>
        </p:scale>
        <p:origin x="-13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678"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DrJeckyll\Documents\Herron%20Island\Resident%20Inspector%20CS\Operations%20and%20Maintenance\2017%20O%20and%20M%20Reports\2017%20Pump%20Station%20Operation%20Summar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7"/>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Consumer Use</a:t>
            </a:r>
          </a:p>
        </c:rich>
      </c:tx>
      <c:spPr>
        <a:noFill/>
        <a:ln>
          <a:noFill/>
        </a:ln>
        <a:effectLst/>
      </c:spPr>
    </c:title>
    <c:plotArea>
      <c:layout/>
      <c:lineChart>
        <c:grouping val="standard"/>
        <c:ser>
          <c:idx val="2"/>
          <c:order val="0"/>
          <c:tx>
            <c:v>Gallons Per Day</c:v>
          </c:tx>
          <c:spPr>
            <a:ln w="28575" cap="rnd">
              <a:solidFill>
                <a:schemeClr val="accent5">
                  <a:tint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numRef>
              <c:f>'Consumer Use'!$A$2:$A$42</c:f>
              <c:numCache>
                <c:formatCode>m/d/yyyy\ h:mm</c:formatCode>
                <c:ptCount val="41"/>
                <c:pt idx="0">
                  <c:v>41529.475000000006</c:v>
                </c:pt>
                <c:pt idx="1">
                  <c:v>41586.395833333336</c:v>
                </c:pt>
                <c:pt idx="2">
                  <c:v>41646.423611111095</c:v>
                </c:pt>
                <c:pt idx="3">
                  <c:v>41680.425000000003</c:v>
                </c:pt>
                <c:pt idx="4">
                  <c:v>41704.465277777781</c:v>
                </c:pt>
                <c:pt idx="5">
                  <c:v>41732.395833333336</c:v>
                </c:pt>
                <c:pt idx="6">
                  <c:v>41768.567361111083</c:v>
                </c:pt>
                <c:pt idx="7">
                  <c:v>41795.60833333333</c:v>
                </c:pt>
                <c:pt idx="8">
                  <c:v>41823.484918981492</c:v>
                </c:pt>
                <c:pt idx="9">
                  <c:v>41856.484722222223</c:v>
                </c:pt>
                <c:pt idx="10">
                  <c:v>41886.456944444464</c:v>
                </c:pt>
                <c:pt idx="11">
                  <c:v>41918.452777777791</c:v>
                </c:pt>
                <c:pt idx="12">
                  <c:v>41947.526388888888</c:v>
                </c:pt>
                <c:pt idx="13">
                  <c:v>41989.435833333337</c:v>
                </c:pt>
                <c:pt idx="14">
                  <c:v>42019.458935185197</c:v>
                </c:pt>
                <c:pt idx="15">
                  <c:v>42052.47152777778</c:v>
                </c:pt>
                <c:pt idx="16">
                  <c:v>42076.473599537036</c:v>
                </c:pt>
                <c:pt idx="17">
                  <c:v>42110.466666666653</c:v>
                </c:pt>
                <c:pt idx="18">
                  <c:v>42138.464872685188</c:v>
                </c:pt>
                <c:pt idx="19">
                  <c:v>42173.429861111093</c:v>
                </c:pt>
                <c:pt idx="20">
                  <c:v>42201.55972222222</c:v>
                </c:pt>
                <c:pt idx="21">
                  <c:v>42230.434027777781</c:v>
                </c:pt>
                <c:pt idx="22">
                  <c:v>42262.427083333321</c:v>
                </c:pt>
                <c:pt idx="23">
                  <c:v>42292.458333333343</c:v>
                </c:pt>
                <c:pt idx="24">
                  <c:v>42310.645833333336</c:v>
                </c:pt>
                <c:pt idx="25">
                  <c:v>42353.510416666664</c:v>
                </c:pt>
                <c:pt idx="26">
                  <c:v>42384.461805555555</c:v>
                </c:pt>
                <c:pt idx="27">
                  <c:v>42416.54166666665</c:v>
                </c:pt>
                <c:pt idx="28">
                  <c:v>42444.593749999985</c:v>
                </c:pt>
                <c:pt idx="29">
                  <c:v>42475.5625</c:v>
                </c:pt>
                <c:pt idx="30">
                  <c:v>42507.478472222232</c:v>
                </c:pt>
                <c:pt idx="31" formatCode="[$-409]m/d/yy\ h:mm\ AM/PM;@">
                  <c:v>42537.416666666664</c:v>
                </c:pt>
                <c:pt idx="32">
                  <c:v>42566.520833333336</c:v>
                </c:pt>
                <c:pt idx="33" formatCode="[$-409]m/d/yy\ h:mm\ AM/PM;@">
                  <c:v>42598.656250000015</c:v>
                </c:pt>
                <c:pt idx="34" formatCode="[$-409]m/d/yy\ h:mm\ AM/PM;@">
                  <c:v>42626.375</c:v>
                </c:pt>
                <c:pt idx="35">
                  <c:v>42657.333333333336</c:v>
                </c:pt>
                <c:pt idx="36">
                  <c:v>42691.333333333336</c:v>
                </c:pt>
                <c:pt idx="37">
                  <c:v>42719.333333333336</c:v>
                </c:pt>
                <c:pt idx="38">
                  <c:v>42752.456030092617</c:v>
                </c:pt>
                <c:pt idx="39">
                  <c:v>42782.359317129645</c:v>
                </c:pt>
                <c:pt idx="40">
                  <c:v>42810.435266203705</c:v>
                </c:pt>
              </c:numCache>
            </c:numRef>
          </c:cat>
          <c:val>
            <c:numRef>
              <c:f>'Consumer Use'!$D$2:$D$42</c:f>
              <c:numCache>
                <c:formatCode>#,##0_);[Red]\(#,##0\)</c:formatCode>
                <c:ptCount val="41"/>
                <c:pt idx="1">
                  <c:v>17539.412927310113</c:v>
                </c:pt>
                <c:pt idx="2">
                  <c:v>11136.560851458409</c:v>
                </c:pt>
                <c:pt idx="3">
                  <c:v>10313.402230299675</c:v>
                </c:pt>
                <c:pt idx="4">
                  <c:v>10370.179675313282</c:v>
                </c:pt>
                <c:pt idx="5">
                  <c:v>8648.1989060171545</c:v>
                </c:pt>
                <c:pt idx="6">
                  <c:v>10010.912511759489</c:v>
                </c:pt>
                <c:pt idx="7">
                  <c:v>29002.026759808818</c:v>
                </c:pt>
                <c:pt idx="8">
                  <c:v>72622.308397154353</c:v>
                </c:pt>
                <c:pt idx="9">
                  <c:v>55757.696086154858</c:v>
                </c:pt>
                <c:pt idx="10">
                  <c:v>50198.079703434516</c:v>
                </c:pt>
                <c:pt idx="11">
                  <c:v>32251.668185960742</c:v>
                </c:pt>
                <c:pt idx="12">
                  <c:v>10549.360340132867</c:v>
                </c:pt>
                <c:pt idx="13">
                  <c:v>10577.448732053404</c:v>
                </c:pt>
                <c:pt idx="14">
                  <c:v>9907.3707129867871</c:v>
                </c:pt>
                <c:pt idx="15">
                  <c:v>9014.5903919929351</c:v>
                </c:pt>
                <c:pt idx="16">
                  <c:v>9980.096818418333</c:v>
                </c:pt>
                <c:pt idx="17">
                  <c:v>4929.681671882031</c:v>
                </c:pt>
                <c:pt idx="18">
                  <c:v>21114.995711115418</c:v>
                </c:pt>
                <c:pt idx="19">
                  <c:v>34265.734208332862</c:v>
                </c:pt>
                <c:pt idx="20">
                  <c:v>61073.781815485883</c:v>
                </c:pt>
                <c:pt idx="21">
                  <c:v>51845.056398653789</c:v>
                </c:pt>
                <c:pt idx="22">
                  <c:v>32176.889081832807</c:v>
                </c:pt>
                <c:pt idx="23">
                  <c:v>15538.780437044748</c:v>
                </c:pt>
                <c:pt idx="24">
                  <c:v>18710.048109965635</c:v>
                </c:pt>
                <c:pt idx="25">
                  <c:v>6095.9883353591331</c:v>
                </c:pt>
                <c:pt idx="26">
                  <c:v>7540.2109041952544</c:v>
                </c:pt>
                <c:pt idx="27">
                  <c:v>7825.0027059209488</c:v>
                </c:pt>
                <c:pt idx="28">
                  <c:v>6123.9875968188717</c:v>
                </c:pt>
                <c:pt idx="29">
                  <c:v>8746.3975782038306</c:v>
                </c:pt>
                <c:pt idx="30">
                  <c:v>22677.986901366774</c:v>
                </c:pt>
                <c:pt idx="31">
                  <c:v>23377.294889939199</c:v>
                </c:pt>
                <c:pt idx="32">
                  <c:v>28070.070150317442</c:v>
                </c:pt>
                <c:pt idx="33">
                  <c:v>36101.507941655873</c:v>
                </c:pt>
                <c:pt idx="34">
                  <c:v>28463.224351747464</c:v>
                </c:pt>
                <c:pt idx="35">
                  <c:v>12258.185733511826</c:v>
                </c:pt>
                <c:pt idx="36">
                  <c:v>8134.5588235294135</c:v>
                </c:pt>
                <c:pt idx="37">
                  <c:v>10091.607142857147</c:v>
                </c:pt>
                <c:pt idx="38">
                  <c:v>9648.7614617508352</c:v>
                </c:pt>
                <c:pt idx="39">
                  <c:v>6722.1038192571514</c:v>
                </c:pt>
                <c:pt idx="40">
                  <c:v>8245.6339904737251</c:v>
                </c:pt>
              </c:numCache>
            </c:numRef>
          </c:val>
          <c:extLst xmlns:c16r2="http://schemas.microsoft.com/office/drawing/2015/06/chart">
            <c:ext xmlns:c16="http://schemas.microsoft.com/office/drawing/2014/chart" uri="{C3380CC4-5D6E-409C-BE32-E72D297353CC}">
              <c16:uniqueId val="{00000000-C260-4EBB-ABBC-01ECE601E42B}"/>
            </c:ext>
          </c:extLst>
        </c:ser>
        <c:dLbls>
          <c:showVal val="1"/>
        </c:dLbls>
        <c:marker val="1"/>
        <c:axId val="131015424"/>
        <c:axId val="131016960"/>
      </c:lineChart>
      <c:dateAx>
        <c:axId val="131015424"/>
        <c:scaling>
          <c:orientation val="minMax"/>
          <c:min val="41518"/>
        </c:scaling>
        <c:axPos val="b"/>
        <c:numFmt formatCode="[$-409]d\-mmm\-yy;@" sourceLinked="0"/>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016960"/>
        <c:crosses val="autoZero"/>
        <c:auto val="1"/>
        <c:lblOffset val="100"/>
        <c:baseTimeUnit val="days"/>
      </c:dateAx>
      <c:valAx>
        <c:axId val="131016960"/>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Gallons Per Day</a:t>
                </a:r>
              </a:p>
            </c:rich>
          </c:tx>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015424"/>
        <c:crosses val="autoZero"/>
        <c:crossBetween val="between"/>
      </c:valAx>
      <c:spPr>
        <a:noFill/>
        <a:ln>
          <a:noFill/>
        </a:ln>
        <a:effectLst/>
      </c:spPr>
    </c:plotArea>
    <c:legend>
      <c:legendPos val="b"/>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B7F02D-9584-45A5-AC8D-E3227DA352A4}" type="datetimeFigureOut">
              <a:rPr lang="en-US" smtClean="0"/>
              <a:pPr/>
              <a:t>6/29/2017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A86927-1755-4E90-A02E-237303A4075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A86927-1755-4E90-A02E-237303A4075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5C6271E-48F8-457D-8C9A-013EF738CDA0}" type="datetime1">
              <a:rPr lang="en-US" smtClean="0"/>
              <a:pPr/>
              <a:t>6/29/2017</a:t>
            </a:fld>
            <a:endParaRPr lang="en-US"/>
          </a:p>
        </p:txBody>
      </p:sp>
      <p:sp>
        <p:nvSpPr>
          <p:cNvPr id="19" name="Footer Placeholder 18"/>
          <p:cNvSpPr>
            <a:spLocks noGrp="1"/>
          </p:cNvSpPr>
          <p:nvPr>
            <p:ph type="ftr" sz="quarter" idx="11"/>
          </p:nvPr>
        </p:nvSpPr>
        <p:spPr/>
        <p:txBody>
          <a:bodyPr/>
          <a:lstStyle/>
          <a:p>
            <a:r>
              <a:rPr lang="en-US"/>
              <a:t>                                                             DRAFT</a:t>
            </a:r>
          </a:p>
        </p:txBody>
      </p:sp>
      <p:sp>
        <p:nvSpPr>
          <p:cNvPr id="27" name="Slide Number Placeholder 26"/>
          <p:cNvSpPr>
            <a:spLocks noGrp="1"/>
          </p:cNvSpPr>
          <p:nvPr>
            <p:ph type="sldNum" sz="quarter" idx="12"/>
          </p:nvPr>
        </p:nvSpPr>
        <p:spPr/>
        <p:txBody>
          <a:bodyPr/>
          <a:lstStyle/>
          <a:p>
            <a:fld id="{21172EEA-83D3-4698-952C-8DBEB3BD208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D27BE2-69EC-40F9-B5EB-D048F6186F45}" type="datetime1">
              <a:rPr lang="en-US" smtClean="0"/>
              <a:pPr/>
              <a:t>6/29/2017</a:t>
            </a:fld>
            <a:endParaRPr lang="en-US"/>
          </a:p>
        </p:txBody>
      </p:sp>
      <p:sp>
        <p:nvSpPr>
          <p:cNvPr id="5" name="Footer Placeholder 4"/>
          <p:cNvSpPr>
            <a:spLocks noGrp="1"/>
          </p:cNvSpPr>
          <p:nvPr>
            <p:ph type="ftr" sz="quarter" idx="11"/>
          </p:nvPr>
        </p:nvSpPr>
        <p:spPr/>
        <p:txBody>
          <a:bodyPr/>
          <a:lstStyle/>
          <a:p>
            <a:r>
              <a:rPr lang="en-US"/>
              <a:t>                                                             DRAFT</a:t>
            </a:r>
          </a:p>
        </p:txBody>
      </p:sp>
      <p:sp>
        <p:nvSpPr>
          <p:cNvPr id="6" name="Slide Number Placeholder 5"/>
          <p:cNvSpPr>
            <a:spLocks noGrp="1"/>
          </p:cNvSpPr>
          <p:nvPr>
            <p:ph type="sldNum" sz="quarter" idx="12"/>
          </p:nvPr>
        </p:nvSpPr>
        <p:spPr/>
        <p:txBody>
          <a:bodyPr/>
          <a:lstStyle/>
          <a:p>
            <a:fld id="{21172EEA-83D3-4698-952C-8DBEB3BD20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A1058E-4F1A-402C-AF02-18A1576892AB}" type="datetime1">
              <a:rPr lang="en-US" smtClean="0"/>
              <a:pPr/>
              <a:t>6/29/2017</a:t>
            </a:fld>
            <a:endParaRPr lang="en-US"/>
          </a:p>
        </p:txBody>
      </p:sp>
      <p:sp>
        <p:nvSpPr>
          <p:cNvPr id="5" name="Footer Placeholder 4"/>
          <p:cNvSpPr>
            <a:spLocks noGrp="1"/>
          </p:cNvSpPr>
          <p:nvPr>
            <p:ph type="ftr" sz="quarter" idx="11"/>
          </p:nvPr>
        </p:nvSpPr>
        <p:spPr/>
        <p:txBody>
          <a:bodyPr/>
          <a:lstStyle/>
          <a:p>
            <a:r>
              <a:rPr lang="en-US"/>
              <a:t>                                                             DRAFT</a:t>
            </a:r>
          </a:p>
        </p:txBody>
      </p:sp>
      <p:sp>
        <p:nvSpPr>
          <p:cNvPr id="6" name="Slide Number Placeholder 5"/>
          <p:cNvSpPr>
            <a:spLocks noGrp="1"/>
          </p:cNvSpPr>
          <p:nvPr>
            <p:ph type="sldNum" sz="quarter" idx="12"/>
          </p:nvPr>
        </p:nvSpPr>
        <p:spPr/>
        <p:txBody>
          <a:bodyPr/>
          <a:lstStyle/>
          <a:p>
            <a:fld id="{21172EEA-83D3-4698-952C-8DBEB3BD20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28E3383-14CB-41EA-94BD-88F48E6298E3}" type="datetime1">
              <a:rPr lang="en-US" smtClean="0"/>
              <a:pPr/>
              <a:t>6/29/2017</a:t>
            </a:fld>
            <a:endParaRPr lang="en-US"/>
          </a:p>
        </p:txBody>
      </p:sp>
      <p:sp>
        <p:nvSpPr>
          <p:cNvPr id="5" name="Footer Placeholder 4"/>
          <p:cNvSpPr>
            <a:spLocks noGrp="1"/>
          </p:cNvSpPr>
          <p:nvPr>
            <p:ph type="ftr" sz="quarter" idx="11"/>
          </p:nvPr>
        </p:nvSpPr>
        <p:spPr/>
        <p:txBody>
          <a:bodyPr/>
          <a:lstStyle/>
          <a:p>
            <a:r>
              <a:rPr lang="en-US"/>
              <a:t>                                                             DRAFT</a:t>
            </a:r>
          </a:p>
        </p:txBody>
      </p:sp>
      <p:sp>
        <p:nvSpPr>
          <p:cNvPr id="6" name="Slide Number Placeholder 5"/>
          <p:cNvSpPr>
            <a:spLocks noGrp="1"/>
          </p:cNvSpPr>
          <p:nvPr>
            <p:ph type="sldNum" sz="quarter" idx="12"/>
          </p:nvPr>
        </p:nvSpPr>
        <p:spPr/>
        <p:txBody>
          <a:bodyPr/>
          <a:lstStyle/>
          <a:p>
            <a:fld id="{21172EEA-83D3-4698-952C-8DBEB3BD208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1990B2-DCFA-43F7-A7B9-E52197212752}" type="datetime1">
              <a:rPr lang="en-US" smtClean="0"/>
              <a:pPr/>
              <a:t>6/29/2017</a:t>
            </a:fld>
            <a:endParaRPr lang="en-US"/>
          </a:p>
        </p:txBody>
      </p:sp>
      <p:sp>
        <p:nvSpPr>
          <p:cNvPr id="5" name="Footer Placeholder 4"/>
          <p:cNvSpPr>
            <a:spLocks noGrp="1"/>
          </p:cNvSpPr>
          <p:nvPr>
            <p:ph type="ftr" sz="quarter" idx="11"/>
          </p:nvPr>
        </p:nvSpPr>
        <p:spPr/>
        <p:txBody>
          <a:bodyPr/>
          <a:lstStyle/>
          <a:p>
            <a:r>
              <a:rPr lang="en-US"/>
              <a:t>                                                             DRAFT</a:t>
            </a:r>
          </a:p>
        </p:txBody>
      </p:sp>
      <p:sp>
        <p:nvSpPr>
          <p:cNvPr id="6" name="Slide Number Placeholder 5"/>
          <p:cNvSpPr>
            <a:spLocks noGrp="1"/>
          </p:cNvSpPr>
          <p:nvPr>
            <p:ph type="sldNum" sz="quarter" idx="12"/>
          </p:nvPr>
        </p:nvSpPr>
        <p:spPr/>
        <p:txBody>
          <a:bodyPr/>
          <a:lstStyle/>
          <a:p>
            <a:fld id="{21172EEA-83D3-4698-952C-8DBEB3BD208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EB64255-4DDE-4028-9A87-9B3F6722A7E7}" type="datetime1">
              <a:rPr lang="en-US" smtClean="0"/>
              <a:pPr/>
              <a:t>6/29/2017</a:t>
            </a:fld>
            <a:endParaRPr lang="en-US"/>
          </a:p>
        </p:txBody>
      </p:sp>
      <p:sp>
        <p:nvSpPr>
          <p:cNvPr id="6" name="Footer Placeholder 5"/>
          <p:cNvSpPr>
            <a:spLocks noGrp="1"/>
          </p:cNvSpPr>
          <p:nvPr>
            <p:ph type="ftr" sz="quarter" idx="11"/>
          </p:nvPr>
        </p:nvSpPr>
        <p:spPr/>
        <p:txBody>
          <a:bodyPr/>
          <a:lstStyle/>
          <a:p>
            <a:r>
              <a:rPr lang="en-US"/>
              <a:t>                                                             DRAFT</a:t>
            </a:r>
          </a:p>
        </p:txBody>
      </p:sp>
      <p:sp>
        <p:nvSpPr>
          <p:cNvPr id="7" name="Slide Number Placeholder 6"/>
          <p:cNvSpPr>
            <a:spLocks noGrp="1"/>
          </p:cNvSpPr>
          <p:nvPr>
            <p:ph type="sldNum" sz="quarter" idx="12"/>
          </p:nvPr>
        </p:nvSpPr>
        <p:spPr/>
        <p:txBody>
          <a:bodyPr/>
          <a:lstStyle/>
          <a:p>
            <a:fld id="{21172EEA-83D3-4698-952C-8DBEB3BD20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7F6A7D6-6F7E-46E5-9937-012F85209CED}" type="datetime1">
              <a:rPr lang="en-US" smtClean="0"/>
              <a:pPr/>
              <a:t>6/29/2017</a:t>
            </a:fld>
            <a:endParaRPr lang="en-US"/>
          </a:p>
        </p:txBody>
      </p:sp>
      <p:sp>
        <p:nvSpPr>
          <p:cNvPr id="8" name="Footer Placeholder 7"/>
          <p:cNvSpPr>
            <a:spLocks noGrp="1"/>
          </p:cNvSpPr>
          <p:nvPr>
            <p:ph type="ftr" sz="quarter" idx="11"/>
          </p:nvPr>
        </p:nvSpPr>
        <p:spPr/>
        <p:txBody>
          <a:bodyPr/>
          <a:lstStyle/>
          <a:p>
            <a:r>
              <a:rPr lang="en-US"/>
              <a:t>                                                             DRAFT</a:t>
            </a:r>
          </a:p>
        </p:txBody>
      </p:sp>
      <p:sp>
        <p:nvSpPr>
          <p:cNvPr id="9" name="Slide Number Placeholder 8"/>
          <p:cNvSpPr>
            <a:spLocks noGrp="1"/>
          </p:cNvSpPr>
          <p:nvPr>
            <p:ph type="sldNum" sz="quarter" idx="12"/>
          </p:nvPr>
        </p:nvSpPr>
        <p:spPr/>
        <p:txBody>
          <a:bodyPr/>
          <a:lstStyle/>
          <a:p>
            <a:fld id="{21172EEA-83D3-4698-952C-8DBEB3BD208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3EA2274-2679-46EB-93A2-B2BB370F6047}" type="datetime1">
              <a:rPr lang="en-US" smtClean="0"/>
              <a:pPr/>
              <a:t>6/29/2017</a:t>
            </a:fld>
            <a:endParaRPr lang="en-US"/>
          </a:p>
        </p:txBody>
      </p:sp>
      <p:sp>
        <p:nvSpPr>
          <p:cNvPr id="4" name="Footer Placeholder 3"/>
          <p:cNvSpPr>
            <a:spLocks noGrp="1"/>
          </p:cNvSpPr>
          <p:nvPr>
            <p:ph type="ftr" sz="quarter" idx="11"/>
          </p:nvPr>
        </p:nvSpPr>
        <p:spPr/>
        <p:txBody>
          <a:bodyPr/>
          <a:lstStyle/>
          <a:p>
            <a:r>
              <a:rPr lang="en-US"/>
              <a:t>                                                             DRAFT</a:t>
            </a:r>
          </a:p>
        </p:txBody>
      </p:sp>
      <p:sp>
        <p:nvSpPr>
          <p:cNvPr id="5" name="Slide Number Placeholder 4"/>
          <p:cNvSpPr>
            <a:spLocks noGrp="1"/>
          </p:cNvSpPr>
          <p:nvPr>
            <p:ph type="sldNum" sz="quarter" idx="12"/>
          </p:nvPr>
        </p:nvSpPr>
        <p:spPr/>
        <p:txBody>
          <a:bodyPr/>
          <a:lstStyle/>
          <a:p>
            <a:fld id="{21172EEA-83D3-4698-952C-8DBEB3BD20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ED7F0-A278-4262-A7ED-5914236EFD51}" type="datetime1">
              <a:rPr lang="en-US" smtClean="0"/>
              <a:pPr/>
              <a:t>6/29/2017</a:t>
            </a:fld>
            <a:endParaRPr lang="en-US"/>
          </a:p>
        </p:txBody>
      </p:sp>
      <p:sp>
        <p:nvSpPr>
          <p:cNvPr id="3" name="Footer Placeholder 2"/>
          <p:cNvSpPr>
            <a:spLocks noGrp="1"/>
          </p:cNvSpPr>
          <p:nvPr>
            <p:ph type="ftr" sz="quarter" idx="11"/>
          </p:nvPr>
        </p:nvSpPr>
        <p:spPr/>
        <p:txBody>
          <a:bodyPr/>
          <a:lstStyle/>
          <a:p>
            <a:r>
              <a:rPr lang="en-US"/>
              <a:t>                                                             DRAFT</a:t>
            </a:r>
          </a:p>
        </p:txBody>
      </p:sp>
      <p:sp>
        <p:nvSpPr>
          <p:cNvPr id="4" name="Slide Number Placeholder 3"/>
          <p:cNvSpPr>
            <a:spLocks noGrp="1"/>
          </p:cNvSpPr>
          <p:nvPr>
            <p:ph type="sldNum" sz="quarter" idx="12"/>
          </p:nvPr>
        </p:nvSpPr>
        <p:spPr/>
        <p:txBody>
          <a:bodyPr/>
          <a:lstStyle/>
          <a:p>
            <a:fld id="{21172EEA-83D3-4698-952C-8DBEB3BD20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2B6092-3A24-4D3B-AA60-6453350599FA}" type="datetime1">
              <a:rPr lang="en-US" smtClean="0"/>
              <a:pPr/>
              <a:t>6/29/2017</a:t>
            </a:fld>
            <a:endParaRPr lang="en-US"/>
          </a:p>
        </p:txBody>
      </p:sp>
      <p:sp>
        <p:nvSpPr>
          <p:cNvPr id="6" name="Footer Placeholder 5"/>
          <p:cNvSpPr>
            <a:spLocks noGrp="1"/>
          </p:cNvSpPr>
          <p:nvPr>
            <p:ph type="ftr" sz="quarter" idx="11"/>
          </p:nvPr>
        </p:nvSpPr>
        <p:spPr/>
        <p:txBody>
          <a:bodyPr/>
          <a:lstStyle/>
          <a:p>
            <a:r>
              <a:rPr lang="en-US"/>
              <a:t>                                                             DRAFT</a:t>
            </a:r>
          </a:p>
        </p:txBody>
      </p:sp>
      <p:sp>
        <p:nvSpPr>
          <p:cNvPr id="7" name="Slide Number Placeholder 6"/>
          <p:cNvSpPr>
            <a:spLocks noGrp="1"/>
          </p:cNvSpPr>
          <p:nvPr>
            <p:ph type="sldNum" sz="quarter" idx="12"/>
          </p:nvPr>
        </p:nvSpPr>
        <p:spPr/>
        <p:txBody>
          <a:bodyPr/>
          <a:lstStyle/>
          <a:p>
            <a:fld id="{21172EEA-83D3-4698-952C-8DBEB3BD208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D6314AA-3F12-4202-A90C-7A79FBEF1A88}" type="datetime1">
              <a:rPr lang="en-US" smtClean="0"/>
              <a:pPr/>
              <a:t>6/29/2017</a:t>
            </a:fld>
            <a:endParaRPr lang="en-US"/>
          </a:p>
        </p:txBody>
      </p:sp>
      <p:sp>
        <p:nvSpPr>
          <p:cNvPr id="6" name="Footer Placeholder 5"/>
          <p:cNvSpPr>
            <a:spLocks noGrp="1"/>
          </p:cNvSpPr>
          <p:nvPr>
            <p:ph type="ftr" sz="quarter" idx="11"/>
          </p:nvPr>
        </p:nvSpPr>
        <p:spPr/>
        <p:txBody>
          <a:bodyPr/>
          <a:lstStyle/>
          <a:p>
            <a:r>
              <a:rPr lang="en-US"/>
              <a:t>                                                             DRAFT</a:t>
            </a:r>
          </a:p>
        </p:txBody>
      </p:sp>
      <p:sp>
        <p:nvSpPr>
          <p:cNvPr id="7" name="Slide Number Placeholder 6"/>
          <p:cNvSpPr>
            <a:spLocks noGrp="1"/>
          </p:cNvSpPr>
          <p:nvPr>
            <p:ph type="sldNum" sz="quarter" idx="12"/>
          </p:nvPr>
        </p:nvSpPr>
        <p:spPr>
          <a:xfrm>
            <a:off x="8077200" y="6356350"/>
            <a:ext cx="609600" cy="365125"/>
          </a:xfrm>
        </p:spPr>
        <p:txBody>
          <a:bodyPr/>
          <a:lstStyle/>
          <a:p>
            <a:fld id="{21172EEA-83D3-4698-952C-8DBEB3BD208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0A347A0-02AD-477B-B825-828DC1E19EF2}" type="datetime1">
              <a:rPr lang="en-US" smtClean="0"/>
              <a:pPr/>
              <a:t>6/29/2017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DRAFT</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1172EEA-83D3-4698-952C-8DBEB3BD208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905000"/>
            <a:ext cx="9144000" cy="4401205"/>
          </a:xfrm>
          <a:prstGeom prst="rect">
            <a:avLst/>
          </a:prstGeom>
          <a:noFill/>
        </p:spPr>
        <p:txBody>
          <a:bodyPr wrap="square" rtlCol="0">
            <a:spAutoFit/>
          </a:bodyPr>
          <a:lstStyle/>
          <a:p>
            <a:pPr algn="ctr"/>
            <a:r>
              <a:rPr lang="en-US" sz="4000" dirty="0">
                <a:cs typeface="Aharoni" pitchFamily="2" charset="-79"/>
              </a:rPr>
              <a:t>HMC</a:t>
            </a:r>
            <a:r>
              <a:rPr lang="en-US" sz="4000" dirty="0">
                <a:latin typeface="Aharoni" pitchFamily="2" charset="-79"/>
                <a:cs typeface="Aharoni" pitchFamily="2" charset="-79"/>
              </a:rPr>
              <a:t> </a:t>
            </a:r>
            <a:r>
              <a:rPr lang="en-US" sz="4000" dirty="0">
                <a:cs typeface="Aharoni" pitchFamily="2" charset="-79"/>
              </a:rPr>
              <a:t>Water Department </a:t>
            </a:r>
          </a:p>
          <a:p>
            <a:pPr algn="ctr"/>
            <a:r>
              <a:rPr lang="en-US" sz="4000" dirty="0">
                <a:cs typeface="Aharoni" pitchFamily="2" charset="-79"/>
              </a:rPr>
              <a:t>Report to Membership</a:t>
            </a:r>
          </a:p>
          <a:p>
            <a:pPr algn="ctr"/>
            <a:endParaRPr lang="en-US" sz="4000" dirty="0">
              <a:cs typeface="Aharoni" pitchFamily="2" charset="-79"/>
            </a:endParaRPr>
          </a:p>
          <a:p>
            <a:pPr algn="ctr"/>
            <a:r>
              <a:rPr lang="en-US" sz="4000" dirty="0">
                <a:cs typeface="Aharoni" pitchFamily="2" charset="-79"/>
              </a:rPr>
              <a:t>June  10, 2017</a:t>
            </a:r>
          </a:p>
          <a:p>
            <a:endParaRPr lang="en-US" sz="4000" dirty="0">
              <a:cs typeface="Aharoni" pitchFamily="2" charset="-79"/>
            </a:endParaRPr>
          </a:p>
          <a:p>
            <a:r>
              <a:rPr lang="en-US" sz="4000" dirty="0">
                <a:cs typeface="Aharoni" pitchFamily="2" charset="-79"/>
              </a:rPr>
              <a:t>      </a:t>
            </a:r>
          </a:p>
          <a:p>
            <a:endParaRPr lang="en-US" sz="4000" dirty="0">
              <a:cs typeface="Aharoni" pitchFamily="2" charset="-79"/>
            </a:endParaRPr>
          </a:p>
        </p:txBody>
      </p:sp>
      <p:sp>
        <p:nvSpPr>
          <p:cNvPr id="5" name="Slide Number Placeholder 4"/>
          <p:cNvSpPr>
            <a:spLocks noGrp="1"/>
          </p:cNvSpPr>
          <p:nvPr>
            <p:ph type="sldNum" sz="quarter" idx="12"/>
          </p:nvPr>
        </p:nvSpPr>
        <p:spPr/>
        <p:txBody>
          <a:bodyPr/>
          <a:lstStyle/>
          <a:p>
            <a:fld id="{21172EEA-83D3-4698-952C-8DBEB3BD208C}" type="slidenum">
              <a:rPr lang="en-US" smtClean="0"/>
              <a:pPr/>
              <a:t>1</a:t>
            </a:fld>
            <a:endParaRPr lang="en-US"/>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172EEA-83D3-4698-952C-8DBEB3BD208C}" type="slidenum">
              <a:rPr lang="en-US" smtClean="0"/>
              <a:pPr/>
              <a:t>10</a:t>
            </a:fld>
            <a:endParaRPr lang="en-US"/>
          </a:p>
        </p:txBody>
      </p:sp>
      <p:sp>
        <p:nvSpPr>
          <p:cNvPr id="3" name="TextBox 2"/>
          <p:cNvSpPr txBox="1"/>
          <p:nvPr/>
        </p:nvSpPr>
        <p:spPr>
          <a:xfrm>
            <a:off x="152400" y="762000"/>
            <a:ext cx="8839200" cy="837473"/>
          </a:xfrm>
          <a:prstGeom prst="rect">
            <a:avLst/>
          </a:prstGeom>
          <a:noFill/>
        </p:spPr>
        <p:txBody>
          <a:bodyPr wrap="square" rtlCol="0">
            <a:spAutoFit/>
          </a:bodyPr>
          <a:lstStyle/>
          <a:p>
            <a:pPr algn="ctr">
              <a:lnSpc>
                <a:spcPct val="150000"/>
              </a:lnSpc>
            </a:pPr>
            <a:r>
              <a:rPr lang="en-US" sz="3600" b="1" dirty="0"/>
              <a:t>The Exceptions Report</a:t>
            </a:r>
          </a:p>
        </p:txBody>
      </p:sp>
      <p:sp>
        <p:nvSpPr>
          <p:cNvPr id="4" name="TextBox 3"/>
          <p:cNvSpPr txBox="1"/>
          <p:nvPr/>
        </p:nvSpPr>
        <p:spPr>
          <a:xfrm>
            <a:off x="152400" y="2057400"/>
            <a:ext cx="8763000" cy="3970318"/>
          </a:xfrm>
          <a:prstGeom prst="rect">
            <a:avLst/>
          </a:prstGeom>
          <a:noFill/>
        </p:spPr>
        <p:txBody>
          <a:bodyPr wrap="square" rtlCol="0">
            <a:spAutoFit/>
          </a:bodyPr>
          <a:lstStyle/>
          <a:p>
            <a:pPr marL="342900" lvl="2" indent="-342900">
              <a:lnSpc>
                <a:spcPct val="150000"/>
              </a:lnSpc>
              <a:buFont typeface="Arial" panose="020B0604020202020204" pitchFamily="34" charset="0"/>
              <a:buChar char="•"/>
            </a:pPr>
            <a:r>
              <a:rPr lang="en-US" sz="2400" dirty="0"/>
              <a:t>Also known as “The Leak List”</a:t>
            </a:r>
          </a:p>
          <a:p>
            <a:pPr marL="342900" lvl="2" indent="-342900">
              <a:lnSpc>
                <a:spcPct val="150000"/>
              </a:lnSpc>
              <a:buFont typeface="Arial" panose="020B0604020202020204" pitchFamily="34" charset="0"/>
              <a:buChar char="•"/>
            </a:pPr>
            <a:r>
              <a:rPr lang="en-US" sz="2400" dirty="0"/>
              <a:t>Identifies those water meters that have run for 24 hours at a rate of at least 1 gallon per hour since the last meter reading</a:t>
            </a:r>
          </a:p>
          <a:p>
            <a:pPr marL="342900" lvl="2" indent="-342900">
              <a:lnSpc>
                <a:spcPct val="150000"/>
              </a:lnSpc>
              <a:buFont typeface="Arial" panose="020B0604020202020204" pitchFamily="34" charset="0"/>
              <a:buChar char="•"/>
            </a:pPr>
            <a:r>
              <a:rPr lang="en-US" sz="2400" dirty="0"/>
              <a:t>Notice in the form of an email or letter is sent to the property owner showing collected data</a:t>
            </a:r>
          </a:p>
          <a:p>
            <a:pPr marL="342900" lvl="2" indent="-342900">
              <a:lnSpc>
                <a:spcPct val="150000"/>
              </a:lnSpc>
              <a:buFont typeface="Arial" panose="020B0604020202020204" pitchFamily="34" charset="0"/>
              <a:buChar char="•"/>
            </a:pPr>
            <a:r>
              <a:rPr lang="en-US" sz="2400" dirty="0"/>
              <a:t>Helps with water conservation</a:t>
            </a:r>
          </a:p>
          <a:p>
            <a:pPr marL="342900" lvl="2" indent="-342900">
              <a:lnSpc>
                <a:spcPct val="150000"/>
              </a:lnSpc>
              <a:buFont typeface="Arial" panose="020B0604020202020204" pitchFamily="34" charset="0"/>
              <a:buChar char="•"/>
            </a:pPr>
            <a:r>
              <a:rPr lang="en-US" sz="2400" dirty="0"/>
              <a:t>Lowers overall costs</a:t>
            </a:r>
          </a:p>
        </p:txBody>
      </p:sp>
    </p:spTree>
    <p:extLst>
      <p:ext uri="{BB962C8B-B14F-4D97-AF65-F5344CB8AC3E}">
        <p14:creationId xmlns="" xmlns:p14="http://schemas.microsoft.com/office/powerpoint/2010/main" val="3356960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678031"/>
            <a:ext cx="8763000" cy="4247317"/>
          </a:xfrm>
          <a:prstGeom prst="rect">
            <a:avLst/>
          </a:prstGeom>
          <a:noFill/>
        </p:spPr>
        <p:txBody>
          <a:bodyPr wrap="square" rtlCol="0">
            <a:spAutoFit/>
          </a:bodyPr>
          <a:lstStyle/>
          <a:p>
            <a:pPr algn="ctr">
              <a:lnSpc>
                <a:spcPct val="150000"/>
              </a:lnSpc>
            </a:pPr>
            <a:r>
              <a:rPr lang="en-US" sz="3600" b="1" dirty="0"/>
              <a:t>What We Have Learned</a:t>
            </a:r>
          </a:p>
          <a:p>
            <a:pPr marL="515938" indent="-342900">
              <a:lnSpc>
                <a:spcPct val="150000"/>
              </a:lnSpc>
              <a:buFont typeface="Arial" panose="020B0604020202020204" pitchFamily="34" charset="0"/>
              <a:buChar char="•"/>
            </a:pPr>
            <a:endParaRPr lang="en-US" sz="2400" b="1" dirty="0"/>
          </a:p>
          <a:p>
            <a:pPr marL="515938" indent="-342900">
              <a:lnSpc>
                <a:spcPct val="150000"/>
              </a:lnSpc>
              <a:buFont typeface="Arial" panose="020B0604020202020204" pitchFamily="34" charset="0"/>
              <a:buChar char="•"/>
            </a:pPr>
            <a:r>
              <a:rPr lang="en-US" sz="2400" dirty="0"/>
              <a:t>Follows Membership water usage year round including possible leaks</a:t>
            </a:r>
          </a:p>
          <a:p>
            <a:pPr marL="515938" indent="-342900">
              <a:lnSpc>
                <a:spcPct val="150000"/>
              </a:lnSpc>
              <a:buFont typeface="Arial" panose="020B0604020202020204" pitchFamily="34" charset="0"/>
              <a:buChar char="•"/>
            </a:pPr>
            <a:r>
              <a:rPr lang="en-US" sz="2400" dirty="0"/>
              <a:t>Identifies seasonal variations in water usage</a:t>
            </a:r>
          </a:p>
          <a:p>
            <a:pPr marL="515938" indent="-342900">
              <a:lnSpc>
                <a:spcPct val="150000"/>
              </a:lnSpc>
              <a:buFont typeface="Arial" panose="020B0604020202020204" pitchFamily="34" charset="0"/>
              <a:buChar char="•"/>
            </a:pPr>
            <a:r>
              <a:rPr lang="en-US" sz="2400" dirty="0"/>
              <a:t>Established the use for data collected in determining future billing rates and if there will be changes year to year</a:t>
            </a:r>
          </a:p>
        </p:txBody>
      </p:sp>
      <p:sp>
        <p:nvSpPr>
          <p:cNvPr id="5" name="Slide Number Placeholder 4"/>
          <p:cNvSpPr>
            <a:spLocks noGrp="1"/>
          </p:cNvSpPr>
          <p:nvPr>
            <p:ph type="sldNum" sz="quarter" idx="12"/>
          </p:nvPr>
        </p:nvSpPr>
        <p:spPr/>
        <p:txBody>
          <a:bodyPr/>
          <a:lstStyle/>
          <a:p>
            <a:fld id="{21172EEA-83D3-4698-952C-8DBEB3BD208C}" type="slidenum">
              <a:rPr lang="en-US" smtClean="0"/>
              <a:pPr/>
              <a:t>11</a:t>
            </a:fld>
            <a:endParaRPr lang="en-US"/>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85800"/>
            <a:ext cx="8763000" cy="5139869"/>
          </a:xfrm>
          <a:prstGeom prst="rect">
            <a:avLst/>
          </a:prstGeom>
          <a:noFill/>
        </p:spPr>
        <p:txBody>
          <a:bodyPr wrap="square" rtlCol="0">
            <a:spAutoFit/>
          </a:bodyPr>
          <a:lstStyle/>
          <a:p>
            <a:pPr algn="ctr"/>
            <a:r>
              <a:rPr lang="en-US" sz="3600" b="1" dirty="0"/>
              <a:t>Water Projects</a:t>
            </a:r>
          </a:p>
          <a:p>
            <a:pPr marL="457200" indent="-457200" algn="ctr">
              <a:buFont typeface="Arial" panose="020B0604020202020204" pitchFamily="34" charset="0"/>
              <a:buChar char="•"/>
            </a:pPr>
            <a:endParaRPr lang="en-US" sz="2800" dirty="0"/>
          </a:p>
          <a:p>
            <a:pPr marL="457200" indent="-457200">
              <a:buFont typeface="Arial" panose="020B0604020202020204" pitchFamily="34" charset="0"/>
              <a:buChar char="•"/>
            </a:pPr>
            <a:r>
              <a:rPr lang="en-US" sz="2400" dirty="0"/>
              <a:t>Built the Water Department Maintenance Trailer, with plans to build a second trailer</a:t>
            </a:r>
          </a:p>
          <a:p>
            <a:pPr marL="457200" indent="-457200">
              <a:buFont typeface="Arial" panose="020B0604020202020204" pitchFamily="34" charset="0"/>
              <a:buChar char="•"/>
            </a:pPr>
            <a:r>
              <a:rPr lang="en-US" sz="2400" dirty="0"/>
              <a:t>Provided membership training for use of Water Department Maintenance trailers</a:t>
            </a:r>
          </a:p>
          <a:p>
            <a:pPr marL="457200" indent="-457200">
              <a:buFont typeface="Arial" panose="020B0604020202020204" pitchFamily="34" charset="0"/>
              <a:buChar char="•"/>
            </a:pPr>
            <a:r>
              <a:rPr lang="en-US" sz="2400" dirty="0"/>
              <a:t>Repairing and preparing the old water reservoir for Water Department Storage and work space</a:t>
            </a:r>
          </a:p>
          <a:p>
            <a:pPr marL="457200" indent="-457200">
              <a:buFont typeface="Arial" panose="020B0604020202020204" pitchFamily="34" charset="0"/>
              <a:buChar char="•"/>
            </a:pPr>
            <a:r>
              <a:rPr lang="en-US" sz="2400" dirty="0"/>
              <a:t>Assist with member water service repairs and replacement of water services – based on the HMC Fee Schedule</a:t>
            </a:r>
          </a:p>
          <a:p>
            <a:pPr marL="457200" indent="-457200">
              <a:buFont typeface="Arial" panose="020B0604020202020204" pitchFamily="34" charset="0"/>
              <a:buChar char="•"/>
            </a:pPr>
            <a:r>
              <a:rPr lang="en-US" sz="2400" dirty="0"/>
              <a:t>Replacement of yard hydrant at North Beach </a:t>
            </a:r>
            <a:r>
              <a:rPr lang="en-US" sz="2400" dirty="0" err="1"/>
              <a:t>Pavillion</a:t>
            </a:r>
            <a:endParaRPr lang="en-US" sz="2400" dirty="0"/>
          </a:p>
          <a:p>
            <a:pPr marL="457200" indent="-457200">
              <a:buFont typeface="Arial" panose="020B0604020202020204" pitchFamily="34" charset="0"/>
              <a:buChar char="•"/>
            </a:pPr>
            <a:r>
              <a:rPr lang="en-US" sz="2400" dirty="0"/>
              <a:t>Continuing maintenance at the Pump Station</a:t>
            </a:r>
          </a:p>
          <a:p>
            <a:pPr marL="457200" indent="-457200">
              <a:buFont typeface="Arial" panose="020B0604020202020204" pitchFamily="34" charset="0"/>
              <a:buChar char="•"/>
            </a:pPr>
            <a:endParaRPr lang="en-US" sz="2400" dirty="0"/>
          </a:p>
        </p:txBody>
      </p:sp>
      <p:sp>
        <p:nvSpPr>
          <p:cNvPr id="6" name="Slide Number Placeholder 5"/>
          <p:cNvSpPr>
            <a:spLocks noGrp="1"/>
          </p:cNvSpPr>
          <p:nvPr>
            <p:ph type="sldNum" sz="quarter" idx="12"/>
          </p:nvPr>
        </p:nvSpPr>
        <p:spPr/>
        <p:txBody>
          <a:bodyPr/>
          <a:lstStyle/>
          <a:p>
            <a:fld id="{21172EEA-83D3-4698-952C-8DBEB3BD208C}" type="slidenum">
              <a:rPr lang="en-US" smtClean="0"/>
              <a:pPr/>
              <a:t>12</a:t>
            </a:fld>
            <a:endParaRPr lang="en-US"/>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447800"/>
            <a:ext cx="8077200" cy="3600986"/>
          </a:xfrm>
          <a:prstGeom prst="rect">
            <a:avLst/>
          </a:prstGeom>
          <a:noFill/>
        </p:spPr>
        <p:txBody>
          <a:bodyPr wrap="square" rtlCol="0">
            <a:spAutoFit/>
          </a:bodyPr>
          <a:lstStyle/>
          <a:p>
            <a:pPr algn="ctr"/>
            <a:r>
              <a:rPr lang="en-US" sz="3600" b="1" dirty="0"/>
              <a:t>Reminder</a:t>
            </a:r>
          </a:p>
          <a:p>
            <a:endParaRPr lang="en-US" sz="2400" b="1" dirty="0"/>
          </a:p>
          <a:p>
            <a:r>
              <a:rPr lang="en-US" sz="2400" dirty="0"/>
              <a:t>Water bills carry the same obligations as regular or special assessments.  Members are subject to late fees if payment is not received by the due date.  Water payment delinquencies are handled the same way as other delinquencies and can result in denial of ferry access in accordance with the established delinquency policy as defined in HMC governing documents.</a:t>
            </a:r>
          </a:p>
        </p:txBody>
      </p:sp>
      <p:sp>
        <p:nvSpPr>
          <p:cNvPr id="5" name="Slide Number Placeholder 4"/>
          <p:cNvSpPr>
            <a:spLocks noGrp="1"/>
          </p:cNvSpPr>
          <p:nvPr>
            <p:ph type="sldNum" sz="quarter" idx="12"/>
          </p:nvPr>
        </p:nvSpPr>
        <p:spPr/>
        <p:txBody>
          <a:bodyPr/>
          <a:lstStyle/>
          <a:p>
            <a:fld id="{21172EEA-83D3-4698-952C-8DBEB3BD208C}" type="slidenum">
              <a:rPr lang="en-US" smtClean="0"/>
              <a:pPr/>
              <a:t>13</a:t>
            </a:fld>
            <a:endParaRPr lang="en-US"/>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0327" y="1932810"/>
            <a:ext cx="8382000" cy="646331"/>
          </a:xfrm>
          <a:prstGeom prst="rect">
            <a:avLst/>
          </a:prstGeom>
          <a:noFill/>
        </p:spPr>
        <p:txBody>
          <a:bodyPr wrap="square" rtlCol="0">
            <a:spAutoFit/>
          </a:bodyPr>
          <a:lstStyle/>
          <a:p>
            <a:pPr algn="ctr"/>
            <a:r>
              <a:rPr lang="en-US" sz="3600" b="1" dirty="0"/>
              <a:t>Questions?</a:t>
            </a:r>
          </a:p>
        </p:txBody>
      </p:sp>
      <p:sp>
        <p:nvSpPr>
          <p:cNvPr id="5" name="Slide Number Placeholder 4"/>
          <p:cNvSpPr>
            <a:spLocks noGrp="1"/>
          </p:cNvSpPr>
          <p:nvPr>
            <p:ph type="sldNum" sz="quarter" idx="12"/>
          </p:nvPr>
        </p:nvSpPr>
        <p:spPr/>
        <p:txBody>
          <a:bodyPr/>
          <a:lstStyle/>
          <a:p>
            <a:fld id="{21172EEA-83D3-4698-952C-8DBEB3BD208C}" type="slidenum">
              <a:rPr lang="en-US" smtClean="0"/>
              <a:pPr/>
              <a:t>14</a:t>
            </a:fld>
            <a:endParaRPr lang="en-US"/>
          </a:p>
        </p:txBody>
      </p:sp>
      <p:sp>
        <p:nvSpPr>
          <p:cNvPr id="7" name="TextBox 6"/>
          <p:cNvSpPr txBox="1"/>
          <p:nvPr/>
        </p:nvSpPr>
        <p:spPr>
          <a:xfrm>
            <a:off x="446809" y="3810000"/>
            <a:ext cx="8382000" cy="1754326"/>
          </a:xfrm>
          <a:prstGeom prst="rect">
            <a:avLst/>
          </a:prstGeom>
          <a:noFill/>
        </p:spPr>
        <p:txBody>
          <a:bodyPr wrap="square" rtlCol="0">
            <a:spAutoFit/>
          </a:bodyPr>
          <a:lstStyle/>
          <a:p>
            <a:pPr algn="ctr"/>
            <a:r>
              <a:rPr lang="en-US" sz="3600" b="1" dirty="0"/>
              <a:t>Want to Volunteer?</a:t>
            </a:r>
          </a:p>
          <a:p>
            <a:pPr>
              <a:tabLst>
                <a:tab pos="5486400" algn="l"/>
              </a:tabLst>
            </a:pPr>
            <a:endParaRPr lang="en-US" sz="2400" dirty="0"/>
          </a:p>
          <a:p>
            <a:pPr>
              <a:tabLst>
                <a:tab pos="5486400" algn="l"/>
              </a:tabLst>
            </a:pPr>
            <a:r>
              <a:rPr lang="en-US" sz="2400" dirty="0"/>
              <a:t>HMCWater@herronisland.org	(206) 707-4645</a:t>
            </a:r>
          </a:p>
          <a:p>
            <a:pPr>
              <a:tabLst>
                <a:tab pos="5486400" algn="l"/>
              </a:tabLst>
            </a:pPr>
            <a:r>
              <a:rPr lang="en-US" sz="2400" dirty="0"/>
              <a:t>HMCManager@herronisland.org	(253) 884-9350</a:t>
            </a: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172EEA-83D3-4698-952C-8DBEB3BD208C}" type="slidenum">
              <a:rPr lang="en-US" smtClean="0"/>
              <a:pPr/>
              <a:t>2</a:t>
            </a:fld>
            <a:endParaRPr lang="en-US"/>
          </a:p>
        </p:txBody>
      </p:sp>
      <p:sp>
        <p:nvSpPr>
          <p:cNvPr id="3" name="TextBox 2"/>
          <p:cNvSpPr txBox="1"/>
          <p:nvPr/>
        </p:nvSpPr>
        <p:spPr>
          <a:xfrm>
            <a:off x="228600" y="1600200"/>
            <a:ext cx="8610600" cy="4114800"/>
          </a:xfrm>
          <a:prstGeom prst="rect">
            <a:avLst/>
          </a:prstGeom>
          <a:noFill/>
        </p:spPr>
        <p:txBody>
          <a:bodyPr wrap="square" rtlCol="0">
            <a:spAutoFit/>
          </a:bodyPr>
          <a:lstStyle/>
          <a:p>
            <a:pPr algn="ctr"/>
            <a:r>
              <a:rPr lang="en-US" sz="4000" dirty="0"/>
              <a:t>Your Water Committee Members</a:t>
            </a:r>
          </a:p>
          <a:p>
            <a:r>
              <a:rPr lang="en-US" sz="2000" dirty="0"/>
              <a:t>	</a:t>
            </a:r>
          </a:p>
          <a:p>
            <a:pPr marL="2286000"/>
            <a:r>
              <a:rPr lang="en-US" sz="2800" dirty="0"/>
              <a:t>Charles Smith (Chairman)</a:t>
            </a:r>
          </a:p>
          <a:p>
            <a:pPr marL="2286000"/>
            <a:r>
              <a:rPr lang="en-US" sz="2800" dirty="0"/>
              <a:t>Fred </a:t>
            </a:r>
            <a:r>
              <a:rPr lang="en-US" sz="2800" dirty="0" err="1"/>
              <a:t>Fath</a:t>
            </a:r>
            <a:endParaRPr lang="en-US" sz="2800" dirty="0"/>
          </a:p>
          <a:p>
            <a:pPr marL="2286000"/>
            <a:r>
              <a:rPr lang="en-US" sz="2800" dirty="0"/>
              <a:t>Andy Thompson</a:t>
            </a:r>
          </a:p>
          <a:p>
            <a:pPr marL="2286000"/>
            <a:r>
              <a:rPr lang="en-US" sz="2800" dirty="0"/>
              <a:t>Janet Podell</a:t>
            </a:r>
          </a:p>
          <a:p>
            <a:pPr marL="2286000"/>
            <a:r>
              <a:rPr lang="en-US" sz="2800" dirty="0"/>
              <a:t>Kathy </a:t>
            </a:r>
            <a:r>
              <a:rPr lang="en-US" sz="2800" dirty="0" err="1"/>
              <a:t>Deuster</a:t>
            </a:r>
            <a:endParaRPr lang="en-US" sz="2800" dirty="0"/>
          </a:p>
          <a:p>
            <a:pPr marL="2286000"/>
            <a:r>
              <a:rPr lang="en-US" sz="2800" dirty="0"/>
              <a:t>Frank Harrison</a:t>
            </a:r>
          </a:p>
          <a:p>
            <a:pPr marL="2286000"/>
            <a:r>
              <a:rPr lang="en-US" sz="2800" dirty="0"/>
              <a:t>Judy </a:t>
            </a:r>
            <a:r>
              <a:rPr lang="en-US" sz="2800" dirty="0" err="1"/>
              <a:t>Greinke</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145" y="685800"/>
            <a:ext cx="8458200" cy="6647974"/>
          </a:xfrm>
          <a:prstGeom prst="rect">
            <a:avLst/>
          </a:prstGeom>
          <a:noFill/>
        </p:spPr>
        <p:txBody>
          <a:bodyPr wrap="square" rtlCol="0">
            <a:spAutoFit/>
          </a:bodyPr>
          <a:lstStyle/>
          <a:p>
            <a:pPr algn="ctr">
              <a:lnSpc>
                <a:spcPct val="150000"/>
              </a:lnSpc>
            </a:pPr>
            <a:r>
              <a:rPr lang="en-US" sz="3600" b="1" dirty="0"/>
              <a:t>History</a:t>
            </a:r>
          </a:p>
          <a:p>
            <a:pPr>
              <a:buFont typeface="Arial" pitchFamily="34" charset="0"/>
              <a:buChar char="•"/>
            </a:pPr>
            <a:endParaRPr lang="en-US" sz="2000" dirty="0"/>
          </a:p>
          <a:p>
            <a:endParaRPr lang="en-US" sz="2000" dirty="0"/>
          </a:p>
          <a:p>
            <a:pPr marL="342900" indent="-342900">
              <a:spcAft>
                <a:spcPts val="1800"/>
              </a:spcAft>
              <a:buFont typeface="Arial" pitchFamily="34" charset="0"/>
              <a:buChar char="•"/>
            </a:pPr>
            <a:r>
              <a:rPr lang="en-US" sz="2000" dirty="0"/>
              <a:t>August 2012 – New water distribution system replaces old system including wells and pumps</a:t>
            </a:r>
          </a:p>
          <a:p>
            <a:pPr marL="342900" indent="-342900">
              <a:spcAft>
                <a:spcPts val="1800"/>
              </a:spcAft>
              <a:buFont typeface="Arial" pitchFamily="34" charset="0"/>
              <a:buChar char="•"/>
            </a:pPr>
            <a:r>
              <a:rPr lang="en-US" sz="2000" dirty="0"/>
              <a:t>November 2015 – Members began paying separately from assessment for water usage and water services based on  actual water usage.</a:t>
            </a:r>
          </a:p>
          <a:p>
            <a:pPr marL="342900" indent="-342900">
              <a:spcAft>
                <a:spcPts val="1800"/>
              </a:spcAft>
              <a:buFont typeface="Arial" pitchFamily="34" charset="0"/>
              <a:buChar char="•"/>
            </a:pPr>
            <a:r>
              <a:rPr lang="en-US" sz="2000" dirty="0"/>
              <a:t>Quarterly Billing reflects a Base Fee of $18/mo. which includes 150 Average Daily Gallons (ADG).</a:t>
            </a:r>
          </a:p>
          <a:p>
            <a:pPr marL="342900" indent="-342900">
              <a:spcAft>
                <a:spcPts val="1800"/>
              </a:spcAft>
              <a:buFont typeface="Arial" pitchFamily="34" charset="0"/>
              <a:buChar char="•"/>
            </a:pPr>
            <a:r>
              <a:rPr lang="en-US" sz="2000" dirty="0"/>
              <a:t>Members pay additional fee for water usage exceeding 151 ADG in three increasing tiers.</a:t>
            </a:r>
          </a:p>
          <a:p>
            <a:pPr marL="342900" indent="-342900">
              <a:spcAft>
                <a:spcPts val="1800"/>
              </a:spcAft>
              <a:buFont typeface="Arial" pitchFamily="34" charset="0"/>
              <a:buChar char="•"/>
            </a:pPr>
            <a:r>
              <a:rPr lang="en-US" sz="2000" dirty="0"/>
              <a:t>Water Committee recommends Water Department 2017/2018 budget maintains current rate structure.</a:t>
            </a:r>
          </a:p>
          <a:p>
            <a:pPr marL="342900" indent="-342900">
              <a:spcAft>
                <a:spcPts val="1800"/>
              </a:spcAft>
              <a:buFont typeface="Arial" pitchFamily="34" charset="0"/>
              <a:buChar char="•"/>
            </a:pPr>
            <a:r>
              <a:rPr lang="en-US" sz="2000" dirty="0"/>
              <a:t>HMC water connections – 401 total (4 HMC – 397 Member)</a:t>
            </a:r>
          </a:p>
          <a:p>
            <a:pPr>
              <a:buFont typeface="Arial" pitchFamily="34" charset="0"/>
              <a:buChar char="•"/>
            </a:pPr>
            <a:endParaRPr lang="en-US" sz="2200" dirty="0"/>
          </a:p>
        </p:txBody>
      </p:sp>
      <p:sp>
        <p:nvSpPr>
          <p:cNvPr id="5" name="Slide Number Placeholder 4"/>
          <p:cNvSpPr>
            <a:spLocks noGrp="1"/>
          </p:cNvSpPr>
          <p:nvPr>
            <p:ph type="sldNum" sz="quarter" idx="12"/>
          </p:nvPr>
        </p:nvSpPr>
        <p:spPr/>
        <p:txBody>
          <a:bodyPr/>
          <a:lstStyle/>
          <a:p>
            <a:fld id="{21172EEA-83D3-4698-952C-8DBEB3BD208C}" type="slidenum">
              <a:rPr lang="en-US" smtClean="0"/>
              <a:pPr/>
              <a:t>3</a:t>
            </a:fld>
            <a:endParaRPr lang="en-US"/>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716" y="1226131"/>
            <a:ext cx="8458200" cy="4985980"/>
          </a:xfrm>
          <a:prstGeom prst="rect">
            <a:avLst/>
          </a:prstGeom>
          <a:noFill/>
        </p:spPr>
        <p:txBody>
          <a:bodyPr wrap="square" rtlCol="0">
            <a:spAutoFit/>
          </a:bodyPr>
          <a:lstStyle/>
          <a:p>
            <a:pPr algn="ctr">
              <a:lnSpc>
                <a:spcPct val="150000"/>
              </a:lnSpc>
            </a:pPr>
            <a:r>
              <a:rPr lang="en-US" sz="3600" b="1" dirty="0"/>
              <a:t>The Facts</a:t>
            </a:r>
          </a:p>
          <a:p>
            <a:pPr algn="ctr">
              <a:lnSpc>
                <a:spcPct val="150000"/>
              </a:lnSpc>
            </a:pPr>
            <a:endParaRPr lang="en-US" sz="3600" b="1" dirty="0"/>
          </a:p>
          <a:p>
            <a:pPr marL="342900" indent="-342900">
              <a:spcAft>
                <a:spcPts val="1800"/>
              </a:spcAft>
              <a:buFont typeface="Arial" panose="020B0604020202020204" pitchFamily="34" charset="0"/>
              <a:buChar char="•"/>
            </a:pPr>
            <a:r>
              <a:rPr lang="en-US" sz="2000" dirty="0"/>
              <a:t>HMC is a Washington State Non-Profit Corporation.  We cannot make a profit from our water revenues, but income from billings must be sufficient to sustain our water system operating costs and government mandated reserves.</a:t>
            </a:r>
          </a:p>
          <a:p>
            <a:pPr marL="342900" indent="-342900">
              <a:spcAft>
                <a:spcPts val="1800"/>
              </a:spcAft>
              <a:buFont typeface="Arial" panose="020B0604020202020204" pitchFamily="34" charset="0"/>
              <a:buChar char="•"/>
            </a:pPr>
            <a:r>
              <a:rPr lang="en-US" sz="2000" dirty="0"/>
              <a:t>Annual Water Budget determines water billing rates. Those rates have remained unchanged since the start of new billing system.</a:t>
            </a:r>
          </a:p>
          <a:p>
            <a:pPr marL="342900" indent="-342900">
              <a:spcAft>
                <a:spcPts val="1800"/>
              </a:spcAft>
              <a:buFont typeface="Arial" panose="020B0604020202020204" pitchFamily="34" charset="0"/>
              <a:buChar char="•"/>
            </a:pPr>
            <a:r>
              <a:rPr lang="en-US" sz="2000" dirty="0"/>
              <a:t>Water will continue to be billed on a quarterly basis for your average daily usage. The use of the tiered rate structure is to meet state conservation regulations.</a:t>
            </a:r>
            <a:endParaRPr lang="en-US" sz="2400" dirty="0"/>
          </a:p>
        </p:txBody>
      </p:sp>
      <p:sp>
        <p:nvSpPr>
          <p:cNvPr id="5" name="Slide Number Placeholder 4"/>
          <p:cNvSpPr>
            <a:spLocks noGrp="1"/>
          </p:cNvSpPr>
          <p:nvPr>
            <p:ph type="sldNum" sz="quarter" idx="12"/>
          </p:nvPr>
        </p:nvSpPr>
        <p:spPr/>
        <p:txBody>
          <a:bodyPr/>
          <a:lstStyle/>
          <a:p>
            <a:fld id="{21172EEA-83D3-4698-952C-8DBEB3BD208C}" type="slidenum">
              <a:rPr lang="en-US" smtClean="0"/>
              <a:pPr/>
              <a:t>4</a:t>
            </a:fld>
            <a:endParaRPr lang="en-US"/>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62000"/>
            <a:ext cx="8229600" cy="5816977"/>
          </a:xfrm>
          <a:prstGeom prst="rect">
            <a:avLst/>
          </a:prstGeom>
          <a:noFill/>
        </p:spPr>
        <p:txBody>
          <a:bodyPr wrap="square" rtlCol="0">
            <a:spAutoFit/>
          </a:bodyPr>
          <a:lstStyle/>
          <a:p>
            <a:pPr algn="ctr"/>
            <a:r>
              <a:rPr lang="en-US" sz="3600" b="1" dirty="0"/>
              <a:t>The Numbers</a:t>
            </a:r>
          </a:p>
          <a:p>
            <a:r>
              <a:rPr lang="en-US" sz="2400" b="1" u="sng" dirty="0"/>
              <a:t>Expenses Included In Base Fee</a:t>
            </a:r>
            <a:r>
              <a:rPr lang="en-US" sz="2400" dirty="0"/>
              <a:t>:</a:t>
            </a:r>
          </a:p>
          <a:p>
            <a:endParaRPr lang="en-US" sz="2800" dirty="0"/>
          </a:p>
          <a:p>
            <a:pPr marL="800100" lvl="1" indent="-342900">
              <a:buFont typeface="Arial" panose="020B0604020202020204" pitchFamily="34" charset="0"/>
              <a:buChar char="•"/>
            </a:pPr>
            <a:r>
              <a:rPr lang="en-US" sz="2000" dirty="0"/>
              <a:t>Wages for administration and HMC Water Distribution  Manager</a:t>
            </a:r>
          </a:p>
          <a:p>
            <a:pPr marL="800100" lvl="1" indent="-342900">
              <a:buFont typeface="Arial" panose="020B0604020202020204" pitchFamily="34" charset="0"/>
              <a:buChar char="•"/>
            </a:pPr>
            <a:r>
              <a:rPr lang="en-US" sz="2000" dirty="0"/>
              <a:t>Repair and maintenance costs (including labor)</a:t>
            </a:r>
          </a:p>
          <a:p>
            <a:pPr marL="800100" lvl="1" indent="-342900">
              <a:buFont typeface="Arial" panose="020B0604020202020204" pitchFamily="34" charset="0"/>
              <a:buChar char="•"/>
            </a:pPr>
            <a:r>
              <a:rPr lang="en-US" sz="2000" dirty="0"/>
              <a:t>Contract manager including monthly water testing (NW Water Systems)</a:t>
            </a:r>
          </a:p>
          <a:p>
            <a:pPr marL="800100" lvl="1" indent="-342900">
              <a:buFont typeface="Arial" panose="020B0604020202020204" pitchFamily="34" charset="0"/>
              <a:buChar char="•"/>
            </a:pPr>
            <a:r>
              <a:rPr lang="en-US" sz="2000" dirty="0"/>
              <a:t>Billing and mailing costs</a:t>
            </a:r>
          </a:p>
          <a:p>
            <a:pPr marL="800100" lvl="1" indent="-342900">
              <a:buFont typeface="Arial" panose="020B0604020202020204" pitchFamily="34" charset="0"/>
              <a:buChar char="•"/>
            </a:pPr>
            <a:r>
              <a:rPr lang="en-US" sz="2000" dirty="0"/>
              <a:t>Electrical costs</a:t>
            </a:r>
          </a:p>
          <a:p>
            <a:pPr marL="800100" lvl="1" indent="-342900">
              <a:buFont typeface="Arial" panose="020B0604020202020204" pitchFamily="34" charset="0"/>
              <a:buChar char="•"/>
            </a:pPr>
            <a:r>
              <a:rPr lang="en-US" sz="2000" dirty="0"/>
              <a:t>Excise taxes</a:t>
            </a:r>
          </a:p>
          <a:p>
            <a:pPr marL="800100" lvl="1" indent="-342900">
              <a:buFont typeface="Arial" panose="020B0604020202020204" pitchFamily="34" charset="0"/>
              <a:buChar char="•"/>
            </a:pPr>
            <a:r>
              <a:rPr lang="en-US" sz="2000" dirty="0"/>
              <a:t>Insurance</a:t>
            </a:r>
          </a:p>
          <a:p>
            <a:pPr marL="800100" lvl="1" indent="-342900">
              <a:buFont typeface="Arial" panose="020B0604020202020204" pitchFamily="34" charset="0"/>
              <a:buChar char="•"/>
            </a:pPr>
            <a:r>
              <a:rPr lang="en-US" sz="2000" dirty="0"/>
              <a:t>State reporting requirements</a:t>
            </a:r>
          </a:p>
          <a:p>
            <a:pPr marL="800100" lvl="1" indent="-342900">
              <a:buFont typeface="Arial" panose="020B0604020202020204" pitchFamily="34" charset="0"/>
              <a:buChar char="•"/>
            </a:pPr>
            <a:r>
              <a:rPr lang="en-US" sz="2000" dirty="0"/>
              <a:t>Reserves</a:t>
            </a:r>
          </a:p>
          <a:p>
            <a:pPr marL="800100" lvl="1" indent="-342900">
              <a:buFont typeface="Arial" panose="020B0604020202020204" pitchFamily="34" charset="0"/>
              <a:buChar char="•"/>
            </a:pPr>
            <a:r>
              <a:rPr lang="en-US" sz="2000" dirty="0"/>
              <a:t>Reserve Study requirements</a:t>
            </a:r>
          </a:p>
          <a:p>
            <a:pPr marL="800100" lvl="1" indent="-342900">
              <a:buFont typeface="Arial" panose="020B0604020202020204" pitchFamily="34" charset="0"/>
              <a:buChar char="•"/>
            </a:pPr>
            <a:r>
              <a:rPr lang="en-US" sz="2000" dirty="0"/>
              <a:t>Legal fees</a:t>
            </a:r>
          </a:p>
          <a:p>
            <a:pPr marL="800100" lvl="1" indent="-342900">
              <a:buFont typeface="Arial" panose="020B0604020202020204" pitchFamily="34" charset="0"/>
              <a:buChar char="•"/>
            </a:pPr>
            <a:r>
              <a:rPr lang="en-US" sz="2000" dirty="0"/>
              <a:t>Auditor Costs</a:t>
            </a:r>
          </a:p>
          <a:p>
            <a:pPr>
              <a:buFont typeface="Arial" pitchFamily="34" charset="0"/>
              <a:buChar char="•"/>
            </a:pPr>
            <a:endParaRPr lang="en-US" sz="2400" dirty="0"/>
          </a:p>
        </p:txBody>
      </p:sp>
      <p:sp>
        <p:nvSpPr>
          <p:cNvPr id="5" name="Slide Number Placeholder 4"/>
          <p:cNvSpPr>
            <a:spLocks noGrp="1"/>
          </p:cNvSpPr>
          <p:nvPr>
            <p:ph type="sldNum" sz="quarter" idx="12"/>
          </p:nvPr>
        </p:nvSpPr>
        <p:spPr/>
        <p:txBody>
          <a:bodyPr/>
          <a:lstStyle/>
          <a:p>
            <a:fld id="{21172EEA-83D3-4698-952C-8DBEB3BD208C}" type="slidenum">
              <a:rPr lang="en-US" smtClean="0"/>
              <a:pPr/>
              <a:t>5</a:t>
            </a:fld>
            <a:endParaRPr lang="en-US"/>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172EEA-83D3-4698-952C-8DBEB3BD208C}" type="slidenum">
              <a:rPr lang="en-US" smtClean="0"/>
              <a:pPr/>
              <a:t>6</a:t>
            </a:fld>
            <a:endParaRPr lang="en-US"/>
          </a:p>
        </p:txBody>
      </p:sp>
      <p:sp>
        <p:nvSpPr>
          <p:cNvPr id="3" name="TextBox 2"/>
          <p:cNvSpPr txBox="1"/>
          <p:nvPr/>
        </p:nvSpPr>
        <p:spPr>
          <a:xfrm>
            <a:off x="243347" y="838200"/>
            <a:ext cx="8686800" cy="1015663"/>
          </a:xfrm>
          <a:prstGeom prst="rect">
            <a:avLst/>
          </a:prstGeom>
          <a:noFill/>
        </p:spPr>
        <p:txBody>
          <a:bodyPr wrap="square" rtlCol="0">
            <a:spAutoFit/>
          </a:bodyPr>
          <a:lstStyle/>
          <a:p>
            <a:pPr algn="ctr"/>
            <a:r>
              <a:rPr lang="en-US" sz="3600" b="1" dirty="0"/>
              <a:t>Base Fee Calculation</a:t>
            </a:r>
          </a:p>
          <a:p>
            <a:endParaRPr lang="en-US" sz="2400" b="1" u="sng" dirty="0"/>
          </a:p>
        </p:txBody>
      </p:sp>
      <p:sp>
        <p:nvSpPr>
          <p:cNvPr id="5" name="TextBox 4"/>
          <p:cNvSpPr txBox="1"/>
          <p:nvPr/>
        </p:nvSpPr>
        <p:spPr>
          <a:xfrm>
            <a:off x="609600" y="3253769"/>
            <a:ext cx="7924800" cy="1569660"/>
          </a:xfrm>
          <a:prstGeom prst="rect">
            <a:avLst/>
          </a:prstGeom>
          <a:noFill/>
        </p:spPr>
        <p:txBody>
          <a:bodyPr wrap="square" rtlCol="0">
            <a:spAutoFit/>
          </a:bodyPr>
          <a:lstStyle/>
          <a:p>
            <a:pPr algn="ctr"/>
            <a:r>
              <a:rPr lang="en-US" sz="3600" b="1" u="sng" dirty="0"/>
              <a:t>(Expenses + Reserves)</a:t>
            </a:r>
          </a:p>
          <a:p>
            <a:pPr algn="ctr"/>
            <a:r>
              <a:rPr lang="en-US" sz="3600" b="1" dirty="0"/>
              <a:t>(Connections – Delinquents)</a:t>
            </a:r>
          </a:p>
          <a:p>
            <a:endParaRPr lang="en-US" sz="2400" b="1" u="sng" dirty="0"/>
          </a:p>
        </p:txBody>
      </p:sp>
    </p:spTree>
    <p:extLst>
      <p:ext uri="{BB962C8B-B14F-4D97-AF65-F5344CB8AC3E}">
        <p14:creationId xmlns="" xmlns:p14="http://schemas.microsoft.com/office/powerpoint/2010/main" val="233519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600200"/>
            <a:ext cx="8686800" cy="3262432"/>
          </a:xfrm>
          <a:prstGeom prst="rect">
            <a:avLst/>
          </a:prstGeom>
          <a:noFill/>
        </p:spPr>
        <p:txBody>
          <a:bodyPr wrap="square" rtlCol="0">
            <a:spAutoFit/>
          </a:bodyPr>
          <a:lstStyle/>
          <a:p>
            <a:pPr algn="ctr"/>
            <a:r>
              <a:rPr lang="en-US" sz="3600" b="1" dirty="0"/>
              <a:t>The Numbers</a:t>
            </a:r>
          </a:p>
          <a:p>
            <a:endParaRPr lang="en-US" sz="2400" b="1" u="sng" dirty="0"/>
          </a:p>
          <a:p>
            <a:pPr algn="ctr"/>
            <a:r>
              <a:rPr lang="en-US" sz="2200" b="1" u="sng" dirty="0"/>
              <a:t>Tiered Water Usage – Average Daily Gallons (ADG)</a:t>
            </a:r>
          </a:p>
          <a:p>
            <a:endParaRPr lang="en-US" sz="2400" dirty="0"/>
          </a:p>
          <a:p>
            <a:r>
              <a:rPr lang="en-US" sz="2400" dirty="0"/>
              <a:t>	Base Fee:    0 to 150 ADG		$ 18.00 per month</a:t>
            </a:r>
          </a:p>
          <a:p>
            <a:r>
              <a:rPr lang="en-US" sz="2400" dirty="0"/>
              <a:t>	Tier 1:          151 to 400 ADG		$ .07 per ADG/month</a:t>
            </a:r>
          </a:p>
          <a:p>
            <a:r>
              <a:rPr lang="en-US" sz="2400" dirty="0"/>
              <a:t>	Tier 2	        401 to 800 ADG		$ .14 per ADG/month</a:t>
            </a:r>
          </a:p>
          <a:p>
            <a:r>
              <a:rPr lang="en-US" sz="2400" dirty="0"/>
              <a:t>	Tier 3          Over 801 ADG		$ .21 per ADG/month</a:t>
            </a:r>
            <a:endParaRPr lang="en-US" sz="2400" b="1" u="sng" dirty="0"/>
          </a:p>
        </p:txBody>
      </p:sp>
      <p:sp>
        <p:nvSpPr>
          <p:cNvPr id="5" name="Slide Number Placeholder 4"/>
          <p:cNvSpPr>
            <a:spLocks noGrp="1"/>
          </p:cNvSpPr>
          <p:nvPr>
            <p:ph type="sldNum" sz="quarter" idx="12"/>
          </p:nvPr>
        </p:nvSpPr>
        <p:spPr/>
        <p:txBody>
          <a:bodyPr/>
          <a:lstStyle/>
          <a:p>
            <a:fld id="{21172EEA-83D3-4698-952C-8DBEB3BD208C}" type="slidenum">
              <a:rPr lang="en-US" smtClean="0"/>
              <a:pPr/>
              <a:t>7</a:t>
            </a:fld>
            <a:endParaRPr lang="en-US"/>
          </a:p>
        </p:txBody>
      </p:sp>
      <p:sp>
        <p:nvSpPr>
          <p:cNvPr id="3" name="TextBox 2"/>
          <p:cNvSpPr txBox="1"/>
          <p:nvPr/>
        </p:nvSpPr>
        <p:spPr>
          <a:xfrm>
            <a:off x="381000" y="5105400"/>
            <a:ext cx="8305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Income from the tiers/additional usage contributes to paying expenses as part of the total revenue.</a:t>
            </a:r>
          </a:p>
          <a:p>
            <a:pPr marL="285750" indent="-285750">
              <a:buFont typeface="Arial" panose="020B0604020202020204" pitchFamily="34" charset="0"/>
              <a:buChar char="•"/>
            </a:pPr>
            <a:r>
              <a:rPr lang="en-US" dirty="0"/>
              <a:t>Tiers are government requirements to encourage water conservation.</a:t>
            </a:r>
          </a:p>
          <a:p>
            <a:pPr marL="285750" indent="-285750">
              <a:buFont typeface="Arial" panose="020B0604020202020204" pitchFamily="34" charset="0"/>
              <a:buChar char="•"/>
            </a:pPr>
            <a:r>
              <a:rPr lang="en-US" dirty="0"/>
              <a:t>Variation in the Base Fee are coordinated with the changes in tier usage.</a:t>
            </a:r>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172EEA-83D3-4698-952C-8DBEB3BD208C}" type="slidenum">
              <a:rPr lang="en-US" smtClean="0"/>
              <a:pPr/>
              <a:t>8</a:t>
            </a:fld>
            <a:endParaRPr lang="en-US"/>
          </a:p>
        </p:txBody>
      </p:sp>
      <p:sp>
        <p:nvSpPr>
          <p:cNvPr id="3" name="TextBox 2"/>
          <p:cNvSpPr txBox="1"/>
          <p:nvPr/>
        </p:nvSpPr>
        <p:spPr>
          <a:xfrm>
            <a:off x="228600" y="1600200"/>
            <a:ext cx="8686800" cy="4093428"/>
          </a:xfrm>
          <a:prstGeom prst="rect">
            <a:avLst/>
          </a:prstGeom>
          <a:noFill/>
        </p:spPr>
        <p:txBody>
          <a:bodyPr wrap="square" rtlCol="0">
            <a:spAutoFit/>
          </a:bodyPr>
          <a:lstStyle/>
          <a:p>
            <a:pPr algn="ctr"/>
            <a:r>
              <a:rPr lang="en-US" sz="3600" b="1" dirty="0"/>
              <a:t>An Example</a:t>
            </a:r>
          </a:p>
          <a:p>
            <a:endParaRPr lang="en-US" sz="2400" b="1" u="sng" dirty="0"/>
          </a:p>
          <a:p>
            <a:r>
              <a:rPr lang="en-US" sz="2200" dirty="0"/>
              <a:t>Your water usage is 408 Average Daily Gallons (ADG) for the month of June.</a:t>
            </a:r>
          </a:p>
          <a:p>
            <a:endParaRPr lang="en-US" sz="2200" dirty="0"/>
          </a:p>
          <a:p>
            <a:pPr>
              <a:tabLst>
                <a:tab pos="6400800" algn="l"/>
              </a:tabLst>
            </a:pPr>
            <a:r>
              <a:rPr lang="en-US" sz="2200" dirty="0"/>
              <a:t>Base Fee is 150 ADG	$18.00 for June</a:t>
            </a:r>
          </a:p>
          <a:p>
            <a:pPr>
              <a:tabLst>
                <a:tab pos="6400800" algn="l"/>
              </a:tabLst>
            </a:pPr>
            <a:r>
              <a:rPr lang="en-US" sz="2200" dirty="0"/>
              <a:t>Tier 1 151 to 400 ADG (250 ADG * $0.07 per ADG)	$17.50</a:t>
            </a:r>
          </a:p>
          <a:p>
            <a:pPr>
              <a:tabLst>
                <a:tab pos="6400800" algn="l"/>
              </a:tabLst>
            </a:pPr>
            <a:r>
              <a:rPr lang="en-US" sz="2200" dirty="0"/>
              <a:t>Tier 2 401 to 800 ADG (8 ADG * $0.14 per ADG)	$1.12</a:t>
            </a:r>
          </a:p>
          <a:p>
            <a:pPr>
              <a:tabLst>
                <a:tab pos="6400800" algn="l"/>
              </a:tabLst>
            </a:pPr>
            <a:r>
              <a:rPr lang="en-US" sz="2200" dirty="0"/>
              <a:t>Tier 3 801 and up ADG	$0.00</a:t>
            </a:r>
          </a:p>
          <a:p>
            <a:pPr>
              <a:tabLst>
                <a:tab pos="6400800" algn="l"/>
              </a:tabLst>
            </a:pPr>
            <a:endParaRPr lang="en-US" sz="2200" dirty="0"/>
          </a:p>
          <a:p>
            <a:pPr>
              <a:tabLst>
                <a:tab pos="6400800" algn="l"/>
              </a:tabLst>
            </a:pPr>
            <a:r>
              <a:rPr lang="en-US" sz="2200" dirty="0"/>
              <a:t>Total for June	$36.62</a:t>
            </a:r>
            <a:endParaRPr lang="en-US" sz="2400" dirty="0"/>
          </a:p>
        </p:txBody>
      </p:sp>
    </p:spTree>
    <p:extLst>
      <p:ext uri="{BB962C8B-B14F-4D97-AF65-F5344CB8AC3E}">
        <p14:creationId xmlns="" xmlns:p14="http://schemas.microsoft.com/office/powerpoint/2010/main" val="1743897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 xmlns:a16="http://schemas.microsoft.com/office/drawing/2014/main" id="{00000000-0008-0000-0700-000006000000}"/>
              </a:ext>
            </a:extLst>
          </p:cNvPr>
          <p:cNvGraphicFramePr>
            <a:graphicFrameLocks/>
          </p:cNvGraphicFramePr>
          <p:nvPr>
            <p:extLst>
              <p:ext uri="{D42A27DB-BD31-4B8C-83A1-F6EECF244321}">
                <p14:modId xmlns="" xmlns:p14="http://schemas.microsoft.com/office/powerpoint/2010/main" val="2567898638"/>
              </p:ext>
            </p:extLst>
          </p:nvPr>
        </p:nvGraphicFramePr>
        <p:xfrm>
          <a:off x="1" y="1600200"/>
          <a:ext cx="91440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243347" y="838200"/>
            <a:ext cx="8686800" cy="1015663"/>
          </a:xfrm>
          <a:prstGeom prst="rect">
            <a:avLst/>
          </a:prstGeom>
          <a:noFill/>
        </p:spPr>
        <p:txBody>
          <a:bodyPr wrap="square" rtlCol="0">
            <a:spAutoFit/>
          </a:bodyPr>
          <a:lstStyle/>
          <a:p>
            <a:pPr algn="ctr"/>
            <a:r>
              <a:rPr lang="en-US" sz="3600" b="1" dirty="0"/>
              <a:t>Water Usage</a:t>
            </a:r>
          </a:p>
          <a:p>
            <a:endParaRPr lang="en-US" sz="2400" b="1" u="sng" dirty="0"/>
          </a:p>
        </p:txBody>
      </p:sp>
      <p:sp>
        <p:nvSpPr>
          <p:cNvPr id="5" name="Slide Number Placeholder 4"/>
          <p:cNvSpPr>
            <a:spLocks noGrp="1"/>
          </p:cNvSpPr>
          <p:nvPr>
            <p:ph type="sldNum" sz="quarter" idx="12"/>
          </p:nvPr>
        </p:nvSpPr>
        <p:spPr/>
        <p:txBody>
          <a:bodyPr/>
          <a:lstStyle/>
          <a:p>
            <a:fld id="{21172EEA-83D3-4698-952C-8DBEB3BD208C}" type="slidenum">
              <a:rPr lang="en-US" smtClean="0"/>
              <a:pPr/>
              <a:t>9</a:t>
            </a:fld>
            <a:endParaRPr lang="en-US"/>
          </a:p>
        </p:txBody>
      </p:sp>
      <p:cxnSp>
        <p:nvCxnSpPr>
          <p:cNvPr id="4" name="Straight Connector 3"/>
          <p:cNvCxnSpPr/>
          <p:nvPr/>
        </p:nvCxnSpPr>
        <p:spPr>
          <a:xfrm flipV="1">
            <a:off x="1371600" y="2057400"/>
            <a:ext cx="0" cy="3962400"/>
          </a:xfrm>
          <a:prstGeom prst="line">
            <a:avLst/>
          </a:prstGeom>
          <a:ln w="19050">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p:nvCxnSpPr>
        <p:spPr>
          <a:xfrm flipV="1">
            <a:off x="3733800" y="2057400"/>
            <a:ext cx="0" cy="3962400"/>
          </a:xfrm>
          <a:prstGeom prst="line">
            <a:avLst/>
          </a:prstGeom>
          <a:ln w="19050">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p:nvCxnSpPr>
        <p:spPr>
          <a:xfrm flipV="1">
            <a:off x="6019800" y="2057400"/>
            <a:ext cx="0" cy="3962400"/>
          </a:xfrm>
          <a:prstGeom prst="line">
            <a:avLst/>
          </a:prstGeom>
          <a:ln w="19050">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11" name="Straight Connector 10"/>
          <p:cNvCxnSpPr/>
          <p:nvPr/>
        </p:nvCxnSpPr>
        <p:spPr>
          <a:xfrm flipV="1">
            <a:off x="8315325" y="2057400"/>
            <a:ext cx="0" cy="3962400"/>
          </a:xfrm>
          <a:prstGeom prst="line">
            <a:avLst/>
          </a:prstGeom>
          <a:ln w="19050">
            <a:solidFill>
              <a:srgbClr val="FF0000"/>
            </a:solidFill>
          </a:ln>
        </p:spPr>
        <p:style>
          <a:lnRef idx="1">
            <a:schemeClr val="accent3"/>
          </a:lnRef>
          <a:fillRef idx="0">
            <a:schemeClr val="accent3"/>
          </a:fillRef>
          <a:effectRef idx="0">
            <a:schemeClr val="accent3"/>
          </a:effectRef>
          <a:fontRef idx="minor">
            <a:schemeClr val="tx1"/>
          </a:fontRef>
        </p:style>
      </p:cxnSp>
      <p:sp>
        <p:nvSpPr>
          <p:cNvPr id="14" name="TextBox 13"/>
          <p:cNvSpPr txBox="1"/>
          <p:nvPr/>
        </p:nvSpPr>
        <p:spPr>
          <a:xfrm>
            <a:off x="2082986" y="5506760"/>
            <a:ext cx="1128253" cy="523220"/>
          </a:xfrm>
          <a:prstGeom prst="rect">
            <a:avLst/>
          </a:prstGeom>
          <a:noFill/>
        </p:spPr>
        <p:txBody>
          <a:bodyPr wrap="square" rtlCol="0">
            <a:spAutoFit/>
          </a:bodyPr>
          <a:lstStyle/>
          <a:p>
            <a:pPr algn="ctr"/>
            <a:r>
              <a:rPr lang="en-US" sz="2800" b="1" dirty="0"/>
              <a:t>2014</a:t>
            </a:r>
            <a:endParaRPr lang="en-US" sz="2800" b="1" u="sng" dirty="0"/>
          </a:p>
        </p:txBody>
      </p:sp>
      <p:sp>
        <p:nvSpPr>
          <p:cNvPr id="15" name="TextBox 14"/>
          <p:cNvSpPr txBox="1"/>
          <p:nvPr/>
        </p:nvSpPr>
        <p:spPr>
          <a:xfrm>
            <a:off x="4359001" y="5496580"/>
            <a:ext cx="1128253" cy="523220"/>
          </a:xfrm>
          <a:prstGeom prst="rect">
            <a:avLst/>
          </a:prstGeom>
          <a:noFill/>
        </p:spPr>
        <p:txBody>
          <a:bodyPr wrap="square" rtlCol="0">
            <a:spAutoFit/>
          </a:bodyPr>
          <a:lstStyle/>
          <a:p>
            <a:pPr algn="ctr"/>
            <a:r>
              <a:rPr lang="en-US" sz="2800" b="1" dirty="0"/>
              <a:t>2015</a:t>
            </a:r>
            <a:endParaRPr lang="en-US" sz="2800" b="1" u="sng" dirty="0"/>
          </a:p>
        </p:txBody>
      </p:sp>
      <p:sp>
        <p:nvSpPr>
          <p:cNvPr id="16" name="TextBox 15"/>
          <p:cNvSpPr txBox="1"/>
          <p:nvPr/>
        </p:nvSpPr>
        <p:spPr>
          <a:xfrm>
            <a:off x="6796547" y="5496580"/>
            <a:ext cx="1128253" cy="523220"/>
          </a:xfrm>
          <a:prstGeom prst="rect">
            <a:avLst/>
          </a:prstGeom>
          <a:noFill/>
        </p:spPr>
        <p:txBody>
          <a:bodyPr wrap="square" rtlCol="0">
            <a:spAutoFit/>
          </a:bodyPr>
          <a:lstStyle/>
          <a:p>
            <a:pPr algn="ctr"/>
            <a:r>
              <a:rPr lang="en-US" sz="2800" b="1" dirty="0"/>
              <a:t>2016</a:t>
            </a:r>
            <a:endParaRPr lang="en-US" sz="2800" b="1" u="sng" dirty="0"/>
          </a:p>
        </p:txBody>
      </p:sp>
      <p:sp>
        <p:nvSpPr>
          <p:cNvPr id="17" name="TextBox 16"/>
          <p:cNvSpPr txBox="1"/>
          <p:nvPr/>
        </p:nvSpPr>
        <p:spPr>
          <a:xfrm>
            <a:off x="2268311" y="2083207"/>
            <a:ext cx="846818" cy="369332"/>
          </a:xfrm>
          <a:prstGeom prst="rect">
            <a:avLst/>
          </a:prstGeom>
          <a:noFill/>
        </p:spPr>
        <p:txBody>
          <a:bodyPr wrap="square" rtlCol="0">
            <a:spAutoFit/>
          </a:bodyPr>
          <a:lstStyle/>
          <a:p>
            <a:pPr algn="ctr"/>
            <a:r>
              <a:rPr lang="en-US" b="1" dirty="0"/>
              <a:t>72,622</a:t>
            </a:r>
            <a:endParaRPr lang="en-US" b="1" u="sng" dirty="0"/>
          </a:p>
        </p:txBody>
      </p:sp>
      <p:sp>
        <p:nvSpPr>
          <p:cNvPr id="18" name="TextBox 17"/>
          <p:cNvSpPr txBox="1"/>
          <p:nvPr/>
        </p:nvSpPr>
        <p:spPr>
          <a:xfrm>
            <a:off x="4640436" y="2148207"/>
            <a:ext cx="846818" cy="369332"/>
          </a:xfrm>
          <a:prstGeom prst="rect">
            <a:avLst/>
          </a:prstGeom>
          <a:noFill/>
        </p:spPr>
        <p:txBody>
          <a:bodyPr wrap="square" rtlCol="0">
            <a:spAutoFit/>
          </a:bodyPr>
          <a:lstStyle/>
          <a:p>
            <a:pPr algn="ctr"/>
            <a:r>
              <a:rPr lang="en-US" b="1" dirty="0"/>
              <a:t>61,074</a:t>
            </a:r>
            <a:endParaRPr lang="en-US" b="1" u="sng" dirty="0"/>
          </a:p>
        </p:txBody>
      </p:sp>
      <p:sp>
        <p:nvSpPr>
          <p:cNvPr id="19" name="TextBox 18"/>
          <p:cNvSpPr txBox="1"/>
          <p:nvPr/>
        </p:nvSpPr>
        <p:spPr>
          <a:xfrm>
            <a:off x="6926435" y="2148207"/>
            <a:ext cx="846818" cy="369332"/>
          </a:xfrm>
          <a:prstGeom prst="rect">
            <a:avLst/>
          </a:prstGeom>
          <a:noFill/>
        </p:spPr>
        <p:txBody>
          <a:bodyPr wrap="square" rtlCol="0">
            <a:spAutoFit/>
          </a:bodyPr>
          <a:lstStyle/>
          <a:p>
            <a:pPr algn="ctr"/>
            <a:r>
              <a:rPr lang="en-US" b="1" dirty="0"/>
              <a:t>36,102</a:t>
            </a:r>
            <a:endParaRPr lang="en-US" b="1" u="sng" dirty="0"/>
          </a:p>
        </p:txBody>
      </p:sp>
    </p:spTree>
    <p:extLst>
      <p:ext uri="{BB962C8B-B14F-4D97-AF65-F5344CB8AC3E}">
        <p14:creationId xmlns="" xmlns:p14="http://schemas.microsoft.com/office/powerpoint/2010/main" val="3602324774"/>
      </p:ext>
    </p:extLst>
  </p:cSld>
  <p:clrMapOvr>
    <a:masterClrMapping/>
  </p:clrMapOvr>
  <p:transition>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1935</TotalTime>
  <Words>612</Words>
  <Application>Microsoft Office PowerPoint</Application>
  <PresentationFormat>On-screen Show (4:3)</PresentationFormat>
  <Paragraphs>119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Janet's PC</dc:creator>
  <cp:lastModifiedBy>kenfreeman@kencam.net</cp:lastModifiedBy>
  <cp:revision>132</cp:revision>
  <dcterms:created xsi:type="dcterms:W3CDTF">2015-01-15T15:33:32Z</dcterms:created>
  <dcterms:modified xsi:type="dcterms:W3CDTF">2017-06-29T15:16:12Z</dcterms:modified>
</cp:coreProperties>
</file>