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67" r:id="rId6"/>
    <p:sldId id="270" r:id="rId7"/>
    <p:sldId id="271" r:id="rId8"/>
    <p:sldId id="273" r:id="rId9"/>
    <p:sldId id="276" r:id="rId10"/>
    <p:sldId id="278" r:id="rId11"/>
    <p:sldId id="279" r:id="rId12"/>
    <p:sldId id="277" r:id="rId13"/>
    <p:sldId id="289" r:id="rId14"/>
    <p:sldId id="280" r:id="rId15"/>
    <p:sldId id="281" r:id="rId16"/>
    <p:sldId id="282" r:id="rId17"/>
    <p:sldId id="283" r:id="rId18"/>
    <p:sldId id="284" r:id="rId19"/>
    <p:sldId id="285" r:id="rId20"/>
    <p:sldId id="286" r:id="rId21"/>
    <p:sldId id="290" r:id="rId22"/>
    <p:sldId id="291"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5A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57" autoAdjust="0"/>
    <p:restoredTop sz="94660"/>
  </p:normalViewPr>
  <p:slideViewPr>
    <p:cSldViewPr snapToGrid="0">
      <p:cViewPr varScale="1">
        <p:scale>
          <a:sx n="55" d="100"/>
          <a:sy n="55" d="100"/>
        </p:scale>
        <p:origin x="32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12/14/2022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12/14/2022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12/14/2022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12/14/2022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12/14/2022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12/14/2022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12/14/2022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12/14/2022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12/14/2022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12/14/2022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12/14/2022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12/14/2022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yorsyd/Meng-CPP/tree/main/Ngajar/Arra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contoh%202%20dimensi.cp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Soal2Dimensi.cp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Ex3D.cp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BuubleSort.cp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SelectionSort.cp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Sorting%20Sort.c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QuickSort.cp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SortHeader.c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D9C9-EB61-81EB-43BE-856E8FC73516}"/>
              </a:ext>
            </a:extLst>
          </p:cNvPr>
          <p:cNvSpPr>
            <a:spLocks noGrp="1"/>
          </p:cNvSpPr>
          <p:nvPr>
            <p:ph type="ctrTitle"/>
          </p:nvPr>
        </p:nvSpPr>
        <p:spPr/>
        <p:txBody>
          <a:bodyPr/>
          <a:lstStyle/>
          <a:p>
            <a:r>
              <a:rPr lang="en-US"/>
              <a:t>ARRAY MULTIDIMENSI</a:t>
            </a:r>
            <a:endParaRPr lang="en-ID"/>
          </a:p>
        </p:txBody>
      </p:sp>
      <p:sp>
        <p:nvSpPr>
          <p:cNvPr id="3" name="Subtitle 2">
            <a:extLst>
              <a:ext uri="{FF2B5EF4-FFF2-40B4-BE49-F238E27FC236}">
                <a16:creationId xmlns:a16="http://schemas.microsoft.com/office/drawing/2014/main" id="{82B2AB3B-D7C3-3B51-78E6-07F84A93F504}"/>
              </a:ext>
            </a:extLst>
          </p:cNvPr>
          <p:cNvSpPr>
            <a:spLocks noGrp="1"/>
          </p:cNvSpPr>
          <p:nvPr>
            <p:ph type="subTitle" idx="1"/>
          </p:nvPr>
        </p:nvSpPr>
        <p:spPr/>
        <p:txBody>
          <a:bodyPr/>
          <a:lstStyle/>
          <a:p>
            <a:r>
              <a:rPr lang="en-ID"/>
              <a:t>Link Source Code Contoh dan Soal di PPT ini:</a:t>
            </a:r>
            <a:r>
              <a:rPr lang="en-ID">
                <a:hlinkClick r:id="rId2"/>
              </a:rPr>
              <a:t> https://github.com/yorsyd/Meng-CPP/tree/main/Ngajar/Array</a:t>
            </a:r>
            <a:r>
              <a:rPr lang="en-ID"/>
              <a:t> </a:t>
            </a:r>
          </a:p>
        </p:txBody>
      </p:sp>
    </p:spTree>
    <p:extLst>
      <p:ext uri="{BB962C8B-B14F-4D97-AF65-F5344CB8AC3E}">
        <p14:creationId xmlns:p14="http://schemas.microsoft.com/office/powerpoint/2010/main" val="160922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DUA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3. Pemanggilan Nilai</a:t>
            </a:r>
          </a:p>
          <a:p>
            <a:pPr marL="0" indent="0" algn="just" defTabSz="539750">
              <a:buNone/>
            </a:pPr>
            <a:r>
              <a:rPr lang="en-ID" sz="1600"/>
              <a:t>Sama saja seperti yang satu dimensi, kalo paham yang satu dimensi yang ini pasti paham juga hehe</a:t>
            </a:r>
          </a:p>
          <a:p>
            <a:pPr marL="0" indent="0" algn="just" defTabSz="539750">
              <a:buNone/>
            </a:pPr>
            <a:endParaRPr lang="en-ID" sz="100"/>
          </a:p>
          <a:p>
            <a:pPr marL="0" indent="0" algn="just" defTabSz="539750">
              <a:buNone/>
            </a:pPr>
            <a:endParaRPr lang="en-ID" sz="1600"/>
          </a:p>
          <a:p>
            <a:pPr marL="0" indent="0" algn="just" defTabSz="539750">
              <a:buNone/>
            </a:pPr>
            <a:r>
              <a:rPr lang="en-ID" sz="1600"/>
              <a:t>Contoh:</a:t>
            </a:r>
          </a:p>
          <a:p>
            <a:pPr marL="342900" indent="-342900" algn="just" defTabSz="539750">
              <a:buAutoNum type="arabicPeriod"/>
            </a:pPr>
            <a:endParaRPr lang="en-ID" sz="1600" b="1"/>
          </a:p>
          <a:p>
            <a:pPr marL="0" indent="0" algn="just" defTabSz="539750">
              <a:buNone/>
            </a:pPr>
            <a:endParaRPr lang="en-ID" sz="1600"/>
          </a:p>
        </p:txBody>
      </p:sp>
      <p:pic>
        <p:nvPicPr>
          <p:cNvPr id="5" name="Picture 4">
            <a:extLst>
              <a:ext uri="{FF2B5EF4-FFF2-40B4-BE49-F238E27FC236}">
                <a16:creationId xmlns:a16="http://schemas.microsoft.com/office/drawing/2014/main" id="{1709A2D0-AB05-DA07-C2EF-2DB36DE79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7" y="3873806"/>
            <a:ext cx="9147582" cy="885250"/>
          </a:xfrm>
          <a:prstGeom prst="rect">
            <a:avLst/>
          </a:prstGeom>
        </p:spPr>
      </p:pic>
      <p:pic>
        <p:nvPicPr>
          <p:cNvPr id="8" name="Picture 7">
            <a:extLst>
              <a:ext uri="{FF2B5EF4-FFF2-40B4-BE49-F238E27FC236}">
                <a16:creationId xmlns:a16="http://schemas.microsoft.com/office/drawing/2014/main" id="{17C6BDF3-3E2B-6227-E645-CA45F5B92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07" y="3005823"/>
            <a:ext cx="5105911" cy="356226"/>
          </a:xfrm>
          <a:prstGeom prst="rect">
            <a:avLst/>
          </a:prstGeom>
        </p:spPr>
      </p:pic>
    </p:spTree>
    <p:extLst>
      <p:ext uri="{BB962C8B-B14F-4D97-AF65-F5344CB8AC3E}">
        <p14:creationId xmlns:p14="http://schemas.microsoft.com/office/powerpoint/2010/main" val="365400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DUA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3. Pemanggilan Nilai</a:t>
            </a:r>
          </a:p>
          <a:p>
            <a:pPr marL="0" indent="0" algn="just" defTabSz="539750">
              <a:buNone/>
            </a:pPr>
            <a:r>
              <a:rPr lang="en-ID" sz="1600"/>
              <a:t>Kita juga dapat menggunakan </a:t>
            </a:r>
            <a:r>
              <a:rPr lang="en-ID" sz="1600">
                <a:solidFill>
                  <a:srgbClr val="F5A700"/>
                </a:solidFill>
              </a:rPr>
              <a:t>loop</a:t>
            </a:r>
            <a:r>
              <a:rPr lang="en-ID" sz="1600"/>
              <a:t> atau </a:t>
            </a:r>
            <a:r>
              <a:rPr lang="en-ID" sz="1600">
                <a:solidFill>
                  <a:srgbClr val="F5A700"/>
                </a:solidFill>
              </a:rPr>
              <a:t>perulangan</a:t>
            </a:r>
            <a:r>
              <a:rPr lang="en-ID" sz="1600"/>
              <a:t> untuk mengakses nilai array. Dengan menggunakan perulangan untuk mengakses nilai pada sebuah array untuk membuat program menjadi lebih singkat dan sederhana, contoh:</a:t>
            </a:r>
          </a:p>
          <a:p>
            <a:pPr marL="0" indent="0" algn="just" defTabSz="539750">
              <a:buNone/>
            </a:pPr>
            <a:r>
              <a:rPr lang="en-ID" sz="1600"/>
              <a:t>Contoh:</a:t>
            </a:r>
          </a:p>
          <a:p>
            <a:pPr marL="342900" indent="-342900" algn="just" defTabSz="539750">
              <a:buAutoNum type="arabicPeriod"/>
            </a:pPr>
            <a:endParaRPr lang="en-ID" sz="1600" b="1"/>
          </a:p>
          <a:p>
            <a:pPr marL="0" indent="0" algn="just" defTabSz="539750">
              <a:buNone/>
            </a:pPr>
            <a:endParaRPr lang="en-ID" sz="1600"/>
          </a:p>
        </p:txBody>
      </p:sp>
      <p:pic>
        <p:nvPicPr>
          <p:cNvPr id="6" name="Picture 5">
            <a:extLst>
              <a:ext uri="{FF2B5EF4-FFF2-40B4-BE49-F238E27FC236}">
                <a16:creationId xmlns:a16="http://schemas.microsoft.com/office/drawing/2014/main" id="{799DFC0C-0ABC-E440-FE51-3EA6CAAF6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7" y="3638747"/>
            <a:ext cx="9162560" cy="2160636"/>
          </a:xfrm>
          <a:prstGeom prst="rect">
            <a:avLst/>
          </a:prstGeom>
        </p:spPr>
      </p:pic>
    </p:spTree>
    <p:extLst>
      <p:ext uri="{BB962C8B-B14F-4D97-AF65-F5344CB8AC3E}">
        <p14:creationId xmlns:p14="http://schemas.microsoft.com/office/powerpoint/2010/main" val="185056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DUA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4. Mengganti Nilai</a:t>
            </a:r>
          </a:p>
          <a:p>
            <a:pPr marL="0" indent="0" algn="just" defTabSz="539750">
              <a:buNone/>
            </a:pPr>
            <a:r>
              <a:rPr lang="en-ID" sz="1600"/>
              <a:t>Sama saja seperti yang satu dimensi, kalo paham yang satu dimensi yang ini pasti paham juga hehe</a:t>
            </a:r>
          </a:p>
          <a:p>
            <a:pPr marL="0" indent="0" algn="just" defTabSz="539750">
              <a:buNone/>
            </a:pPr>
            <a:r>
              <a:rPr lang="en-ID" sz="1600">
                <a:hlinkClick r:id="rId2" action="ppaction://hlinkfile"/>
              </a:rPr>
              <a:t>Contoh</a:t>
            </a:r>
            <a:r>
              <a:rPr lang="en-ID" sz="1600"/>
              <a:t>:</a:t>
            </a:r>
          </a:p>
          <a:p>
            <a:pPr marL="342900" indent="-342900" algn="just" defTabSz="539750">
              <a:buAutoNum type="arabicPeriod"/>
            </a:pPr>
            <a:endParaRPr lang="en-ID" sz="1600" b="1"/>
          </a:p>
          <a:p>
            <a:pPr marL="0" indent="0" algn="just" defTabSz="539750">
              <a:buNone/>
            </a:pPr>
            <a:endParaRPr lang="en-ID" sz="1600"/>
          </a:p>
        </p:txBody>
      </p:sp>
      <p:pic>
        <p:nvPicPr>
          <p:cNvPr id="6" name="Picture 5">
            <a:extLst>
              <a:ext uri="{FF2B5EF4-FFF2-40B4-BE49-F238E27FC236}">
                <a16:creationId xmlns:a16="http://schemas.microsoft.com/office/drawing/2014/main" id="{0E057A67-B8DE-FFA1-7FF3-7B2AD98C4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07" y="3353817"/>
            <a:ext cx="9316677" cy="751778"/>
          </a:xfrm>
          <a:prstGeom prst="rect">
            <a:avLst/>
          </a:prstGeom>
        </p:spPr>
      </p:pic>
    </p:spTree>
    <p:extLst>
      <p:ext uri="{BB962C8B-B14F-4D97-AF65-F5344CB8AC3E}">
        <p14:creationId xmlns:p14="http://schemas.microsoft.com/office/powerpoint/2010/main" val="3360843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DUA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5. Soal Array 2 Dimensi</a:t>
            </a:r>
          </a:p>
          <a:p>
            <a:pPr marL="0" indent="0" algn="just" defTabSz="539750">
              <a:buNone/>
            </a:pPr>
            <a:r>
              <a:rPr lang="en-ID" sz="1600"/>
              <a:t>Buatlah program sederhana input NIM dan Nama Mahasiswa dengan array 2 dimensi oleh user secara dinamis kemudian lakukan pemanggilan dan outputnya seperti gambar di bawah ini :</a:t>
            </a:r>
          </a:p>
          <a:p>
            <a:pPr marL="0" indent="0" algn="just" defTabSz="539750">
              <a:buNone/>
            </a:pPr>
            <a:endParaRPr lang="en-ID" sz="1600"/>
          </a:p>
          <a:p>
            <a:pPr marL="0" indent="0" algn="just" defTabSz="539750">
              <a:buNone/>
            </a:pPr>
            <a:endParaRPr lang="en-ID" sz="1600"/>
          </a:p>
          <a:p>
            <a:pPr marL="0" indent="0" algn="just" defTabSz="539750">
              <a:buNone/>
            </a:pPr>
            <a:endParaRPr lang="en-ID" sz="1600"/>
          </a:p>
          <a:p>
            <a:pPr marL="0" indent="0" algn="just" defTabSz="539750">
              <a:buNone/>
            </a:pPr>
            <a:endParaRPr lang="en-ID" sz="1600"/>
          </a:p>
          <a:p>
            <a:pPr marL="0" indent="0" algn="just" defTabSz="539750">
              <a:buNone/>
            </a:pPr>
            <a:endParaRPr lang="en-ID" sz="1600"/>
          </a:p>
          <a:p>
            <a:pPr marL="0" indent="0" algn="just" defTabSz="539750">
              <a:buNone/>
            </a:pPr>
            <a:endParaRPr lang="en-ID" sz="1600"/>
          </a:p>
          <a:p>
            <a:pPr marL="0" indent="0" algn="just" defTabSz="539750">
              <a:buNone/>
            </a:pPr>
            <a:endParaRPr lang="en-ID" sz="1600"/>
          </a:p>
          <a:p>
            <a:pPr marL="0" indent="0" algn="just" defTabSz="539750">
              <a:buNone/>
            </a:pPr>
            <a:r>
              <a:rPr lang="en-ID" sz="1600">
                <a:hlinkClick r:id="rId2" action="ppaction://hlinkfile"/>
              </a:rPr>
              <a:t>Soal2Dimensi.cpp</a:t>
            </a:r>
            <a:endParaRPr lang="en-ID" sz="1600"/>
          </a:p>
        </p:txBody>
      </p:sp>
      <p:pic>
        <p:nvPicPr>
          <p:cNvPr id="6" name="Picture 5">
            <a:extLst>
              <a:ext uri="{FF2B5EF4-FFF2-40B4-BE49-F238E27FC236}">
                <a16:creationId xmlns:a16="http://schemas.microsoft.com/office/drawing/2014/main" id="{BE55994E-5610-A527-DCD7-B4BB9EA7703A}"/>
              </a:ext>
            </a:extLst>
          </p:cNvPr>
          <p:cNvPicPr>
            <a:picLocks noChangeAspect="1"/>
          </p:cNvPicPr>
          <p:nvPr/>
        </p:nvPicPr>
        <p:blipFill rotWithShape="1">
          <a:blip r:embed="rId3"/>
          <a:srcRect b="16575"/>
          <a:stretch/>
        </p:blipFill>
        <p:spPr>
          <a:xfrm>
            <a:off x="583007" y="3233810"/>
            <a:ext cx="6994521" cy="2104483"/>
          </a:xfrm>
          <a:prstGeom prst="rect">
            <a:avLst/>
          </a:prstGeom>
        </p:spPr>
      </p:pic>
    </p:spTree>
    <p:extLst>
      <p:ext uri="{BB962C8B-B14F-4D97-AF65-F5344CB8AC3E}">
        <p14:creationId xmlns:p14="http://schemas.microsoft.com/office/powerpoint/2010/main" val="56077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TIGA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a:t>Array tiga dimensi berarti memiliki 3 index. Kemudian pendeklarasian, pengisian dan pemanggilan kurang lebih mirip seperti yang dua dimensi hanya aindex bertambah satu. Daripada pusing baca tulisannya, lebih baik langsung ke contoh hehe</a:t>
            </a:r>
          </a:p>
          <a:p>
            <a:pPr marL="0" indent="0" algn="just" defTabSz="539750">
              <a:buNone/>
            </a:pPr>
            <a:r>
              <a:rPr lang="en-ID" sz="1600">
                <a:hlinkClick r:id="rId2" action="ppaction://hlinkfile"/>
              </a:rPr>
              <a:t>Contoh</a:t>
            </a:r>
            <a:r>
              <a:rPr lang="en-ID" sz="1600"/>
              <a:t>: </a:t>
            </a:r>
          </a:p>
        </p:txBody>
      </p:sp>
      <p:pic>
        <p:nvPicPr>
          <p:cNvPr id="5" name="Picture 4">
            <a:extLst>
              <a:ext uri="{FF2B5EF4-FFF2-40B4-BE49-F238E27FC236}">
                <a16:creationId xmlns:a16="http://schemas.microsoft.com/office/drawing/2014/main" id="{B0521253-CFDE-7888-7C72-2E1EB1BF7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196" y="3186174"/>
            <a:ext cx="5193167" cy="3331226"/>
          </a:xfrm>
          <a:prstGeom prst="rect">
            <a:avLst/>
          </a:prstGeom>
        </p:spPr>
      </p:pic>
    </p:spTree>
    <p:extLst>
      <p:ext uri="{BB962C8B-B14F-4D97-AF65-F5344CB8AC3E}">
        <p14:creationId xmlns:p14="http://schemas.microsoft.com/office/powerpoint/2010/main" val="191598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2BEF-ABA2-B7D5-82A8-0E3F27A5BF19}"/>
              </a:ext>
            </a:extLst>
          </p:cNvPr>
          <p:cNvSpPr>
            <a:spLocks noGrp="1"/>
          </p:cNvSpPr>
          <p:nvPr>
            <p:ph type="title"/>
          </p:nvPr>
        </p:nvSpPr>
        <p:spPr/>
        <p:txBody>
          <a:bodyPr/>
          <a:lstStyle/>
          <a:p>
            <a:r>
              <a:rPr lang="en-US"/>
              <a:t>SORTING ARRAY</a:t>
            </a:r>
            <a:endParaRPr lang="en-ID"/>
          </a:p>
        </p:txBody>
      </p:sp>
    </p:spTree>
    <p:extLst>
      <p:ext uri="{BB962C8B-B14F-4D97-AF65-F5344CB8AC3E}">
        <p14:creationId xmlns:p14="http://schemas.microsoft.com/office/powerpoint/2010/main" val="208546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SORTING ARRAY</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a:t>Sebenarnya ada banyak cara dalam sorting array pada C++, namun disini kita akan membahas ini saja:</a:t>
            </a:r>
          </a:p>
          <a:p>
            <a:pPr algn="l">
              <a:buFont typeface="Arial" panose="020B0604020202020204" pitchFamily="34" charset="0"/>
              <a:buChar char="•"/>
            </a:pPr>
            <a:r>
              <a:rPr lang="fr-FR" sz="1600" b="0" i="0">
                <a:solidFill>
                  <a:srgbClr val="51565E"/>
                </a:solidFill>
                <a:effectLst/>
              </a:rPr>
              <a:t>Bubble sort</a:t>
            </a:r>
          </a:p>
          <a:p>
            <a:pPr algn="l">
              <a:buFont typeface="Arial" panose="020B0604020202020204" pitchFamily="34" charset="0"/>
              <a:buChar char="•"/>
            </a:pPr>
            <a:r>
              <a:rPr lang="fr-FR" sz="1600" b="0" i="0">
                <a:solidFill>
                  <a:srgbClr val="51565E"/>
                </a:solidFill>
                <a:effectLst/>
              </a:rPr>
              <a:t>Selection sort</a:t>
            </a:r>
          </a:p>
          <a:p>
            <a:pPr algn="l">
              <a:buFont typeface="Arial" panose="020B0604020202020204" pitchFamily="34" charset="0"/>
              <a:buChar char="•"/>
            </a:pPr>
            <a:r>
              <a:rPr lang="fr-FR" sz="1600" b="0" i="0">
                <a:solidFill>
                  <a:srgbClr val="51565E"/>
                </a:solidFill>
                <a:effectLst/>
              </a:rPr>
              <a:t>Insertion sort</a:t>
            </a:r>
          </a:p>
          <a:p>
            <a:pPr algn="l">
              <a:buFont typeface="Arial" panose="020B0604020202020204" pitchFamily="34" charset="0"/>
              <a:buChar char="•"/>
            </a:pPr>
            <a:r>
              <a:rPr lang="fr-FR" sz="1600" b="0" i="0">
                <a:solidFill>
                  <a:srgbClr val="51565E"/>
                </a:solidFill>
                <a:effectLst/>
              </a:rPr>
              <a:t>Quick sort</a:t>
            </a:r>
          </a:p>
          <a:p>
            <a:pPr algn="l">
              <a:buFont typeface="Arial" panose="020B0604020202020204" pitchFamily="34" charset="0"/>
              <a:buChar char="•"/>
            </a:pPr>
            <a:r>
              <a:rPr lang="fr-FR" sz="1600">
                <a:solidFill>
                  <a:srgbClr val="51565E"/>
                </a:solidFill>
              </a:rPr>
              <a:t>Menggunakan file header</a:t>
            </a:r>
            <a:endParaRPr lang="fr-FR" sz="1600" b="0" i="0">
              <a:solidFill>
                <a:srgbClr val="51565E"/>
              </a:solidFill>
              <a:effectLst/>
            </a:endParaRPr>
          </a:p>
        </p:txBody>
      </p:sp>
    </p:spTree>
    <p:extLst>
      <p:ext uri="{BB962C8B-B14F-4D97-AF65-F5344CB8AC3E}">
        <p14:creationId xmlns:p14="http://schemas.microsoft.com/office/powerpoint/2010/main" val="156100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SORTING ARRAY</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i="0">
                <a:solidFill>
                  <a:srgbClr val="3A3E46"/>
                </a:solidFill>
                <a:effectLst/>
              </a:rPr>
              <a:t>1. Bubble Sort</a:t>
            </a:r>
          </a:p>
          <a:p>
            <a:pPr marL="0" indent="0" algn="just" defTabSz="539750">
              <a:buNone/>
            </a:pPr>
            <a:r>
              <a:rPr lang="en-ID" sz="1600" b="0" i="0">
                <a:solidFill>
                  <a:srgbClr val="3A3E46"/>
                </a:solidFill>
                <a:effectLst/>
              </a:rPr>
              <a:t>	Salah satu algoritma sorting yang paling mudah. Dalam teknik pengurutan ini, kita mulai dengan membandingkan dua elemen pertama dari array dan memeriksa apakah elemen pertama lebih besar dari elemen kedua. Jika ya, kita akan menukar elemen tersebut dan melanjutkan ke elemen berikutnya. Jika elemen pertama tidak lebih besar dari elemen kedua, maka kita tidak perlu menukarnya. Dan proses ini akan terus berulang hingga akhir array. Contoh: </a:t>
            </a:r>
            <a:r>
              <a:rPr lang="en-ID" sz="1600" b="0" i="0">
                <a:solidFill>
                  <a:srgbClr val="00B0F0"/>
                </a:solidFill>
                <a:effectLst/>
                <a:hlinkClick r:id="rId2" action="ppaction://hlinkfile">
                  <a:extLst>
                    <a:ext uri="{A12FA001-AC4F-418D-AE19-62706E023703}">
                      <ahyp:hlinkClr xmlns:ahyp="http://schemas.microsoft.com/office/drawing/2018/hyperlinkcolor" val="tx"/>
                    </a:ext>
                  </a:extLst>
                </a:hlinkClick>
              </a:rPr>
              <a:t>BubbleSort.cpp</a:t>
            </a:r>
            <a:endParaRPr lang="fr-FR" sz="1600" b="0" i="0">
              <a:solidFill>
                <a:srgbClr val="00B0F0"/>
              </a:solidFill>
              <a:effectLst/>
            </a:endParaRPr>
          </a:p>
        </p:txBody>
      </p:sp>
      <p:sp>
        <p:nvSpPr>
          <p:cNvPr id="4" name="Rectangle 3">
            <a:extLst>
              <a:ext uri="{FF2B5EF4-FFF2-40B4-BE49-F238E27FC236}">
                <a16:creationId xmlns:a16="http://schemas.microsoft.com/office/drawing/2014/main" id="{29905510-C2EA-B7BC-AD91-4AB60A0BEB39}"/>
              </a:ext>
            </a:extLst>
          </p:cNvPr>
          <p:cNvSpPr/>
          <p:nvPr/>
        </p:nvSpPr>
        <p:spPr>
          <a:xfrm>
            <a:off x="3274453" y="4443210"/>
            <a:ext cx="856445" cy="8564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endParaRPr lang="en-ID"/>
          </a:p>
        </p:txBody>
      </p:sp>
      <p:sp>
        <p:nvSpPr>
          <p:cNvPr id="5" name="Rectangle 4">
            <a:extLst>
              <a:ext uri="{FF2B5EF4-FFF2-40B4-BE49-F238E27FC236}">
                <a16:creationId xmlns:a16="http://schemas.microsoft.com/office/drawing/2014/main" id="{E97C52C8-B494-E9FE-166D-B711D233994F}"/>
              </a:ext>
            </a:extLst>
          </p:cNvPr>
          <p:cNvSpPr/>
          <p:nvPr/>
        </p:nvSpPr>
        <p:spPr>
          <a:xfrm>
            <a:off x="4483994" y="4443210"/>
            <a:ext cx="856445" cy="8564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endParaRPr lang="en-ID"/>
          </a:p>
        </p:txBody>
      </p:sp>
      <p:sp>
        <p:nvSpPr>
          <p:cNvPr id="6" name="Rectangle 5">
            <a:extLst>
              <a:ext uri="{FF2B5EF4-FFF2-40B4-BE49-F238E27FC236}">
                <a16:creationId xmlns:a16="http://schemas.microsoft.com/office/drawing/2014/main" id="{A7E6E1AF-05E0-DC78-5FA4-B2B980F5FEDF}"/>
              </a:ext>
            </a:extLst>
          </p:cNvPr>
          <p:cNvSpPr/>
          <p:nvPr/>
        </p:nvSpPr>
        <p:spPr>
          <a:xfrm>
            <a:off x="5693535" y="4443210"/>
            <a:ext cx="856445" cy="8564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endParaRPr lang="en-ID"/>
          </a:p>
        </p:txBody>
      </p:sp>
      <p:sp>
        <p:nvSpPr>
          <p:cNvPr id="7" name="Rectangle 6">
            <a:extLst>
              <a:ext uri="{FF2B5EF4-FFF2-40B4-BE49-F238E27FC236}">
                <a16:creationId xmlns:a16="http://schemas.microsoft.com/office/drawing/2014/main" id="{A95E1899-CBBB-6C87-7552-83BC4EC0A7BF}"/>
              </a:ext>
            </a:extLst>
          </p:cNvPr>
          <p:cNvSpPr/>
          <p:nvPr/>
        </p:nvSpPr>
        <p:spPr>
          <a:xfrm>
            <a:off x="6903076" y="4443210"/>
            <a:ext cx="856445" cy="8564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endParaRPr lang="en-ID"/>
          </a:p>
        </p:txBody>
      </p:sp>
      <p:sp>
        <p:nvSpPr>
          <p:cNvPr id="8" name="Rectangle 7">
            <a:extLst>
              <a:ext uri="{FF2B5EF4-FFF2-40B4-BE49-F238E27FC236}">
                <a16:creationId xmlns:a16="http://schemas.microsoft.com/office/drawing/2014/main" id="{CB0C6359-8AE4-0921-42FD-66F6CE5D40B5}"/>
              </a:ext>
            </a:extLst>
          </p:cNvPr>
          <p:cNvSpPr/>
          <p:nvPr/>
        </p:nvSpPr>
        <p:spPr>
          <a:xfrm>
            <a:off x="8112616" y="4443210"/>
            <a:ext cx="856445" cy="8564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15</a:t>
            </a:r>
            <a:endParaRPr lang="en-ID"/>
          </a:p>
        </p:txBody>
      </p:sp>
      <p:cxnSp>
        <p:nvCxnSpPr>
          <p:cNvPr id="16" name="Connector: Elbow 15">
            <a:extLst>
              <a:ext uri="{FF2B5EF4-FFF2-40B4-BE49-F238E27FC236}">
                <a16:creationId xmlns:a16="http://schemas.microsoft.com/office/drawing/2014/main" id="{9D51859F-7AF6-4AA8-9D4F-FE3D19BD1949}"/>
              </a:ext>
            </a:extLst>
          </p:cNvPr>
          <p:cNvCxnSpPr>
            <a:cxnSpLocks/>
            <a:stCxn id="4" idx="2"/>
            <a:endCxn id="5" idx="2"/>
          </p:cNvCxnSpPr>
          <p:nvPr/>
        </p:nvCxnSpPr>
        <p:spPr>
          <a:xfrm rot="16200000" flipH="1">
            <a:off x="4307446" y="4694884"/>
            <a:ext cx="12700" cy="1209541"/>
          </a:xfrm>
          <a:prstGeom prst="bentConnector3">
            <a:avLst>
              <a:gd name="adj1" fmla="val 3067606"/>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B7C166A-3270-BF66-8C0C-6C3EA57915D2}"/>
              </a:ext>
            </a:extLst>
          </p:cNvPr>
          <p:cNvSpPr txBox="1"/>
          <p:nvPr/>
        </p:nvSpPr>
        <p:spPr>
          <a:xfrm>
            <a:off x="3782542" y="5774590"/>
            <a:ext cx="1062507" cy="369332"/>
          </a:xfrm>
          <a:prstGeom prst="rect">
            <a:avLst/>
          </a:prstGeom>
          <a:noFill/>
        </p:spPr>
        <p:txBody>
          <a:bodyPr wrap="square" rtlCol="0">
            <a:spAutoFit/>
          </a:bodyPr>
          <a:lstStyle/>
          <a:p>
            <a:pPr algn="ctr"/>
            <a:r>
              <a:rPr lang="en-US"/>
              <a:t>Tukar</a:t>
            </a:r>
            <a:endParaRPr lang="en-ID"/>
          </a:p>
        </p:txBody>
      </p:sp>
    </p:spTree>
    <p:extLst>
      <p:ext uri="{BB962C8B-B14F-4D97-AF65-F5344CB8AC3E}">
        <p14:creationId xmlns:p14="http://schemas.microsoft.com/office/powerpoint/2010/main" val="4287784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SORTING ARRAY</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solidFill>
                  <a:srgbClr val="3A3E46"/>
                </a:solidFill>
              </a:rPr>
              <a:t>2</a:t>
            </a:r>
            <a:r>
              <a:rPr lang="en-ID" sz="1600" b="1" i="0">
                <a:solidFill>
                  <a:srgbClr val="3A3E46"/>
                </a:solidFill>
                <a:effectLst/>
              </a:rPr>
              <a:t>. Selection Sort</a:t>
            </a:r>
          </a:p>
          <a:p>
            <a:pPr marL="0" indent="0" algn="just" defTabSz="539750">
              <a:buNone/>
            </a:pPr>
            <a:r>
              <a:rPr lang="en-ID" sz="1600" b="0" i="0">
                <a:solidFill>
                  <a:srgbClr val="3A3E46"/>
                </a:solidFill>
                <a:effectLst/>
              </a:rPr>
              <a:t>	Dalam teknik ini, elemen terkecil diambil dengan membandingkan dirinya dengan elemen lainnya dan diurutkan pada posisi pertama array. Array lengkap dibagi menjadi dua bagian, subarray yang diurutkan di sebelah kiri dan subarray yang tidak disortir di sebelah kanan. Setelah elemen pertama diurutkan, pencarian elemen minimum kedua dimulai dari sisa array dan diposisikan di tempat kedua. Contoh: </a:t>
            </a:r>
            <a:r>
              <a:rPr lang="en-ID" sz="1600" b="0" i="0">
                <a:solidFill>
                  <a:srgbClr val="3A3E46"/>
                </a:solidFill>
                <a:effectLst/>
                <a:hlinkClick r:id="rId2" action="ppaction://hlinkfile"/>
              </a:rPr>
              <a:t>SelectionSort.cpp</a:t>
            </a:r>
            <a:endParaRPr lang="fr-FR" sz="1600" b="0" i="0">
              <a:solidFill>
                <a:schemeClr val="accent2"/>
              </a:solidFill>
              <a:effectLst/>
            </a:endParaRPr>
          </a:p>
        </p:txBody>
      </p:sp>
      <p:sp>
        <p:nvSpPr>
          <p:cNvPr id="4" name="Rectangle 3">
            <a:extLst>
              <a:ext uri="{FF2B5EF4-FFF2-40B4-BE49-F238E27FC236}">
                <a16:creationId xmlns:a16="http://schemas.microsoft.com/office/drawing/2014/main" id="{464BAFFE-7605-1AC4-3F55-4FA8265D9BF6}"/>
              </a:ext>
            </a:extLst>
          </p:cNvPr>
          <p:cNvSpPr/>
          <p:nvPr/>
        </p:nvSpPr>
        <p:spPr>
          <a:xfrm>
            <a:off x="826039" y="3979573"/>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endParaRPr lang="en-ID"/>
          </a:p>
        </p:txBody>
      </p:sp>
      <p:sp>
        <p:nvSpPr>
          <p:cNvPr id="5" name="Rectangle 4">
            <a:extLst>
              <a:ext uri="{FF2B5EF4-FFF2-40B4-BE49-F238E27FC236}">
                <a16:creationId xmlns:a16="http://schemas.microsoft.com/office/drawing/2014/main" id="{20607D64-DF0E-697B-7B2B-176E94462CEA}"/>
              </a:ext>
            </a:extLst>
          </p:cNvPr>
          <p:cNvSpPr/>
          <p:nvPr/>
        </p:nvSpPr>
        <p:spPr>
          <a:xfrm>
            <a:off x="1501167" y="3979573"/>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ID"/>
          </a:p>
        </p:txBody>
      </p:sp>
      <p:sp>
        <p:nvSpPr>
          <p:cNvPr id="6" name="Rectangle 5">
            <a:extLst>
              <a:ext uri="{FF2B5EF4-FFF2-40B4-BE49-F238E27FC236}">
                <a16:creationId xmlns:a16="http://schemas.microsoft.com/office/drawing/2014/main" id="{09D3F338-DC71-3164-CBE5-1EC70FE90E1B}"/>
              </a:ext>
            </a:extLst>
          </p:cNvPr>
          <p:cNvSpPr/>
          <p:nvPr/>
        </p:nvSpPr>
        <p:spPr>
          <a:xfrm>
            <a:off x="2176295" y="3979573"/>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ID"/>
          </a:p>
        </p:txBody>
      </p:sp>
      <p:sp>
        <p:nvSpPr>
          <p:cNvPr id="7" name="Rectangle 6">
            <a:extLst>
              <a:ext uri="{FF2B5EF4-FFF2-40B4-BE49-F238E27FC236}">
                <a16:creationId xmlns:a16="http://schemas.microsoft.com/office/drawing/2014/main" id="{838789D1-F3C9-09EB-408D-F7FAA04509BB}"/>
              </a:ext>
            </a:extLst>
          </p:cNvPr>
          <p:cNvSpPr/>
          <p:nvPr/>
        </p:nvSpPr>
        <p:spPr>
          <a:xfrm>
            <a:off x="2851423" y="3982792"/>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40</a:t>
            </a:r>
            <a:endParaRPr lang="en-ID"/>
          </a:p>
        </p:txBody>
      </p:sp>
      <p:sp>
        <p:nvSpPr>
          <p:cNvPr id="8" name="Rectangle 7">
            <a:extLst>
              <a:ext uri="{FF2B5EF4-FFF2-40B4-BE49-F238E27FC236}">
                <a16:creationId xmlns:a16="http://schemas.microsoft.com/office/drawing/2014/main" id="{32C3E9DC-1244-692E-9334-D6CCDC22F302}"/>
              </a:ext>
            </a:extLst>
          </p:cNvPr>
          <p:cNvSpPr/>
          <p:nvPr/>
        </p:nvSpPr>
        <p:spPr>
          <a:xfrm>
            <a:off x="3526552" y="3985923"/>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endParaRPr lang="en-ID"/>
          </a:p>
        </p:txBody>
      </p:sp>
      <p:cxnSp>
        <p:nvCxnSpPr>
          <p:cNvPr id="10" name="Connector: Elbow 9">
            <a:extLst>
              <a:ext uri="{FF2B5EF4-FFF2-40B4-BE49-F238E27FC236}">
                <a16:creationId xmlns:a16="http://schemas.microsoft.com/office/drawing/2014/main" id="{D07F5935-B613-6C73-B912-2BF1412F8876}"/>
              </a:ext>
            </a:extLst>
          </p:cNvPr>
          <p:cNvCxnSpPr>
            <a:cxnSpLocks/>
            <a:stCxn id="4" idx="2"/>
            <a:endCxn id="5" idx="2"/>
          </p:cNvCxnSpPr>
          <p:nvPr/>
        </p:nvCxnSpPr>
        <p:spPr>
          <a:xfrm rot="16200000" flipH="1">
            <a:off x="1403057" y="4120917"/>
            <a:ext cx="12700" cy="67512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F68007B-4693-024E-20CF-83AE04095B0F}"/>
              </a:ext>
            </a:extLst>
          </p:cNvPr>
          <p:cNvSpPr/>
          <p:nvPr/>
        </p:nvSpPr>
        <p:spPr>
          <a:xfrm>
            <a:off x="4579037" y="3985924"/>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ID"/>
          </a:p>
        </p:txBody>
      </p:sp>
      <p:sp>
        <p:nvSpPr>
          <p:cNvPr id="13" name="Rectangle 12">
            <a:extLst>
              <a:ext uri="{FF2B5EF4-FFF2-40B4-BE49-F238E27FC236}">
                <a16:creationId xmlns:a16="http://schemas.microsoft.com/office/drawing/2014/main" id="{CAC4ECB8-55F1-F9D9-F35A-D6EE1232D531}"/>
              </a:ext>
            </a:extLst>
          </p:cNvPr>
          <p:cNvSpPr/>
          <p:nvPr/>
        </p:nvSpPr>
        <p:spPr>
          <a:xfrm>
            <a:off x="5254165" y="3985924"/>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endParaRPr lang="en-ID"/>
          </a:p>
        </p:txBody>
      </p:sp>
      <p:sp>
        <p:nvSpPr>
          <p:cNvPr id="14" name="Rectangle 13">
            <a:extLst>
              <a:ext uri="{FF2B5EF4-FFF2-40B4-BE49-F238E27FC236}">
                <a16:creationId xmlns:a16="http://schemas.microsoft.com/office/drawing/2014/main" id="{85757F31-F127-CE53-A714-0D0CE82FDA67}"/>
              </a:ext>
            </a:extLst>
          </p:cNvPr>
          <p:cNvSpPr/>
          <p:nvPr/>
        </p:nvSpPr>
        <p:spPr>
          <a:xfrm>
            <a:off x="5929293" y="3985924"/>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ID"/>
          </a:p>
        </p:txBody>
      </p:sp>
      <p:sp>
        <p:nvSpPr>
          <p:cNvPr id="15" name="Rectangle 14">
            <a:extLst>
              <a:ext uri="{FF2B5EF4-FFF2-40B4-BE49-F238E27FC236}">
                <a16:creationId xmlns:a16="http://schemas.microsoft.com/office/drawing/2014/main" id="{E6FFC494-B187-7158-FEF9-6F5F86D84168}"/>
              </a:ext>
            </a:extLst>
          </p:cNvPr>
          <p:cNvSpPr/>
          <p:nvPr/>
        </p:nvSpPr>
        <p:spPr>
          <a:xfrm>
            <a:off x="6604421" y="3989143"/>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40</a:t>
            </a:r>
            <a:endParaRPr lang="en-ID"/>
          </a:p>
        </p:txBody>
      </p:sp>
      <p:sp>
        <p:nvSpPr>
          <p:cNvPr id="16" name="Rectangle 15">
            <a:extLst>
              <a:ext uri="{FF2B5EF4-FFF2-40B4-BE49-F238E27FC236}">
                <a16:creationId xmlns:a16="http://schemas.microsoft.com/office/drawing/2014/main" id="{D4D45C6F-5D9C-9BB5-8284-8C88E27E696C}"/>
              </a:ext>
            </a:extLst>
          </p:cNvPr>
          <p:cNvSpPr/>
          <p:nvPr/>
        </p:nvSpPr>
        <p:spPr>
          <a:xfrm>
            <a:off x="7279550" y="3985923"/>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endParaRPr lang="en-ID"/>
          </a:p>
        </p:txBody>
      </p:sp>
      <p:cxnSp>
        <p:nvCxnSpPr>
          <p:cNvPr id="17" name="Connector: Elbow 16">
            <a:extLst>
              <a:ext uri="{FF2B5EF4-FFF2-40B4-BE49-F238E27FC236}">
                <a16:creationId xmlns:a16="http://schemas.microsoft.com/office/drawing/2014/main" id="{DCCCB2CD-B012-CA14-EEA8-D0D9BE45CEB9}"/>
              </a:ext>
            </a:extLst>
          </p:cNvPr>
          <p:cNvCxnSpPr>
            <a:cxnSpLocks/>
            <a:stCxn id="12" idx="2"/>
            <a:endCxn id="14" idx="2"/>
          </p:cNvCxnSpPr>
          <p:nvPr/>
        </p:nvCxnSpPr>
        <p:spPr>
          <a:xfrm rot="16200000" flipH="1">
            <a:off x="5493619" y="3789704"/>
            <a:ext cx="12700" cy="1350256"/>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50D35EC-2673-9411-4161-1BC85ACF35EB}"/>
              </a:ext>
            </a:extLst>
          </p:cNvPr>
          <p:cNvSpPr/>
          <p:nvPr/>
        </p:nvSpPr>
        <p:spPr>
          <a:xfrm>
            <a:off x="8429572" y="3976354"/>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ID"/>
          </a:p>
        </p:txBody>
      </p:sp>
      <p:sp>
        <p:nvSpPr>
          <p:cNvPr id="20" name="Rectangle 19">
            <a:extLst>
              <a:ext uri="{FF2B5EF4-FFF2-40B4-BE49-F238E27FC236}">
                <a16:creationId xmlns:a16="http://schemas.microsoft.com/office/drawing/2014/main" id="{FF343306-EA9B-0FE7-E272-CD77A7A7BF8B}"/>
              </a:ext>
            </a:extLst>
          </p:cNvPr>
          <p:cNvSpPr/>
          <p:nvPr/>
        </p:nvSpPr>
        <p:spPr>
          <a:xfrm>
            <a:off x="9104700" y="3976354"/>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endParaRPr lang="en-ID"/>
          </a:p>
        </p:txBody>
      </p:sp>
      <p:sp>
        <p:nvSpPr>
          <p:cNvPr id="21" name="Rectangle 20">
            <a:extLst>
              <a:ext uri="{FF2B5EF4-FFF2-40B4-BE49-F238E27FC236}">
                <a16:creationId xmlns:a16="http://schemas.microsoft.com/office/drawing/2014/main" id="{54C367CC-9E89-60B6-1A05-27EFF4ED3736}"/>
              </a:ext>
            </a:extLst>
          </p:cNvPr>
          <p:cNvSpPr/>
          <p:nvPr/>
        </p:nvSpPr>
        <p:spPr>
          <a:xfrm>
            <a:off x="9779828" y="3976354"/>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ID"/>
          </a:p>
        </p:txBody>
      </p:sp>
      <p:sp>
        <p:nvSpPr>
          <p:cNvPr id="22" name="Rectangle 21">
            <a:extLst>
              <a:ext uri="{FF2B5EF4-FFF2-40B4-BE49-F238E27FC236}">
                <a16:creationId xmlns:a16="http://schemas.microsoft.com/office/drawing/2014/main" id="{5012E268-4E7F-04F1-868B-EEAAEB71F868}"/>
              </a:ext>
            </a:extLst>
          </p:cNvPr>
          <p:cNvSpPr/>
          <p:nvPr/>
        </p:nvSpPr>
        <p:spPr>
          <a:xfrm>
            <a:off x="10454956" y="3979573"/>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40</a:t>
            </a:r>
            <a:endParaRPr lang="en-ID"/>
          </a:p>
        </p:txBody>
      </p:sp>
      <p:sp>
        <p:nvSpPr>
          <p:cNvPr id="23" name="Rectangle 22">
            <a:extLst>
              <a:ext uri="{FF2B5EF4-FFF2-40B4-BE49-F238E27FC236}">
                <a16:creationId xmlns:a16="http://schemas.microsoft.com/office/drawing/2014/main" id="{5916D23B-D561-12F3-EBD2-3765E562CF35}"/>
              </a:ext>
            </a:extLst>
          </p:cNvPr>
          <p:cNvSpPr/>
          <p:nvPr/>
        </p:nvSpPr>
        <p:spPr>
          <a:xfrm>
            <a:off x="11130085" y="3976353"/>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endParaRPr lang="en-ID"/>
          </a:p>
        </p:txBody>
      </p:sp>
      <p:cxnSp>
        <p:nvCxnSpPr>
          <p:cNvPr id="24" name="Connector: Elbow 23">
            <a:extLst>
              <a:ext uri="{FF2B5EF4-FFF2-40B4-BE49-F238E27FC236}">
                <a16:creationId xmlns:a16="http://schemas.microsoft.com/office/drawing/2014/main" id="{8949B552-CD06-846B-083B-85169116D952}"/>
              </a:ext>
            </a:extLst>
          </p:cNvPr>
          <p:cNvCxnSpPr>
            <a:cxnSpLocks/>
            <a:stCxn id="19" idx="2"/>
            <a:endCxn id="22" idx="2"/>
          </p:cNvCxnSpPr>
          <p:nvPr/>
        </p:nvCxnSpPr>
        <p:spPr>
          <a:xfrm rot="16200000" flipH="1">
            <a:off x="9680109" y="3444179"/>
            <a:ext cx="3219" cy="2025384"/>
          </a:xfrm>
          <a:prstGeom prst="bentConnector3">
            <a:avLst>
              <a:gd name="adj1" fmla="val 7201584"/>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08141EC-5BE7-F7C9-5166-979B1532FAAD}"/>
              </a:ext>
            </a:extLst>
          </p:cNvPr>
          <p:cNvSpPr/>
          <p:nvPr/>
        </p:nvSpPr>
        <p:spPr>
          <a:xfrm>
            <a:off x="459711" y="4937389"/>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ID"/>
          </a:p>
        </p:txBody>
      </p:sp>
      <p:sp>
        <p:nvSpPr>
          <p:cNvPr id="28" name="Rectangle 27">
            <a:extLst>
              <a:ext uri="{FF2B5EF4-FFF2-40B4-BE49-F238E27FC236}">
                <a16:creationId xmlns:a16="http://schemas.microsoft.com/office/drawing/2014/main" id="{4C3CE91F-EC72-B8A6-2133-DB7FD2314B66}"/>
              </a:ext>
            </a:extLst>
          </p:cNvPr>
          <p:cNvSpPr/>
          <p:nvPr/>
        </p:nvSpPr>
        <p:spPr>
          <a:xfrm>
            <a:off x="1135376" y="4937389"/>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endParaRPr lang="en-ID"/>
          </a:p>
        </p:txBody>
      </p:sp>
      <p:sp>
        <p:nvSpPr>
          <p:cNvPr id="29" name="Rectangle 28">
            <a:extLst>
              <a:ext uri="{FF2B5EF4-FFF2-40B4-BE49-F238E27FC236}">
                <a16:creationId xmlns:a16="http://schemas.microsoft.com/office/drawing/2014/main" id="{DF37DAC2-707B-1C2D-FF61-50A3F961D42B}"/>
              </a:ext>
            </a:extLst>
          </p:cNvPr>
          <p:cNvSpPr/>
          <p:nvPr/>
        </p:nvSpPr>
        <p:spPr>
          <a:xfrm>
            <a:off x="1811041" y="4937389"/>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ID"/>
          </a:p>
        </p:txBody>
      </p:sp>
      <p:sp>
        <p:nvSpPr>
          <p:cNvPr id="30" name="Rectangle 29">
            <a:extLst>
              <a:ext uri="{FF2B5EF4-FFF2-40B4-BE49-F238E27FC236}">
                <a16:creationId xmlns:a16="http://schemas.microsoft.com/office/drawing/2014/main" id="{78F850F3-1785-5A42-89D1-E4A858F35D43}"/>
              </a:ext>
            </a:extLst>
          </p:cNvPr>
          <p:cNvSpPr/>
          <p:nvPr/>
        </p:nvSpPr>
        <p:spPr>
          <a:xfrm>
            <a:off x="2486706" y="4940608"/>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40</a:t>
            </a:r>
            <a:endParaRPr lang="en-ID"/>
          </a:p>
        </p:txBody>
      </p:sp>
      <p:sp>
        <p:nvSpPr>
          <p:cNvPr id="31" name="Rectangle 30">
            <a:extLst>
              <a:ext uri="{FF2B5EF4-FFF2-40B4-BE49-F238E27FC236}">
                <a16:creationId xmlns:a16="http://schemas.microsoft.com/office/drawing/2014/main" id="{556BA00A-46D9-3494-CEF5-109342365611}"/>
              </a:ext>
            </a:extLst>
          </p:cNvPr>
          <p:cNvSpPr/>
          <p:nvPr/>
        </p:nvSpPr>
        <p:spPr>
          <a:xfrm>
            <a:off x="3162371" y="4936635"/>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endParaRPr lang="en-ID"/>
          </a:p>
        </p:txBody>
      </p:sp>
      <p:cxnSp>
        <p:nvCxnSpPr>
          <p:cNvPr id="41" name="Connector: Elbow 40">
            <a:extLst>
              <a:ext uri="{FF2B5EF4-FFF2-40B4-BE49-F238E27FC236}">
                <a16:creationId xmlns:a16="http://schemas.microsoft.com/office/drawing/2014/main" id="{69732DEC-AB51-C39B-B241-B95A539A99EF}"/>
              </a:ext>
            </a:extLst>
          </p:cNvPr>
          <p:cNvCxnSpPr>
            <a:cxnSpLocks/>
            <a:stCxn id="27" idx="2"/>
            <a:endCxn id="31" idx="2"/>
          </p:cNvCxnSpPr>
          <p:nvPr/>
        </p:nvCxnSpPr>
        <p:spPr>
          <a:xfrm rot="5400000" flipH="1" flipV="1">
            <a:off x="2050118" y="4064590"/>
            <a:ext cx="754" cy="2702660"/>
          </a:xfrm>
          <a:prstGeom prst="bentConnector3">
            <a:avLst>
              <a:gd name="adj1" fmla="val -3031830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EAAB7A2-14E0-1535-7AB6-1FE191F77B5F}"/>
              </a:ext>
            </a:extLst>
          </p:cNvPr>
          <p:cNvSpPr/>
          <p:nvPr/>
        </p:nvSpPr>
        <p:spPr>
          <a:xfrm>
            <a:off x="4066680" y="4937389"/>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ID"/>
          </a:p>
        </p:txBody>
      </p:sp>
      <p:sp>
        <p:nvSpPr>
          <p:cNvPr id="51" name="Rectangle 50">
            <a:extLst>
              <a:ext uri="{FF2B5EF4-FFF2-40B4-BE49-F238E27FC236}">
                <a16:creationId xmlns:a16="http://schemas.microsoft.com/office/drawing/2014/main" id="{093C49CA-15F9-C35C-8C17-060D9874DB1C}"/>
              </a:ext>
            </a:extLst>
          </p:cNvPr>
          <p:cNvSpPr/>
          <p:nvPr/>
        </p:nvSpPr>
        <p:spPr>
          <a:xfrm>
            <a:off x="4742345" y="4937389"/>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endParaRPr lang="en-ID"/>
          </a:p>
        </p:txBody>
      </p:sp>
      <p:sp>
        <p:nvSpPr>
          <p:cNvPr id="52" name="Rectangle 51">
            <a:extLst>
              <a:ext uri="{FF2B5EF4-FFF2-40B4-BE49-F238E27FC236}">
                <a16:creationId xmlns:a16="http://schemas.microsoft.com/office/drawing/2014/main" id="{25362A46-FFE6-0DEC-2063-37F9D7A67BA7}"/>
              </a:ext>
            </a:extLst>
          </p:cNvPr>
          <p:cNvSpPr/>
          <p:nvPr/>
        </p:nvSpPr>
        <p:spPr>
          <a:xfrm>
            <a:off x="5418010" y="4937389"/>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ID"/>
          </a:p>
        </p:txBody>
      </p:sp>
      <p:sp>
        <p:nvSpPr>
          <p:cNvPr id="53" name="Rectangle 52">
            <a:extLst>
              <a:ext uri="{FF2B5EF4-FFF2-40B4-BE49-F238E27FC236}">
                <a16:creationId xmlns:a16="http://schemas.microsoft.com/office/drawing/2014/main" id="{0BB09337-622E-28EB-2E5E-5C5F6941FCE2}"/>
              </a:ext>
            </a:extLst>
          </p:cNvPr>
          <p:cNvSpPr/>
          <p:nvPr/>
        </p:nvSpPr>
        <p:spPr>
          <a:xfrm>
            <a:off x="6093675" y="4940608"/>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40</a:t>
            </a:r>
            <a:endParaRPr lang="en-ID"/>
          </a:p>
        </p:txBody>
      </p:sp>
      <p:sp>
        <p:nvSpPr>
          <p:cNvPr id="54" name="Rectangle 53">
            <a:extLst>
              <a:ext uri="{FF2B5EF4-FFF2-40B4-BE49-F238E27FC236}">
                <a16:creationId xmlns:a16="http://schemas.microsoft.com/office/drawing/2014/main" id="{C9B24C4F-7E74-CFA0-258D-E10CA6625065}"/>
              </a:ext>
            </a:extLst>
          </p:cNvPr>
          <p:cNvSpPr/>
          <p:nvPr/>
        </p:nvSpPr>
        <p:spPr>
          <a:xfrm>
            <a:off x="6769340" y="4936635"/>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endParaRPr lang="en-ID"/>
          </a:p>
        </p:txBody>
      </p:sp>
      <p:cxnSp>
        <p:nvCxnSpPr>
          <p:cNvPr id="55" name="Connector: Elbow 54">
            <a:extLst>
              <a:ext uri="{FF2B5EF4-FFF2-40B4-BE49-F238E27FC236}">
                <a16:creationId xmlns:a16="http://schemas.microsoft.com/office/drawing/2014/main" id="{2209567F-BB57-376B-8A48-E27C4A68D712}"/>
              </a:ext>
            </a:extLst>
          </p:cNvPr>
          <p:cNvCxnSpPr>
            <a:cxnSpLocks/>
            <a:stCxn id="51" idx="2"/>
            <a:endCxn id="52" idx="2"/>
          </p:cNvCxnSpPr>
          <p:nvPr/>
        </p:nvCxnSpPr>
        <p:spPr>
          <a:xfrm rot="16200000" flipH="1">
            <a:off x="5319631" y="5078464"/>
            <a:ext cx="12700" cy="675665"/>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A0832340-4BF0-C7CC-5086-1326E17F1851}"/>
              </a:ext>
            </a:extLst>
          </p:cNvPr>
          <p:cNvSpPr/>
          <p:nvPr/>
        </p:nvSpPr>
        <p:spPr>
          <a:xfrm>
            <a:off x="7686348" y="4937389"/>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ID"/>
          </a:p>
        </p:txBody>
      </p:sp>
      <p:sp>
        <p:nvSpPr>
          <p:cNvPr id="59" name="Rectangle 58">
            <a:extLst>
              <a:ext uri="{FF2B5EF4-FFF2-40B4-BE49-F238E27FC236}">
                <a16:creationId xmlns:a16="http://schemas.microsoft.com/office/drawing/2014/main" id="{6E5B7C97-6F96-8DEC-188B-0285164C378D}"/>
              </a:ext>
            </a:extLst>
          </p:cNvPr>
          <p:cNvSpPr/>
          <p:nvPr/>
        </p:nvSpPr>
        <p:spPr>
          <a:xfrm>
            <a:off x="8362013" y="4937389"/>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ID"/>
          </a:p>
        </p:txBody>
      </p:sp>
      <p:sp>
        <p:nvSpPr>
          <p:cNvPr id="60" name="Rectangle 59">
            <a:extLst>
              <a:ext uri="{FF2B5EF4-FFF2-40B4-BE49-F238E27FC236}">
                <a16:creationId xmlns:a16="http://schemas.microsoft.com/office/drawing/2014/main" id="{40F067B1-57C9-37FC-0BB9-2FDF67EC68E3}"/>
              </a:ext>
            </a:extLst>
          </p:cNvPr>
          <p:cNvSpPr/>
          <p:nvPr/>
        </p:nvSpPr>
        <p:spPr>
          <a:xfrm>
            <a:off x="9037678" y="4937389"/>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endParaRPr lang="en-ID"/>
          </a:p>
        </p:txBody>
      </p:sp>
      <p:sp>
        <p:nvSpPr>
          <p:cNvPr id="61" name="Rectangle 60">
            <a:extLst>
              <a:ext uri="{FF2B5EF4-FFF2-40B4-BE49-F238E27FC236}">
                <a16:creationId xmlns:a16="http://schemas.microsoft.com/office/drawing/2014/main" id="{E2175986-0DD2-F5BA-B4AD-72792BCE95EB}"/>
              </a:ext>
            </a:extLst>
          </p:cNvPr>
          <p:cNvSpPr/>
          <p:nvPr/>
        </p:nvSpPr>
        <p:spPr>
          <a:xfrm>
            <a:off x="9713343" y="4940608"/>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40</a:t>
            </a:r>
            <a:endParaRPr lang="en-ID"/>
          </a:p>
        </p:txBody>
      </p:sp>
      <p:sp>
        <p:nvSpPr>
          <p:cNvPr id="62" name="Rectangle 61">
            <a:extLst>
              <a:ext uri="{FF2B5EF4-FFF2-40B4-BE49-F238E27FC236}">
                <a16:creationId xmlns:a16="http://schemas.microsoft.com/office/drawing/2014/main" id="{734D4202-4385-0513-FF60-5A80B41F06D1}"/>
              </a:ext>
            </a:extLst>
          </p:cNvPr>
          <p:cNvSpPr/>
          <p:nvPr/>
        </p:nvSpPr>
        <p:spPr>
          <a:xfrm>
            <a:off x="10389008" y="4936635"/>
            <a:ext cx="478908" cy="478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endParaRPr lang="en-ID"/>
          </a:p>
        </p:txBody>
      </p:sp>
      <p:cxnSp>
        <p:nvCxnSpPr>
          <p:cNvPr id="63" name="Connector: Elbow 62">
            <a:extLst>
              <a:ext uri="{FF2B5EF4-FFF2-40B4-BE49-F238E27FC236}">
                <a16:creationId xmlns:a16="http://schemas.microsoft.com/office/drawing/2014/main" id="{D235CC40-274C-D8B8-1AFC-AA653AE68E07}"/>
              </a:ext>
            </a:extLst>
          </p:cNvPr>
          <p:cNvCxnSpPr>
            <a:cxnSpLocks/>
            <a:stCxn id="59" idx="2"/>
            <a:endCxn id="61" idx="2"/>
          </p:cNvCxnSpPr>
          <p:nvPr/>
        </p:nvCxnSpPr>
        <p:spPr>
          <a:xfrm rot="16200000" flipH="1">
            <a:off x="9275523" y="4742241"/>
            <a:ext cx="3219" cy="1351330"/>
          </a:xfrm>
          <a:prstGeom prst="bentConnector3">
            <a:avLst>
              <a:gd name="adj1" fmla="val 7201584"/>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A1D7B66-9464-63F8-9F37-317402906B7B}"/>
              </a:ext>
            </a:extLst>
          </p:cNvPr>
          <p:cNvSpPr txBox="1"/>
          <p:nvPr/>
        </p:nvSpPr>
        <p:spPr>
          <a:xfrm>
            <a:off x="11130084" y="4992244"/>
            <a:ext cx="918101" cy="369332"/>
          </a:xfrm>
          <a:prstGeom prst="rect">
            <a:avLst/>
          </a:prstGeom>
          <a:noFill/>
        </p:spPr>
        <p:txBody>
          <a:bodyPr wrap="square" rtlCol="0">
            <a:spAutoFit/>
          </a:bodyPr>
          <a:lstStyle/>
          <a:p>
            <a:r>
              <a:rPr lang="en-US"/>
              <a:t>Dst…</a:t>
            </a:r>
            <a:endParaRPr lang="en-ID"/>
          </a:p>
        </p:txBody>
      </p:sp>
    </p:spTree>
    <p:extLst>
      <p:ext uri="{BB962C8B-B14F-4D97-AF65-F5344CB8AC3E}">
        <p14:creationId xmlns:p14="http://schemas.microsoft.com/office/powerpoint/2010/main" val="2708636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SORTING ARRAY</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i="0">
                <a:solidFill>
                  <a:srgbClr val="3A3E46"/>
                </a:solidFill>
                <a:effectLst/>
              </a:rPr>
              <a:t>3. Insertion Sort</a:t>
            </a:r>
          </a:p>
          <a:p>
            <a:pPr marL="0" indent="0" algn="just" defTabSz="539750">
              <a:buNone/>
            </a:pPr>
            <a:r>
              <a:rPr lang="en-ID" sz="1600" b="0" i="0">
                <a:solidFill>
                  <a:srgbClr val="3A3E46"/>
                </a:solidFill>
                <a:effectLst/>
              </a:rPr>
              <a:t>	Elemen diurutkan dengan cara membandingkan elemen dengan elemen sebelumnya. Dimulai dengan membandingkan elemen kedua dengan elemen pertama. Jika elemen kedua lebih kecil dari yang pertama, maka akan ditukar.Contoh: </a:t>
            </a:r>
            <a:r>
              <a:rPr lang="en-ID" sz="1600" b="0" i="0">
                <a:solidFill>
                  <a:srgbClr val="3A3E46"/>
                </a:solidFill>
                <a:effectLst/>
                <a:hlinkClick r:id="rId2" action="ppaction://hlinkfile"/>
              </a:rPr>
              <a:t>Insertion Sort.cpp</a:t>
            </a:r>
            <a:endParaRPr lang="fr-FR" sz="1600" b="0" i="0">
              <a:solidFill>
                <a:schemeClr val="accent2"/>
              </a:solidFill>
              <a:effectLst/>
            </a:endParaRPr>
          </a:p>
        </p:txBody>
      </p:sp>
      <p:sp>
        <p:nvSpPr>
          <p:cNvPr id="4" name="Rectangle 3">
            <a:extLst>
              <a:ext uri="{FF2B5EF4-FFF2-40B4-BE49-F238E27FC236}">
                <a16:creationId xmlns:a16="http://schemas.microsoft.com/office/drawing/2014/main" id="{608B227B-F11F-DCA5-E359-4D18AF986AF9}"/>
              </a:ext>
            </a:extLst>
          </p:cNvPr>
          <p:cNvSpPr/>
          <p:nvPr/>
        </p:nvSpPr>
        <p:spPr>
          <a:xfrm>
            <a:off x="636660" y="3733801"/>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endParaRPr lang="en-ID"/>
          </a:p>
        </p:txBody>
      </p:sp>
      <p:sp>
        <p:nvSpPr>
          <p:cNvPr id="5" name="Rectangle 4">
            <a:extLst>
              <a:ext uri="{FF2B5EF4-FFF2-40B4-BE49-F238E27FC236}">
                <a16:creationId xmlns:a16="http://schemas.microsoft.com/office/drawing/2014/main" id="{0FD240C0-CD09-73D1-AFEE-C163E8B191B6}"/>
              </a:ext>
            </a:extLst>
          </p:cNvPr>
          <p:cNvSpPr/>
          <p:nvPr/>
        </p:nvSpPr>
        <p:spPr>
          <a:xfrm>
            <a:off x="1311788" y="3733801"/>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ID"/>
          </a:p>
        </p:txBody>
      </p:sp>
      <p:sp>
        <p:nvSpPr>
          <p:cNvPr id="6" name="Rectangle 5">
            <a:extLst>
              <a:ext uri="{FF2B5EF4-FFF2-40B4-BE49-F238E27FC236}">
                <a16:creationId xmlns:a16="http://schemas.microsoft.com/office/drawing/2014/main" id="{57F42294-1C80-EE78-C7D4-B9C3A1208F35}"/>
              </a:ext>
            </a:extLst>
          </p:cNvPr>
          <p:cNvSpPr/>
          <p:nvPr/>
        </p:nvSpPr>
        <p:spPr>
          <a:xfrm>
            <a:off x="1986916" y="3733801"/>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ID"/>
          </a:p>
        </p:txBody>
      </p:sp>
      <p:sp>
        <p:nvSpPr>
          <p:cNvPr id="7" name="Rectangle 6">
            <a:extLst>
              <a:ext uri="{FF2B5EF4-FFF2-40B4-BE49-F238E27FC236}">
                <a16:creationId xmlns:a16="http://schemas.microsoft.com/office/drawing/2014/main" id="{39EC3E17-D749-F191-5411-A213075D426E}"/>
              </a:ext>
            </a:extLst>
          </p:cNvPr>
          <p:cNvSpPr/>
          <p:nvPr/>
        </p:nvSpPr>
        <p:spPr>
          <a:xfrm>
            <a:off x="2662044" y="3737020"/>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endParaRPr lang="en-ID"/>
          </a:p>
        </p:txBody>
      </p:sp>
      <p:sp>
        <p:nvSpPr>
          <p:cNvPr id="8" name="Rectangle 7">
            <a:extLst>
              <a:ext uri="{FF2B5EF4-FFF2-40B4-BE49-F238E27FC236}">
                <a16:creationId xmlns:a16="http://schemas.microsoft.com/office/drawing/2014/main" id="{EC3E13F7-5DD5-070A-A724-6B14D103EC4C}"/>
              </a:ext>
            </a:extLst>
          </p:cNvPr>
          <p:cNvSpPr/>
          <p:nvPr/>
        </p:nvSpPr>
        <p:spPr>
          <a:xfrm>
            <a:off x="3337173" y="3740151"/>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endParaRPr lang="en-ID"/>
          </a:p>
        </p:txBody>
      </p:sp>
      <p:cxnSp>
        <p:nvCxnSpPr>
          <p:cNvPr id="10" name="Connector: Elbow 9">
            <a:extLst>
              <a:ext uri="{FF2B5EF4-FFF2-40B4-BE49-F238E27FC236}">
                <a16:creationId xmlns:a16="http://schemas.microsoft.com/office/drawing/2014/main" id="{F6E240EE-B74A-687C-5240-7AF45C96988D}"/>
              </a:ext>
            </a:extLst>
          </p:cNvPr>
          <p:cNvCxnSpPr>
            <a:stCxn id="5" idx="2"/>
            <a:endCxn id="4" idx="2"/>
          </p:cNvCxnSpPr>
          <p:nvPr/>
        </p:nvCxnSpPr>
        <p:spPr>
          <a:xfrm rot="5400000">
            <a:off x="1213678" y="3875145"/>
            <a:ext cx="12700" cy="67512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A342F9D-C76E-9708-743C-63993A871ACC}"/>
              </a:ext>
            </a:extLst>
          </p:cNvPr>
          <p:cNvSpPr/>
          <p:nvPr/>
        </p:nvSpPr>
        <p:spPr>
          <a:xfrm>
            <a:off x="4245404" y="3733801"/>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ID"/>
          </a:p>
        </p:txBody>
      </p:sp>
      <p:sp>
        <p:nvSpPr>
          <p:cNvPr id="12" name="Rectangle 11">
            <a:extLst>
              <a:ext uri="{FF2B5EF4-FFF2-40B4-BE49-F238E27FC236}">
                <a16:creationId xmlns:a16="http://schemas.microsoft.com/office/drawing/2014/main" id="{8A3B4E9A-99A2-8CF9-1E44-903AB6CBAB5D}"/>
              </a:ext>
            </a:extLst>
          </p:cNvPr>
          <p:cNvSpPr/>
          <p:nvPr/>
        </p:nvSpPr>
        <p:spPr>
          <a:xfrm>
            <a:off x="4920532" y="3733801"/>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endParaRPr lang="en-ID"/>
          </a:p>
        </p:txBody>
      </p:sp>
      <p:sp>
        <p:nvSpPr>
          <p:cNvPr id="13" name="Rectangle 12">
            <a:extLst>
              <a:ext uri="{FF2B5EF4-FFF2-40B4-BE49-F238E27FC236}">
                <a16:creationId xmlns:a16="http://schemas.microsoft.com/office/drawing/2014/main" id="{E22A511F-B687-11B4-5A07-84170997794A}"/>
              </a:ext>
            </a:extLst>
          </p:cNvPr>
          <p:cNvSpPr/>
          <p:nvPr/>
        </p:nvSpPr>
        <p:spPr>
          <a:xfrm>
            <a:off x="5595660" y="3733801"/>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ID"/>
          </a:p>
        </p:txBody>
      </p:sp>
      <p:sp>
        <p:nvSpPr>
          <p:cNvPr id="14" name="Rectangle 13">
            <a:extLst>
              <a:ext uri="{FF2B5EF4-FFF2-40B4-BE49-F238E27FC236}">
                <a16:creationId xmlns:a16="http://schemas.microsoft.com/office/drawing/2014/main" id="{C36E16F6-4CD7-8799-FDCA-F317234262E2}"/>
              </a:ext>
            </a:extLst>
          </p:cNvPr>
          <p:cNvSpPr/>
          <p:nvPr/>
        </p:nvSpPr>
        <p:spPr>
          <a:xfrm>
            <a:off x="6270788" y="3737020"/>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endParaRPr lang="en-ID"/>
          </a:p>
        </p:txBody>
      </p:sp>
      <p:sp>
        <p:nvSpPr>
          <p:cNvPr id="15" name="Rectangle 14">
            <a:extLst>
              <a:ext uri="{FF2B5EF4-FFF2-40B4-BE49-F238E27FC236}">
                <a16:creationId xmlns:a16="http://schemas.microsoft.com/office/drawing/2014/main" id="{8BEB7989-5316-A077-EA9F-A92B61C1EEE6}"/>
              </a:ext>
            </a:extLst>
          </p:cNvPr>
          <p:cNvSpPr/>
          <p:nvPr/>
        </p:nvSpPr>
        <p:spPr>
          <a:xfrm>
            <a:off x="6945917" y="3740151"/>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endParaRPr lang="en-ID"/>
          </a:p>
        </p:txBody>
      </p:sp>
      <p:cxnSp>
        <p:nvCxnSpPr>
          <p:cNvPr id="16" name="Connector: Elbow 15">
            <a:extLst>
              <a:ext uri="{FF2B5EF4-FFF2-40B4-BE49-F238E27FC236}">
                <a16:creationId xmlns:a16="http://schemas.microsoft.com/office/drawing/2014/main" id="{94A4F53F-8D76-064D-16FC-52C52830BB5F}"/>
              </a:ext>
            </a:extLst>
          </p:cNvPr>
          <p:cNvCxnSpPr>
            <a:stCxn id="12" idx="2"/>
            <a:endCxn id="11" idx="2"/>
          </p:cNvCxnSpPr>
          <p:nvPr/>
        </p:nvCxnSpPr>
        <p:spPr>
          <a:xfrm rot="5400000">
            <a:off x="4822422" y="3875145"/>
            <a:ext cx="12700" cy="67512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CF3D479-ADD3-0301-EC38-04E3709C4E62}"/>
              </a:ext>
            </a:extLst>
          </p:cNvPr>
          <p:cNvCxnSpPr>
            <a:cxnSpLocks/>
            <a:endCxn id="12" idx="2"/>
          </p:cNvCxnSpPr>
          <p:nvPr/>
        </p:nvCxnSpPr>
        <p:spPr>
          <a:xfrm rot="10800000" flipV="1">
            <a:off x="5159987" y="4158803"/>
            <a:ext cx="571115" cy="53906"/>
          </a:xfrm>
          <a:prstGeom prst="bentConnector4">
            <a:avLst>
              <a:gd name="adj1" fmla="val -19447"/>
              <a:gd name="adj2" fmla="val 512125"/>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7889999-A00F-1DFF-DE25-37459B390D37}"/>
              </a:ext>
            </a:extLst>
          </p:cNvPr>
          <p:cNvSpPr/>
          <p:nvPr/>
        </p:nvSpPr>
        <p:spPr>
          <a:xfrm>
            <a:off x="7854649" y="3733801"/>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ID"/>
          </a:p>
        </p:txBody>
      </p:sp>
      <p:sp>
        <p:nvSpPr>
          <p:cNvPr id="25" name="Rectangle 24">
            <a:extLst>
              <a:ext uri="{FF2B5EF4-FFF2-40B4-BE49-F238E27FC236}">
                <a16:creationId xmlns:a16="http://schemas.microsoft.com/office/drawing/2014/main" id="{6FD3C965-0D3A-53A4-404E-BA4A7448E653}"/>
              </a:ext>
            </a:extLst>
          </p:cNvPr>
          <p:cNvSpPr/>
          <p:nvPr/>
        </p:nvSpPr>
        <p:spPr>
          <a:xfrm>
            <a:off x="8529777" y="3733801"/>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ID"/>
          </a:p>
        </p:txBody>
      </p:sp>
      <p:sp>
        <p:nvSpPr>
          <p:cNvPr id="26" name="Rectangle 25">
            <a:extLst>
              <a:ext uri="{FF2B5EF4-FFF2-40B4-BE49-F238E27FC236}">
                <a16:creationId xmlns:a16="http://schemas.microsoft.com/office/drawing/2014/main" id="{2552BE5F-854C-6068-EACE-2A7D2EE8FCD4}"/>
              </a:ext>
            </a:extLst>
          </p:cNvPr>
          <p:cNvSpPr/>
          <p:nvPr/>
        </p:nvSpPr>
        <p:spPr>
          <a:xfrm>
            <a:off x="9223347" y="3733801"/>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endParaRPr lang="en-ID"/>
          </a:p>
        </p:txBody>
      </p:sp>
      <p:sp>
        <p:nvSpPr>
          <p:cNvPr id="27" name="Rectangle 26">
            <a:extLst>
              <a:ext uri="{FF2B5EF4-FFF2-40B4-BE49-F238E27FC236}">
                <a16:creationId xmlns:a16="http://schemas.microsoft.com/office/drawing/2014/main" id="{C2A95D7A-B9B7-7EE4-C4D9-B54F9B29C0F4}"/>
              </a:ext>
            </a:extLst>
          </p:cNvPr>
          <p:cNvSpPr/>
          <p:nvPr/>
        </p:nvSpPr>
        <p:spPr>
          <a:xfrm>
            <a:off x="9898475" y="3737020"/>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endParaRPr lang="en-ID"/>
          </a:p>
        </p:txBody>
      </p:sp>
      <p:sp>
        <p:nvSpPr>
          <p:cNvPr id="28" name="Rectangle 27">
            <a:extLst>
              <a:ext uri="{FF2B5EF4-FFF2-40B4-BE49-F238E27FC236}">
                <a16:creationId xmlns:a16="http://schemas.microsoft.com/office/drawing/2014/main" id="{42B45187-BCBA-41E2-DD1C-95FA2CE86E8F}"/>
              </a:ext>
            </a:extLst>
          </p:cNvPr>
          <p:cNvSpPr/>
          <p:nvPr/>
        </p:nvSpPr>
        <p:spPr>
          <a:xfrm>
            <a:off x="10573604" y="3740151"/>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endParaRPr lang="en-ID"/>
          </a:p>
        </p:txBody>
      </p:sp>
      <p:cxnSp>
        <p:nvCxnSpPr>
          <p:cNvPr id="29" name="Connector: Elbow 28">
            <a:extLst>
              <a:ext uri="{FF2B5EF4-FFF2-40B4-BE49-F238E27FC236}">
                <a16:creationId xmlns:a16="http://schemas.microsoft.com/office/drawing/2014/main" id="{F7E2E6A0-D486-C82A-3098-C2B2A2355BF8}"/>
              </a:ext>
            </a:extLst>
          </p:cNvPr>
          <p:cNvCxnSpPr>
            <a:cxnSpLocks/>
            <a:stCxn id="25" idx="2"/>
            <a:endCxn id="24" idx="2"/>
          </p:cNvCxnSpPr>
          <p:nvPr/>
        </p:nvCxnSpPr>
        <p:spPr>
          <a:xfrm rot="5400000">
            <a:off x="8431667" y="3875145"/>
            <a:ext cx="12700" cy="67512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118C4BA-C034-CE5D-EB5E-B670A2D87932}"/>
              </a:ext>
            </a:extLst>
          </p:cNvPr>
          <p:cNvCxnSpPr>
            <a:cxnSpLocks/>
            <a:endCxn id="25" idx="2"/>
          </p:cNvCxnSpPr>
          <p:nvPr/>
        </p:nvCxnSpPr>
        <p:spPr>
          <a:xfrm rot="10800000" flipV="1">
            <a:off x="8769232" y="4158803"/>
            <a:ext cx="571115" cy="53906"/>
          </a:xfrm>
          <a:prstGeom prst="bentConnector4">
            <a:avLst>
              <a:gd name="adj1" fmla="val -19447"/>
              <a:gd name="adj2" fmla="val 512125"/>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A65C1F8-80F3-EDF8-2F02-8329C9B81F6A}"/>
              </a:ext>
            </a:extLst>
          </p:cNvPr>
          <p:cNvSpPr/>
          <p:nvPr/>
        </p:nvSpPr>
        <p:spPr>
          <a:xfrm>
            <a:off x="2397797" y="4834945"/>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ID"/>
          </a:p>
        </p:txBody>
      </p:sp>
      <p:sp>
        <p:nvSpPr>
          <p:cNvPr id="34" name="Rectangle 33">
            <a:extLst>
              <a:ext uri="{FF2B5EF4-FFF2-40B4-BE49-F238E27FC236}">
                <a16:creationId xmlns:a16="http://schemas.microsoft.com/office/drawing/2014/main" id="{C8C3FF35-6FE1-3482-DA32-A0A04A998AD7}"/>
              </a:ext>
            </a:extLst>
          </p:cNvPr>
          <p:cNvSpPr/>
          <p:nvPr/>
        </p:nvSpPr>
        <p:spPr>
          <a:xfrm>
            <a:off x="3072925" y="4834945"/>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ID"/>
          </a:p>
        </p:txBody>
      </p:sp>
      <p:sp>
        <p:nvSpPr>
          <p:cNvPr id="35" name="Rectangle 34">
            <a:extLst>
              <a:ext uri="{FF2B5EF4-FFF2-40B4-BE49-F238E27FC236}">
                <a16:creationId xmlns:a16="http://schemas.microsoft.com/office/drawing/2014/main" id="{B3905208-97F0-0C62-EE6A-58CB639A6E32}"/>
              </a:ext>
            </a:extLst>
          </p:cNvPr>
          <p:cNvSpPr/>
          <p:nvPr/>
        </p:nvSpPr>
        <p:spPr>
          <a:xfrm>
            <a:off x="3766495" y="4834945"/>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endParaRPr lang="en-ID"/>
          </a:p>
        </p:txBody>
      </p:sp>
      <p:sp>
        <p:nvSpPr>
          <p:cNvPr id="36" name="Rectangle 35">
            <a:extLst>
              <a:ext uri="{FF2B5EF4-FFF2-40B4-BE49-F238E27FC236}">
                <a16:creationId xmlns:a16="http://schemas.microsoft.com/office/drawing/2014/main" id="{C60F0735-2D75-D44C-843A-C5F6D89590F5}"/>
              </a:ext>
            </a:extLst>
          </p:cNvPr>
          <p:cNvSpPr/>
          <p:nvPr/>
        </p:nvSpPr>
        <p:spPr>
          <a:xfrm>
            <a:off x="4441623" y="4838164"/>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endParaRPr lang="en-ID"/>
          </a:p>
        </p:txBody>
      </p:sp>
      <p:sp>
        <p:nvSpPr>
          <p:cNvPr id="37" name="Rectangle 36">
            <a:extLst>
              <a:ext uri="{FF2B5EF4-FFF2-40B4-BE49-F238E27FC236}">
                <a16:creationId xmlns:a16="http://schemas.microsoft.com/office/drawing/2014/main" id="{B4BE59AB-2B98-8E30-A18F-6898B72107A3}"/>
              </a:ext>
            </a:extLst>
          </p:cNvPr>
          <p:cNvSpPr/>
          <p:nvPr/>
        </p:nvSpPr>
        <p:spPr>
          <a:xfrm>
            <a:off x="5116752" y="4841295"/>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endParaRPr lang="en-ID"/>
          </a:p>
        </p:txBody>
      </p:sp>
      <p:cxnSp>
        <p:nvCxnSpPr>
          <p:cNvPr id="38" name="Connector: Elbow 37">
            <a:extLst>
              <a:ext uri="{FF2B5EF4-FFF2-40B4-BE49-F238E27FC236}">
                <a16:creationId xmlns:a16="http://schemas.microsoft.com/office/drawing/2014/main" id="{3DB011DD-7C19-4C34-1932-38EFAA766CB2}"/>
              </a:ext>
            </a:extLst>
          </p:cNvPr>
          <p:cNvCxnSpPr>
            <a:cxnSpLocks/>
            <a:stCxn id="34" idx="2"/>
            <a:endCxn id="33" idx="2"/>
          </p:cNvCxnSpPr>
          <p:nvPr/>
        </p:nvCxnSpPr>
        <p:spPr>
          <a:xfrm rot="5400000">
            <a:off x="2974815" y="4976289"/>
            <a:ext cx="12700" cy="67512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848A51B-B850-34DB-FA0E-A8F193685F23}"/>
              </a:ext>
            </a:extLst>
          </p:cNvPr>
          <p:cNvCxnSpPr>
            <a:cxnSpLocks/>
            <a:endCxn id="34" idx="2"/>
          </p:cNvCxnSpPr>
          <p:nvPr/>
        </p:nvCxnSpPr>
        <p:spPr>
          <a:xfrm rot="10800000" flipV="1">
            <a:off x="3312380" y="5259947"/>
            <a:ext cx="571115" cy="53906"/>
          </a:xfrm>
          <a:prstGeom prst="bentConnector4">
            <a:avLst>
              <a:gd name="adj1" fmla="val -19447"/>
              <a:gd name="adj2" fmla="val 5121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1D6CDB86-409A-27D7-0007-BC1698F4EC80}"/>
              </a:ext>
            </a:extLst>
          </p:cNvPr>
          <p:cNvCxnSpPr>
            <a:stCxn id="36" idx="2"/>
            <a:endCxn id="35" idx="2"/>
          </p:cNvCxnSpPr>
          <p:nvPr/>
        </p:nvCxnSpPr>
        <p:spPr>
          <a:xfrm rot="5400000" flipH="1">
            <a:off x="4341903" y="4977899"/>
            <a:ext cx="3219" cy="675128"/>
          </a:xfrm>
          <a:prstGeom prst="bentConnector3">
            <a:avLst>
              <a:gd name="adj1" fmla="val -7101646"/>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EFB6B86B-16C9-5412-140D-0053D5B9D164}"/>
              </a:ext>
            </a:extLst>
          </p:cNvPr>
          <p:cNvSpPr/>
          <p:nvPr/>
        </p:nvSpPr>
        <p:spPr>
          <a:xfrm>
            <a:off x="6050277" y="4834945"/>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ID"/>
          </a:p>
        </p:txBody>
      </p:sp>
      <p:sp>
        <p:nvSpPr>
          <p:cNvPr id="44" name="Rectangle 43">
            <a:extLst>
              <a:ext uri="{FF2B5EF4-FFF2-40B4-BE49-F238E27FC236}">
                <a16:creationId xmlns:a16="http://schemas.microsoft.com/office/drawing/2014/main" id="{3812028B-AA42-EBE5-9C12-B6697790B396}"/>
              </a:ext>
            </a:extLst>
          </p:cNvPr>
          <p:cNvSpPr/>
          <p:nvPr/>
        </p:nvSpPr>
        <p:spPr>
          <a:xfrm>
            <a:off x="6725405" y="4834945"/>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ID"/>
          </a:p>
        </p:txBody>
      </p:sp>
      <p:sp>
        <p:nvSpPr>
          <p:cNvPr id="45" name="Rectangle 44">
            <a:extLst>
              <a:ext uri="{FF2B5EF4-FFF2-40B4-BE49-F238E27FC236}">
                <a16:creationId xmlns:a16="http://schemas.microsoft.com/office/drawing/2014/main" id="{E07DAB09-2E84-6776-902C-5C06CEC5C2FB}"/>
              </a:ext>
            </a:extLst>
          </p:cNvPr>
          <p:cNvSpPr/>
          <p:nvPr/>
        </p:nvSpPr>
        <p:spPr>
          <a:xfrm>
            <a:off x="7418975" y="4834945"/>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endParaRPr lang="en-ID"/>
          </a:p>
        </p:txBody>
      </p:sp>
      <p:sp>
        <p:nvSpPr>
          <p:cNvPr id="46" name="Rectangle 45">
            <a:extLst>
              <a:ext uri="{FF2B5EF4-FFF2-40B4-BE49-F238E27FC236}">
                <a16:creationId xmlns:a16="http://schemas.microsoft.com/office/drawing/2014/main" id="{5B35193B-AC7C-5362-E8FB-0F0A9322D095}"/>
              </a:ext>
            </a:extLst>
          </p:cNvPr>
          <p:cNvSpPr/>
          <p:nvPr/>
        </p:nvSpPr>
        <p:spPr>
          <a:xfrm>
            <a:off x="8094103" y="4838164"/>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endParaRPr lang="en-ID"/>
          </a:p>
        </p:txBody>
      </p:sp>
      <p:sp>
        <p:nvSpPr>
          <p:cNvPr id="47" name="Rectangle 46">
            <a:extLst>
              <a:ext uri="{FF2B5EF4-FFF2-40B4-BE49-F238E27FC236}">
                <a16:creationId xmlns:a16="http://schemas.microsoft.com/office/drawing/2014/main" id="{8467E3EB-1685-D360-4931-2276DA3E085C}"/>
              </a:ext>
            </a:extLst>
          </p:cNvPr>
          <p:cNvSpPr/>
          <p:nvPr/>
        </p:nvSpPr>
        <p:spPr>
          <a:xfrm>
            <a:off x="8769232" y="4841295"/>
            <a:ext cx="478908" cy="478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endParaRPr lang="en-ID"/>
          </a:p>
        </p:txBody>
      </p:sp>
      <p:cxnSp>
        <p:nvCxnSpPr>
          <p:cNvPr id="48" name="Connector: Elbow 47">
            <a:extLst>
              <a:ext uri="{FF2B5EF4-FFF2-40B4-BE49-F238E27FC236}">
                <a16:creationId xmlns:a16="http://schemas.microsoft.com/office/drawing/2014/main" id="{EFB578B1-E207-2819-00E6-42D1CD58C892}"/>
              </a:ext>
            </a:extLst>
          </p:cNvPr>
          <p:cNvCxnSpPr>
            <a:cxnSpLocks/>
            <a:stCxn id="44" idx="2"/>
            <a:endCxn id="43" idx="2"/>
          </p:cNvCxnSpPr>
          <p:nvPr/>
        </p:nvCxnSpPr>
        <p:spPr>
          <a:xfrm rot="5400000">
            <a:off x="6627295" y="4976289"/>
            <a:ext cx="12700" cy="67512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281F2106-D829-AC66-3A37-A15F227A032B}"/>
              </a:ext>
            </a:extLst>
          </p:cNvPr>
          <p:cNvCxnSpPr>
            <a:cxnSpLocks/>
            <a:endCxn id="44" idx="2"/>
          </p:cNvCxnSpPr>
          <p:nvPr/>
        </p:nvCxnSpPr>
        <p:spPr>
          <a:xfrm rot="10800000" flipV="1">
            <a:off x="6964860" y="5259947"/>
            <a:ext cx="571115" cy="53906"/>
          </a:xfrm>
          <a:prstGeom prst="bentConnector4">
            <a:avLst>
              <a:gd name="adj1" fmla="val -19447"/>
              <a:gd name="adj2" fmla="val 5121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B513EF3-2E94-EBD9-0E5E-CED2934862F0}"/>
              </a:ext>
            </a:extLst>
          </p:cNvPr>
          <p:cNvCxnSpPr>
            <a:stCxn id="46" idx="2"/>
            <a:endCxn id="45" idx="2"/>
          </p:cNvCxnSpPr>
          <p:nvPr/>
        </p:nvCxnSpPr>
        <p:spPr>
          <a:xfrm rot="5400000" flipH="1">
            <a:off x="7994383" y="4977899"/>
            <a:ext cx="3219" cy="675128"/>
          </a:xfrm>
          <a:prstGeom prst="bentConnector3">
            <a:avLst>
              <a:gd name="adj1" fmla="val -71016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113591DC-1141-2FD2-A91C-4DC76D44A451}"/>
              </a:ext>
            </a:extLst>
          </p:cNvPr>
          <p:cNvCxnSpPr>
            <a:stCxn id="47" idx="2"/>
            <a:endCxn id="46" idx="2"/>
          </p:cNvCxnSpPr>
          <p:nvPr/>
        </p:nvCxnSpPr>
        <p:spPr>
          <a:xfrm rot="5400000" flipH="1">
            <a:off x="8669556" y="4981074"/>
            <a:ext cx="3131" cy="675129"/>
          </a:xfrm>
          <a:prstGeom prst="bentConnector3">
            <a:avLst>
              <a:gd name="adj1" fmla="val -730118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45768DB-2A55-286C-B018-4B7DB4A54B10}"/>
              </a:ext>
            </a:extLst>
          </p:cNvPr>
          <p:cNvSpPr/>
          <p:nvPr/>
        </p:nvSpPr>
        <p:spPr>
          <a:xfrm>
            <a:off x="4221112" y="5948789"/>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en-ID"/>
          </a:p>
        </p:txBody>
      </p:sp>
      <p:sp>
        <p:nvSpPr>
          <p:cNvPr id="54" name="Rectangle 53">
            <a:extLst>
              <a:ext uri="{FF2B5EF4-FFF2-40B4-BE49-F238E27FC236}">
                <a16:creationId xmlns:a16="http://schemas.microsoft.com/office/drawing/2014/main" id="{1A088EB5-6E45-D972-481F-6B67FBAEDA8D}"/>
              </a:ext>
            </a:extLst>
          </p:cNvPr>
          <p:cNvSpPr/>
          <p:nvPr/>
        </p:nvSpPr>
        <p:spPr>
          <a:xfrm>
            <a:off x="4896240" y="5948789"/>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ID"/>
          </a:p>
        </p:txBody>
      </p:sp>
      <p:sp>
        <p:nvSpPr>
          <p:cNvPr id="55" name="Rectangle 54">
            <a:extLst>
              <a:ext uri="{FF2B5EF4-FFF2-40B4-BE49-F238E27FC236}">
                <a16:creationId xmlns:a16="http://schemas.microsoft.com/office/drawing/2014/main" id="{15559183-D95B-81C8-998B-0442A7089368}"/>
              </a:ext>
            </a:extLst>
          </p:cNvPr>
          <p:cNvSpPr/>
          <p:nvPr/>
        </p:nvSpPr>
        <p:spPr>
          <a:xfrm>
            <a:off x="5589810" y="5948789"/>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endParaRPr lang="en-ID"/>
          </a:p>
        </p:txBody>
      </p:sp>
      <p:sp>
        <p:nvSpPr>
          <p:cNvPr id="56" name="Rectangle 55">
            <a:extLst>
              <a:ext uri="{FF2B5EF4-FFF2-40B4-BE49-F238E27FC236}">
                <a16:creationId xmlns:a16="http://schemas.microsoft.com/office/drawing/2014/main" id="{E6BD8ACA-6524-613E-153D-15B6E9E8AE5F}"/>
              </a:ext>
            </a:extLst>
          </p:cNvPr>
          <p:cNvSpPr/>
          <p:nvPr/>
        </p:nvSpPr>
        <p:spPr>
          <a:xfrm>
            <a:off x="6264938" y="5952008"/>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endParaRPr lang="en-ID"/>
          </a:p>
        </p:txBody>
      </p:sp>
      <p:sp>
        <p:nvSpPr>
          <p:cNvPr id="57" name="Rectangle 56">
            <a:extLst>
              <a:ext uri="{FF2B5EF4-FFF2-40B4-BE49-F238E27FC236}">
                <a16:creationId xmlns:a16="http://schemas.microsoft.com/office/drawing/2014/main" id="{5B13454D-444C-A925-5842-6D3A7CFFBEB7}"/>
              </a:ext>
            </a:extLst>
          </p:cNvPr>
          <p:cNvSpPr/>
          <p:nvPr/>
        </p:nvSpPr>
        <p:spPr>
          <a:xfrm>
            <a:off x="6940067" y="5955139"/>
            <a:ext cx="478908" cy="478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endParaRPr lang="en-ID"/>
          </a:p>
        </p:txBody>
      </p:sp>
    </p:spTree>
    <p:extLst>
      <p:ext uri="{BB962C8B-B14F-4D97-AF65-F5344CB8AC3E}">
        <p14:creationId xmlns:p14="http://schemas.microsoft.com/office/powerpoint/2010/main" val="261957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PENDAHULUAN</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US" sz="1600"/>
              <a:t>	Dalam pemrograman, pastinya kita memerlukan banyak data atau nilai. Namun seperti yang kita tahu, selama ini kita selalu menyimpan satu data atau nilai pada satu variable. Bagaimana jika kita memerlukan banyak data tapi tidak mau repot-repot mendeklarasikan variable untuk setiap data? Ya kita gunakan array! </a:t>
            </a:r>
            <a:r>
              <a:rPr lang="en-ID" sz="1600" b="0" i="0">
                <a:solidFill>
                  <a:srgbClr val="000000"/>
                </a:solidFill>
                <a:effectLst/>
              </a:rPr>
              <a:t>Array digunakan untuk menyimpan banyak nilai dalam satu variabel, alih-alih kita mendeklarasikan variabel terpisah untuk setiap nilai lebih baik kita gunakan array.</a:t>
            </a:r>
          </a:p>
          <a:p>
            <a:pPr marL="0" indent="0" algn="just" defTabSz="539750">
              <a:buNone/>
            </a:pPr>
            <a:r>
              <a:rPr lang="en-ID" sz="1600"/>
              <a:t>	Array atau larik adalah sekumpulan nilai atau data yang bertipe sama dan diacu dengan menggunakan satu nama. Array memiliki nilai di dalamnya yang disebut dengan elemen array yang dapat diakses melalui indeks (alamat) array. Array dapat kita gunakan untuk menggantikan penggunaan banyak variable ketika kita ingin menampung nilai, sebagai contoh: nilai1, nilai2, nilai3, nilai4, nilai5, dst. Dengan menggunakan array kita tidak perlu melakukan banyak deklarasi variable. Kita cukup mendeklarasikan sebuah array untuk menampung nilai-nilai tersebut.</a:t>
            </a:r>
          </a:p>
          <a:p>
            <a:pPr marL="0" indent="0" algn="just" defTabSz="539750">
              <a:buNone/>
            </a:pPr>
            <a:r>
              <a:rPr lang="en-ID" sz="1600"/>
              <a:t>	Array multi dimensi adalah array yang memiliki multi dimensi atau beberapa indeks. Namun pada kesempatan ini kita lebih menjelaskan tentang array dua dimensi</a:t>
            </a:r>
          </a:p>
        </p:txBody>
      </p:sp>
    </p:spTree>
    <p:extLst>
      <p:ext uri="{BB962C8B-B14F-4D97-AF65-F5344CB8AC3E}">
        <p14:creationId xmlns:p14="http://schemas.microsoft.com/office/powerpoint/2010/main" val="3992728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SORTING ARRAY</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0"/>
            <a:ext cx="11144633" cy="4314249"/>
          </a:xfrm>
        </p:spPr>
        <p:txBody>
          <a:bodyPr>
            <a:normAutofit/>
          </a:bodyPr>
          <a:lstStyle/>
          <a:p>
            <a:pPr marL="0" indent="0" algn="just" defTabSz="539750">
              <a:buNone/>
            </a:pPr>
            <a:r>
              <a:rPr lang="en-ID" sz="1600" b="1">
                <a:solidFill>
                  <a:srgbClr val="3A3E46"/>
                </a:solidFill>
              </a:rPr>
              <a:t>4</a:t>
            </a:r>
            <a:r>
              <a:rPr lang="en-ID" sz="1600" b="1" i="0">
                <a:solidFill>
                  <a:srgbClr val="3A3E46"/>
                </a:solidFill>
                <a:effectLst/>
              </a:rPr>
              <a:t>. Quick Sort</a:t>
            </a:r>
          </a:p>
          <a:p>
            <a:pPr marL="0" indent="0" algn="just" defTabSz="539750">
              <a:buNone/>
            </a:pPr>
            <a:r>
              <a:rPr lang="en-ID" sz="1600" b="0" i="0">
                <a:solidFill>
                  <a:srgbClr val="3A3E46"/>
                </a:solidFill>
                <a:effectLst/>
              </a:rPr>
              <a:t>	Paling banyak digunakan dan algoritma pengurutan yang paling efisien. Bekerja dengan cara array dibagi menjadi subarray, dan ketika subarray ini sudah diurutkan, mereka akan digabungkan lagi untuk membentuk array terurut yang lengkap.</a:t>
            </a:r>
          </a:p>
          <a:p>
            <a:pPr marL="0" indent="0" algn="just" defTabSz="539750">
              <a:buNone/>
            </a:pPr>
            <a:r>
              <a:rPr lang="en-ID" sz="1600" b="0" i="0">
                <a:solidFill>
                  <a:srgbClr val="3A3E46"/>
                </a:solidFill>
                <a:effectLst/>
              </a:rPr>
              <a:t>	Dalam pendekatan ini, elemen pivot dipilih dan array dibagi menjadi dua bagian berdasarkan elemen pivot. Elemen yang lebih kecil dari elemen pivot digeser ke sisi kirinya, dan elemen yang lebih besar dari elemen pivot dipindahkan ke sisi kanan. Contoh: </a:t>
            </a:r>
            <a:r>
              <a:rPr lang="en-ID" sz="1600" b="0" i="0">
                <a:solidFill>
                  <a:srgbClr val="3A3E46"/>
                </a:solidFill>
                <a:effectLst/>
                <a:hlinkClick r:id="rId2" action="ppaction://hlinkfile"/>
              </a:rPr>
              <a:t>QuickSort.cpp</a:t>
            </a:r>
            <a:endParaRPr lang="fr-FR" sz="1600" b="0" i="0">
              <a:solidFill>
                <a:schemeClr val="accent2"/>
              </a:solidFill>
              <a:effectLst/>
            </a:endParaRPr>
          </a:p>
        </p:txBody>
      </p:sp>
      <p:sp>
        <p:nvSpPr>
          <p:cNvPr id="4" name="Rectangle 3">
            <a:extLst>
              <a:ext uri="{FF2B5EF4-FFF2-40B4-BE49-F238E27FC236}">
                <a16:creationId xmlns:a16="http://schemas.microsoft.com/office/drawing/2014/main" id="{624F7DD6-5636-D8E4-C674-79DEBB6CD1D4}"/>
              </a:ext>
            </a:extLst>
          </p:cNvPr>
          <p:cNvSpPr/>
          <p:nvPr/>
        </p:nvSpPr>
        <p:spPr>
          <a:xfrm>
            <a:off x="568583" y="4777118"/>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endParaRPr lang="en-ID" sz="1400"/>
          </a:p>
        </p:txBody>
      </p:sp>
      <p:sp>
        <p:nvSpPr>
          <p:cNvPr id="5" name="Rectangle 4">
            <a:extLst>
              <a:ext uri="{FF2B5EF4-FFF2-40B4-BE49-F238E27FC236}">
                <a16:creationId xmlns:a16="http://schemas.microsoft.com/office/drawing/2014/main" id="{BCDBE999-1F35-9B8C-129A-142DD46AE687}"/>
              </a:ext>
            </a:extLst>
          </p:cNvPr>
          <p:cNvSpPr/>
          <p:nvPr/>
        </p:nvSpPr>
        <p:spPr>
          <a:xfrm>
            <a:off x="1173910" y="4777118"/>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endParaRPr lang="en-ID" sz="1400"/>
          </a:p>
        </p:txBody>
      </p:sp>
      <p:sp>
        <p:nvSpPr>
          <p:cNvPr id="6" name="Rectangle 5">
            <a:extLst>
              <a:ext uri="{FF2B5EF4-FFF2-40B4-BE49-F238E27FC236}">
                <a16:creationId xmlns:a16="http://schemas.microsoft.com/office/drawing/2014/main" id="{94D5D29A-CC92-D812-B53B-429E7020511A}"/>
              </a:ext>
            </a:extLst>
          </p:cNvPr>
          <p:cNvSpPr/>
          <p:nvPr/>
        </p:nvSpPr>
        <p:spPr>
          <a:xfrm>
            <a:off x="1779237" y="4777118"/>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13</a:t>
            </a:r>
            <a:endParaRPr lang="en-ID" sz="1400"/>
          </a:p>
        </p:txBody>
      </p:sp>
      <p:sp>
        <p:nvSpPr>
          <p:cNvPr id="7" name="Rectangle 6">
            <a:extLst>
              <a:ext uri="{FF2B5EF4-FFF2-40B4-BE49-F238E27FC236}">
                <a16:creationId xmlns:a16="http://schemas.microsoft.com/office/drawing/2014/main" id="{29BCAA7E-8DAD-681E-CC99-58605D023910}"/>
              </a:ext>
            </a:extLst>
          </p:cNvPr>
          <p:cNvSpPr/>
          <p:nvPr/>
        </p:nvSpPr>
        <p:spPr>
          <a:xfrm>
            <a:off x="2384564" y="4780337"/>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12</a:t>
            </a:r>
            <a:endParaRPr lang="en-ID" sz="1400"/>
          </a:p>
        </p:txBody>
      </p:sp>
      <p:sp>
        <p:nvSpPr>
          <p:cNvPr id="8" name="Rectangle 7">
            <a:extLst>
              <a:ext uri="{FF2B5EF4-FFF2-40B4-BE49-F238E27FC236}">
                <a16:creationId xmlns:a16="http://schemas.microsoft.com/office/drawing/2014/main" id="{E6C4B981-1EE4-1DCE-F914-0DDC2B1C7D25}"/>
              </a:ext>
            </a:extLst>
          </p:cNvPr>
          <p:cNvSpPr/>
          <p:nvPr/>
        </p:nvSpPr>
        <p:spPr>
          <a:xfrm>
            <a:off x="2989891" y="4783468"/>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21</a:t>
            </a:r>
            <a:endParaRPr lang="en-ID" sz="1400"/>
          </a:p>
        </p:txBody>
      </p:sp>
      <p:sp>
        <p:nvSpPr>
          <p:cNvPr id="9" name="Rectangle 8">
            <a:extLst>
              <a:ext uri="{FF2B5EF4-FFF2-40B4-BE49-F238E27FC236}">
                <a16:creationId xmlns:a16="http://schemas.microsoft.com/office/drawing/2014/main" id="{E120C468-88C6-20D0-4E5B-3F2DD9DC0352}"/>
              </a:ext>
            </a:extLst>
          </p:cNvPr>
          <p:cNvSpPr/>
          <p:nvPr/>
        </p:nvSpPr>
        <p:spPr>
          <a:xfrm>
            <a:off x="3595218" y="4783468"/>
            <a:ext cx="392983" cy="3929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10</a:t>
            </a:r>
            <a:endParaRPr lang="en-ID" sz="1400"/>
          </a:p>
        </p:txBody>
      </p:sp>
      <p:sp>
        <p:nvSpPr>
          <p:cNvPr id="10" name="Rectangle 9">
            <a:extLst>
              <a:ext uri="{FF2B5EF4-FFF2-40B4-BE49-F238E27FC236}">
                <a16:creationId xmlns:a16="http://schemas.microsoft.com/office/drawing/2014/main" id="{EE5C10FE-BE6A-5EB3-AC70-9517841F07E0}"/>
              </a:ext>
            </a:extLst>
          </p:cNvPr>
          <p:cNvSpPr/>
          <p:nvPr/>
        </p:nvSpPr>
        <p:spPr>
          <a:xfrm>
            <a:off x="4498882" y="4777118"/>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endParaRPr lang="en-ID" sz="1400"/>
          </a:p>
        </p:txBody>
      </p:sp>
      <p:sp>
        <p:nvSpPr>
          <p:cNvPr id="11" name="Rectangle 10">
            <a:extLst>
              <a:ext uri="{FF2B5EF4-FFF2-40B4-BE49-F238E27FC236}">
                <a16:creationId xmlns:a16="http://schemas.microsoft.com/office/drawing/2014/main" id="{65E5D184-0201-E6F3-274A-D1335824D69C}"/>
              </a:ext>
            </a:extLst>
          </p:cNvPr>
          <p:cNvSpPr/>
          <p:nvPr/>
        </p:nvSpPr>
        <p:spPr>
          <a:xfrm>
            <a:off x="5104209" y="4777118"/>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endParaRPr lang="en-ID" sz="1400"/>
          </a:p>
        </p:txBody>
      </p:sp>
      <p:sp>
        <p:nvSpPr>
          <p:cNvPr id="12" name="Rectangle 11">
            <a:extLst>
              <a:ext uri="{FF2B5EF4-FFF2-40B4-BE49-F238E27FC236}">
                <a16:creationId xmlns:a16="http://schemas.microsoft.com/office/drawing/2014/main" id="{EED67BF4-F492-BF69-5B00-4B1225DEE0EF}"/>
              </a:ext>
            </a:extLst>
          </p:cNvPr>
          <p:cNvSpPr/>
          <p:nvPr/>
        </p:nvSpPr>
        <p:spPr>
          <a:xfrm>
            <a:off x="6314863" y="4777118"/>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13</a:t>
            </a:r>
            <a:endParaRPr lang="en-ID" sz="1400"/>
          </a:p>
        </p:txBody>
      </p:sp>
      <p:sp>
        <p:nvSpPr>
          <p:cNvPr id="13" name="Rectangle 12">
            <a:extLst>
              <a:ext uri="{FF2B5EF4-FFF2-40B4-BE49-F238E27FC236}">
                <a16:creationId xmlns:a16="http://schemas.microsoft.com/office/drawing/2014/main" id="{37C5E5B3-830C-2E04-E4E4-79239F737337}"/>
              </a:ext>
            </a:extLst>
          </p:cNvPr>
          <p:cNvSpPr/>
          <p:nvPr/>
        </p:nvSpPr>
        <p:spPr>
          <a:xfrm>
            <a:off x="6920190" y="4777118"/>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12</a:t>
            </a:r>
            <a:endParaRPr lang="en-ID" sz="1400"/>
          </a:p>
        </p:txBody>
      </p:sp>
      <p:sp>
        <p:nvSpPr>
          <p:cNvPr id="14" name="Rectangle 13">
            <a:extLst>
              <a:ext uri="{FF2B5EF4-FFF2-40B4-BE49-F238E27FC236}">
                <a16:creationId xmlns:a16="http://schemas.microsoft.com/office/drawing/2014/main" id="{B80E348B-36F8-8E42-B713-189C6333DD72}"/>
              </a:ext>
            </a:extLst>
          </p:cNvPr>
          <p:cNvSpPr/>
          <p:nvPr/>
        </p:nvSpPr>
        <p:spPr>
          <a:xfrm>
            <a:off x="7525515" y="4777118"/>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21</a:t>
            </a:r>
            <a:endParaRPr lang="en-ID" sz="1400"/>
          </a:p>
        </p:txBody>
      </p:sp>
      <p:sp>
        <p:nvSpPr>
          <p:cNvPr id="15" name="Rectangle 14">
            <a:extLst>
              <a:ext uri="{FF2B5EF4-FFF2-40B4-BE49-F238E27FC236}">
                <a16:creationId xmlns:a16="http://schemas.microsoft.com/office/drawing/2014/main" id="{15DC3527-5924-F9F5-CD0D-DD88B4145DDC}"/>
              </a:ext>
            </a:extLst>
          </p:cNvPr>
          <p:cNvSpPr/>
          <p:nvPr/>
        </p:nvSpPr>
        <p:spPr>
          <a:xfrm>
            <a:off x="5709536" y="4777118"/>
            <a:ext cx="392983" cy="3929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10</a:t>
            </a:r>
            <a:endParaRPr lang="en-ID" sz="1400"/>
          </a:p>
        </p:txBody>
      </p:sp>
      <p:sp>
        <p:nvSpPr>
          <p:cNvPr id="16" name="Rectangle 15">
            <a:extLst>
              <a:ext uri="{FF2B5EF4-FFF2-40B4-BE49-F238E27FC236}">
                <a16:creationId xmlns:a16="http://schemas.microsoft.com/office/drawing/2014/main" id="{D365932F-EA4A-8497-58AC-1E3FED35D314}"/>
              </a:ext>
            </a:extLst>
          </p:cNvPr>
          <p:cNvSpPr/>
          <p:nvPr/>
        </p:nvSpPr>
        <p:spPr>
          <a:xfrm>
            <a:off x="8358072" y="4783468"/>
            <a:ext cx="392983" cy="3929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endParaRPr lang="en-ID" sz="1400"/>
          </a:p>
        </p:txBody>
      </p:sp>
      <p:sp>
        <p:nvSpPr>
          <p:cNvPr id="17" name="Rectangle 16">
            <a:extLst>
              <a:ext uri="{FF2B5EF4-FFF2-40B4-BE49-F238E27FC236}">
                <a16:creationId xmlns:a16="http://schemas.microsoft.com/office/drawing/2014/main" id="{7D5195D6-4C2F-6643-FF15-C9BBD9F86367}"/>
              </a:ext>
            </a:extLst>
          </p:cNvPr>
          <p:cNvSpPr/>
          <p:nvPr/>
        </p:nvSpPr>
        <p:spPr>
          <a:xfrm>
            <a:off x="8963399" y="4783468"/>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endParaRPr lang="en-ID" sz="1400"/>
          </a:p>
        </p:txBody>
      </p:sp>
      <p:sp>
        <p:nvSpPr>
          <p:cNvPr id="18" name="Rectangle 17">
            <a:extLst>
              <a:ext uri="{FF2B5EF4-FFF2-40B4-BE49-F238E27FC236}">
                <a16:creationId xmlns:a16="http://schemas.microsoft.com/office/drawing/2014/main" id="{04D6CFFC-E61C-31E6-CE24-229B81473CC7}"/>
              </a:ext>
            </a:extLst>
          </p:cNvPr>
          <p:cNvSpPr/>
          <p:nvPr/>
        </p:nvSpPr>
        <p:spPr>
          <a:xfrm>
            <a:off x="10174053" y="4783468"/>
            <a:ext cx="392983" cy="3929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13</a:t>
            </a:r>
            <a:endParaRPr lang="en-ID" sz="1400"/>
          </a:p>
        </p:txBody>
      </p:sp>
      <p:sp>
        <p:nvSpPr>
          <p:cNvPr id="19" name="Rectangle 18">
            <a:extLst>
              <a:ext uri="{FF2B5EF4-FFF2-40B4-BE49-F238E27FC236}">
                <a16:creationId xmlns:a16="http://schemas.microsoft.com/office/drawing/2014/main" id="{86B39B69-279F-3F3D-82BD-23361B9E1092}"/>
              </a:ext>
            </a:extLst>
          </p:cNvPr>
          <p:cNvSpPr/>
          <p:nvPr/>
        </p:nvSpPr>
        <p:spPr>
          <a:xfrm>
            <a:off x="10779380" y="4786687"/>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12</a:t>
            </a:r>
            <a:endParaRPr lang="en-ID" sz="1400"/>
          </a:p>
        </p:txBody>
      </p:sp>
      <p:sp>
        <p:nvSpPr>
          <p:cNvPr id="20" name="Rectangle 19">
            <a:extLst>
              <a:ext uri="{FF2B5EF4-FFF2-40B4-BE49-F238E27FC236}">
                <a16:creationId xmlns:a16="http://schemas.microsoft.com/office/drawing/2014/main" id="{B2769EDD-E44D-7BAE-0DA0-F0ECBE889599}"/>
              </a:ext>
            </a:extLst>
          </p:cNvPr>
          <p:cNvSpPr/>
          <p:nvPr/>
        </p:nvSpPr>
        <p:spPr>
          <a:xfrm>
            <a:off x="11384705" y="4777117"/>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21</a:t>
            </a:r>
            <a:endParaRPr lang="en-ID" sz="1400"/>
          </a:p>
        </p:txBody>
      </p:sp>
      <p:sp>
        <p:nvSpPr>
          <p:cNvPr id="22" name="Rectangle 21">
            <a:extLst>
              <a:ext uri="{FF2B5EF4-FFF2-40B4-BE49-F238E27FC236}">
                <a16:creationId xmlns:a16="http://schemas.microsoft.com/office/drawing/2014/main" id="{DAB0035F-F686-1984-8FAE-9A3D6FA61D97}"/>
              </a:ext>
            </a:extLst>
          </p:cNvPr>
          <p:cNvSpPr/>
          <p:nvPr/>
        </p:nvSpPr>
        <p:spPr>
          <a:xfrm>
            <a:off x="2559914" y="5566382"/>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endParaRPr lang="en-ID" sz="1400"/>
          </a:p>
        </p:txBody>
      </p:sp>
      <p:sp>
        <p:nvSpPr>
          <p:cNvPr id="23" name="Rectangle 22">
            <a:extLst>
              <a:ext uri="{FF2B5EF4-FFF2-40B4-BE49-F238E27FC236}">
                <a16:creationId xmlns:a16="http://schemas.microsoft.com/office/drawing/2014/main" id="{D4E60F93-122F-CEB5-149A-F31C3970CEA3}"/>
              </a:ext>
            </a:extLst>
          </p:cNvPr>
          <p:cNvSpPr/>
          <p:nvPr/>
        </p:nvSpPr>
        <p:spPr>
          <a:xfrm>
            <a:off x="3165241" y="5566382"/>
            <a:ext cx="392983" cy="3929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endParaRPr lang="en-ID" sz="1400"/>
          </a:p>
        </p:txBody>
      </p:sp>
      <p:sp>
        <p:nvSpPr>
          <p:cNvPr id="24" name="Rectangle 23">
            <a:extLst>
              <a:ext uri="{FF2B5EF4-FFF2-40B4-BE49-F238E27FC236}">
                <a16:creationId xmlns:a16="http://schemas.microsoft.com/office/drawing/2014/main" id="{E4949EE8-2821-D370-244D-B41C929C0939}"/>
              </a:ext>
            </a:extLst>
          </p:cNvPr>
          <p:cNvSpPr/>
          <p:nvPr/>
        </p:nvSpPr>
        <p:spPr>
          <a:xfrm>
            <a:off x="4375895" y="5566382"/>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12</a:t>
            </a:r>
            <a:endParaRPr lang="en-ID" sz="1400"/>
          </a:p>
        </p:txBody>
      </p:sp>
      <p:sp>
        <p:nvSpPr>
          <p:cNvPr id="25" name="Rectangle 24">
            <a:extLst>
              <a:ext uri="{FF2B5EF4-FFF2-40B4-BE49-F238E27FC236}">
                <a16:creationId xmlns:a16="http://schemas.microsoft.com/office/drawing/2014/main" id="{CB49C044-6D02-A69D-20C2-B9B4F38D8A9E}"/>
              </a:ext>
            </a:extLst>
          </p:cNvPr>
          <p:cNvSpPr/>
          <p:nvPr/>
        </p:nvSpPr>
        <p:spPr>
          <a:xfrm>
            <a:off x="4981222" y="5569601"/>
            <a:ext cx="392983" cy="3929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13</a:t>
            </a:r>
            <a:endParaRPr lang="en-ID" sz="1400"/>
          </a:p>
        </p:txBody>
      </p:sp>
      <p:sp>
        <p:nvSpPr>
          <p:cNvPr id="26" name="Rectangle 25">
            <a:extLst>
              <a:ext uri="{FF2B5EF4-FFF2-40B4-BE49-F238E27FC236}">
                <a16:creationId xmlns:a16="http://schemas.microsoft.com/office/drawing/2014/main" id="{7D05ECB3-C908-2BDC-15CE-59205FB18604}"/>
              </a:ext>
            </a:extLst>
          </p:cNvPr>
          <p:cNvSpPr/>
          <p:nvPr/>
        </p:nvSpPr>
        <p:spPr>
          <a:xfrm>
            <a:off x="5586547" y="5560031"/>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21</a:t>
            </a:r>
            <a:endParaRPr lang="en-ID" sz="1400"/>
          </a:p>
        </p:txBody>
      </p:sp>
      <p:sp>
        <p:nvSpPr>
          <p:cNvPr id="27" name="Rectangle 26">
            <a:extLst>
              <a:ext uri="{FF2B5EF4-FFF2-40B4-BE49-F238E27FC236}">
                <a16:creationId xmlns:a16="http://schemas.microsoft.com/office/drawing/2014/main" id="{17DF105E-DEB2-9D55-1543-FE61A0F1ACDB}"/>
              </a:ext>
            </a:extLst>
          </p:cNvPr>
          <p:cNvSpPr/>
          <p:nvPr/>
        </p:nvSpPr>
        <p:spPr>
          <a:xfrm>
            <a:off x="6475789" y="5566382"/>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endParaRPr lang="en-ID" sz="1400"/>
          </a:p>
        </p:txBody>
      </p:sp>
      <p:sp>
        <p:nvSpPr>
          <p:cNvPr id="28" name="Rectangle 27">
            <a:extLst>
              <a:ext uri="{FF2B5EF4-FFF2-40B4-BE49-F238E27FC236}">
                <a16:creationId xmlns:a16="http://schemas.microsoft.com/office/drawing/2014/main" id="{D3197218-AFDA-0D36-3A8A-F05C7BFAC5CB}"/>
              </a:ext>
            </a:extLst>
          </p:cNvPr>
          <p:cNvSpPr/>
          <p:nvPr/>
        </p:nvSpPr>
        <p:spPr>
          <a:xfrm>
            <a:off x="7081116" y="5566382"/>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endParaRPr lang="en-ID" sz="1400"/>
          </a:p>
        </p:txBody>
      </p:sp>
      <p:sp>
        <p:nvSpPr>
          <p:cNvPr id="29" name="Rectangle 28">
            <a:extLst>
              <a:ext uri="{FF2B5EF4-FFF2-40B4-BE49-F238E27FC236}">
                <a16:creationId xmlns:a16="http://schemas.microsoft.com/office/drawing/2014/main" id="{B3D3A324-2CDE-6520-681C-3E5973F63411}"/>
              </a:ext>
            </a:extLst>
          </p:cNvPr>
          <p:cNvSpPr/>
          <p:nvPr/>
        </p:nvSpPr>
        <p:spPr>
          <a:xfrm>
            <a:off x="8291770" y="5566382"/>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12</a:t>
            </a:r>
            <a:endParaRPr lang="en-ID" sz="1400"/>
          </a:p>
        </p:txBody>
      </p:sp>
      <p:sp>
        <p:nvSpPr>
          <p:cNvPr id="30" name="Rectangle 29">
            <a:extLst>
              <a:ext uri="{FF2B5EF4-FFF2-40B4-BE49-F238E27FC236}">
                <a16:creationId xmlns:a16="http://schemas.microsoft.com/office/drawing/2014/main" id="{97C6D30A-CE48-2D43-34E2-C8DFB19146F5}"/>
              </a:ext>
            </a:extLst>
          </p:cNvPr>
          <p:cNvSpPr/>
          <p:nvPr/>
        </p:nvSpPr>
        <p:spPr>
          <a:xfrm>
            <a:off x="8897097" y="5569601"/>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13</a:t>
            </a:r>
            <a:endParaRPr lang="en-ID" sz="1400"/>
          </a:p>
        </p:txBody>
      </p:sp>
      <p:sp>
        <p:nvSpPr>
          <p:cNvPr id="31" name="Rectangle 30">
            <a:extLst>
              <a:ext uri="{FF2B5EF4-FFF2-40B4-BE49-F238E27FC236}">
                <a16:creationId xmlns:a16="http://schemas.microsoft.com/office/drawing/2014/main" id="{C46C0A79-D1B6-2211-830B-A270FA26F9C3}"/>
              </a:ext>
            </a:extLst>
          </p:cNvPr>
          <p:cNvSpPr/>
          <p:nvPr/>
        </p:nvSpPr>
        <p:spPr>
          <a:xfrm>
            <a:off x="9502422" y="5560031"/>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21</a:t>
            </a:r>
            <a:endParaRPr lang="en-ID" sz="1400"/>
          </a:p>
        </p:txBody>
      </p:sp>
      <p:sp>
        <p:nvSpPr>
          <p:cNvPr id="32" name="Rectangle 31">
            <a:extLst>
              <a:ext uri="{FF2B5EF4-FFF2-40B4-BE49-F238E27FC236}">
                <a16:creationId xmlns:a16="http://schemas.microsoft.com/office/drawing/2014/main" id="{DAF07B3E-DD01-D0BA-EAF1-2183543D5F30}"/>
              </a:ext>
            </a:extLst>
          </p:cNvPr>
          <p:cNvSpPr/>
          <p:nvPr/>
        </p:nvSpPr>
        <p:spPr>
          <a:xfrm>
            <a:off x="7686443" y="5566382"/>
            <a:ext cx="392983" cy="3929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10</a:t>
            </a:r>
            <a:endParaRPr lang="en-ID" sz="1400"/>
          </a:p>
        </p:txBody>
      </p:sp>
      <p:cxnSp>
        <p:nvCxnSpPr>
          <p:cNvPr id="34" name="Straight Arrow Connector 33">
            <a:extLst>
              <a:ext uri="{FF2B5EF4-FFF2-40B4-BE49-F238E27FC236}">
                <a16:creationId xmlns:a16="http://schemas.microsoft.com/office/drawing/2014/main" id="{01881E50-ED2A-F64C-00DE-D81766D1FC89}"/>
              </a:ext>
            </a:extLst>
          </p:cNvPr>
          <p:cNvCxnSpPr>
            <a:cxnSpLocks/>
          </p:cNvCxnSpPr>
          <p:nvPr/>
        </p:nvCxnSpPr>
        <p:spPr>
          <a:xfrm>
            <a:off x="4089042" y="4970478"/>
            <a:ext cx="286853"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E50A003-B777-E7E7-1B26-1B0CD27F4B98}"/>
              </a:ext>
            </a:extLst>
          </p:cNvPr>
          <p:cNvCxnSpPr>
            <a:cxnSpLocks/>
          </p:cNvCxnSpPr>
          <p:nvPr/>
        </p:nvCxnSpPr>
        <p:spPr>
          <a:xfrm>
            <a:off x="8004917" y="4970478"/>
            <a:ext cx="286853"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C382BC9-2FF8-6FC0-60CE-4C5B2F6D16C6}"/>
              </a:ext>
            </a:extLst>
          </p:cNvPr>
          <p:cNvCxnSpPr>
            <a:cxnSpLocks/>
          </p:cNvCxnSpPr>
          <p:nvPr/>
        </p:nvCxnSpPr>
        <p:spPr>
          <a:xfrm>
            <a:off x="6102519" y="5762528"/>
            <a:ext cx="286853"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573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5AD4CD8-2809-FD96-0274-57DDFEF1D34E}"/>
              </a:ext>
            </a:extLst>
          </p:cNvPr>
          <p:cNvSpPr/>
          <p:nvPr/>
        </p:nvSpPr>
        <p:spPr>
          <a:xfrm>
            <a:off x="4452256" y="3676918"/>
            <a:ext cx="3276601" cy="3886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SORTING ARRAY</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0"/>
            <a:ext cx="11144633" cy="4314249"/>
          </a:xfrm>
        </p:spPr>
        <p:txBody>
          <a:bodyPr>
            <a:normAutofit/>
          </a:bodyPr>
          <a:lstStyle/>
          <a:p>
            <a:pPr marL="0" indent="0" algn="just" defTabSz="539750">
              <a:buNone/>
            </a:pPr>
            <a:r>
              <a:rPr lang="en-ID" sz="1600" b="1" i="0">
                <a:solidFill>
                  <a:srgbClr val="3A3E46"/>
                </a:solidFill>
                <a:effectLst/>
              </a:rPr>
              <a:t>5. Menggunakan Fungsi Library</a:t>
            </a:r>
          </a:p>
          <a:p>
            <a:pPr marL="0" indent="0" algn="just">
              <a:buNone/>
            </a:pPr>
            <a:r>
              <a:rPr lang="en-ID" sz="1600">
                <a:solidFill>
                  <a:srgbClr val="3A3E46"/>
                </a:solidFill>
              </a:rPr>
              <a:t>	</a:t>
            </a:r>
            <a:r>
              <a:rPr lang="en-ID" sz="1600" b="0" i="0">
                <a:solidFill>
                  <a:srgbClr val="3A3E46"/>
                </a:solidFill>
                <a:effectLst/>
              </a:rPr>
              <a:t>Kita juga dapat mengurutkan/sorting menggunakan library C++. Untuk menggunakan fungsi library tersebut, kita harus menyertakan file header #include&lt;algorithm&gt;. Fungsi di bawah membandingkan setiap elemen dalam rentang. Contoh: </a:t>
            </a:r>
            <a:r>
              <a:rPr lang="en-ID" sz="1600" b="0" i="0">
                <a:solidFill>
                  <a:srgbClr val="3A3E46"/>
                </a:solidFill>
                <a:effectLst/>
                <a:hlinkClick r:id="rId2" action="ppaction://hlinkfile"/>
              </a:rPr>
              <a:t>SortHeader.cpp</a:t>
            </a:r>
            <a:endParaRPr lang="fr-FR" sz="1600" b="0" i="0">
              <a:solidFill>
                <a:schemeClr val="accent2"/>
              </a:solidFill>
              <a:effectLst/>
            </a:endParaRPr>
          </a:p>
        </p:txBody>
      </p:sp>
      <p:sp>
        <p:nvSpPr>
          <p:cNvPr id="21" name="TextBox 20">
            <a:extLst>
              <a:ext uri="{FF2B5EF4-FFF2-40B4-BE49-F238E27FC236}">
                <a16:creationId xmlns:a16="http://schemas.microsoft.com/office/drawing/2014/main" id="{51A24CAA-AC52-AE2C-1459-FD14479AF867}"/>
              </a:ext>
            </a:extLst>
          </p:cNvPr>
          <p:cNvSpPr txBox="1"/>
          <p:nvPr/>
        </p:nvSpPr>
        <p:spPr>
          <a:xfrm>
            <a:off x="3555642" y="3696235"/>
            <a:ext cx="5080715" cy="369332"/>
          </a:xfrm>
          <a:prstGeom prst="rect">
            <a:avLst/>
          </a:prstGeom>
          <a:noFill/>
        </p:spPr>
        <p:txBody>
          <a:bodyPr wrap="square" rtlCol="0">
            <a:spAutoFit/>
          </a:bodyPr>
          <a:lstStyle/>
          <a:p>
            <a:pPr algn="ctr"/>
            <a:r>
              <a:rPr lang="en-US"/>
              <a:t>sort (</a:t>
            </a:r>
            <a:r>
              <a:rPr lang="en-US">
                <a:solidFill>
                  <a:schemeClr val="accent4"/>
                </a:solidFill>
              </a:rPr>
              <a:t>IterasiAwal</a:t>
            </a:r>
            <a:r>
              <a:rPr lang="en-US"/>
              <a:t>, </a:t>
            </a:r>
            <a:r>
              <a:rPr lang="en-US">
                <a:solidFill>
                  <a:schemeClr val="accent3"/>
                </a:solidFill>
              </a:rPr>
              <a:t>IterasiAkhir</a:t>
            </a:r>
            <a:r>
              <a:rPr lang="en-US"/>
              <a:t>);</a:t>
            </a:r>
            <a:endParaRPr lang="en-ID"/>
          </a:p>
        </p:txBody>
      </p:sp>
    </p:spTree>
    <p:extLst>
      <p:ext uri="{BB962C8B-B14F-4D97-AF65-F5344CB8AC3E}">
        <p14:creationId xmlns:p14="http://schemas.microsoft.com/office/powerpoint/2010/main" val="1465928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54C1-C93D-DD41-6FB0-2CFA895FBB65}"/>
              </a:ext>
            </a:extLst>
          </p:cNvPr>
          <p:cNvSpPr>
            <a:spLocks noGrp="1"/>
          </p:cNvSpPr>
          <p:nvPr>
            <p:ph type="title"/>
          </p:nvPr>
        </p:nvSpPr>
        <p:spPr>
          <a:xfrm>
            <a:off x="991906" y="1938528"/>
            <a:ext cx="10416322" cy="2990088"/>
          </a:xfrm>
        </p:spPr>
        <p:txBody>
          <a:bodyPr/>
          <a:lstStyle/>
          <a:p>
            <a:r>
              <a:rPr lang="en-US"/>
              <a:t>Kamu masih belum paham? Yuk nanya nanti kamu ngang-ngong- ngang-ngong aja hehe</a:t>
            </a:r>
            <a:endParaRPr lang="en-ID"/>
          </a:p>
        </p:txBody>
      </p:sp>
    </p:spTree>
    <p:extLst>
      <p:ext uri="{BB962C8B-B14F-4D97-AF65-F5344CB8AC3E}">
        <p14:creationId xmlns:p14="http://schemas.microsoft.com/office/powerpoint/2010/main" val="48360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C890-FF38-B472-A103-8BF784BE09FA}"/>
              </a:ext>
            </a:extLst>
          </p:cNvPr>
          <p:cNvSpPr>
            <a:spLocks noGrp="1"/>
          </p:cNvSpPr>
          <p:nvPr>
            <p:ph type="ctrTitle"/>
          </p:nvPr>
        </p:nvSpPr>
        <p:spPr/>
        <p:txBody>
          <a:bodyPr>
            <a:noAutofit/>
          </a:bodyPr>
          <a:lstStyle/>
          <a:p>
            <a:r>
              <a:rPr lang="en-US" sz="4800"/>
              <a:t>Si A belum punya kekasih</a:t>
            </a:r>
            <a:br>
              <a:rPr lang="en-US" sz="4800"/>
            </a:br>
            <a:r>
              <a:rPr lang="en-US" sz="4800"/>
              <a:t>Karena ingat ada akhirat</a:t>
            </a:r>
            <a:br>
              <a:rPr lang="en-US" sz="4800"/>
            </a:br>
            <a:r>
              <a:rPr lang="en-US" sz="4800"/>
              <a:t>		Kami ucapkan terimakasih</a:t>
            </a:r>
            <a:br>
              <a:rPr lang="en-US" sz="4800"/>
            </a:br>
            <a:r>
              <a:rPr lang="en-US" sz="4800"/>
              <a:t>		Semoga ilmunya bermanfaat </a:t>
            </a:r>
            <a:endParaRPr lang="en-ID" sz="4800"/>
          </a:p>
        </p:txBody>
      </p:sp>
      <p:sp>
        <p:nvSpPr>
          <p:cNvPr id="3" name="Subtitle 2">
            <a:extLst>
              <a:ext uri="{FF2B5EF4-FFF2-40B4-BE49-F238E27FC236}">
                <a16:creationId xmlns:a16="http://schemas.microsoft.com/office/drawing/2014/main" id="{A6F2FF64-66DB-A9A0-0755-B319655F361D}"/>
              </a:ext>
            </a:extLst>
          </p:cNvPr>
          <p:cNvSpPr>
            <a:spLocks noGrp="1"/>
          </p:cNvSpPr>
          <p:nvPr>
            <p:ph type="subTitle" idx="1"/>
          </p:nvPr>
        </p:nvSpPr>
        <p:spPr/>
        <p:txBody>
          <a:bodyPr/>
          <a:lstStyle/>
          <a:p>
            <a:pPr algn="ctr">
              <a:lnSpc>
                <a:spcPct val="100000"/>
              </a:lnSpc>
              <a:spcBef>
                <a:spcPts val="0"/>
              </a:spcBef>
            </a:pPr>
            <a:endParaRPr lang="en-ID"/>
          </a:p>
        </p:txBody>
      </p:sp>
    </p:spTree>
    <p:extLst>
      <p:ext uri="{BB962C8B-B14F-4D97-AF65-F5344CB8AC3E}">
        <p14:creationId xmlns:p14="http://schemas.microsoft.com/office/powerpoint/2010/main" val="4121722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HAL-HAL YANG HARUS DIKETAHUI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algn="just" defTabSz="539750"/>
            <a:r>
              <a:rPr lang="en-ID" sz="1600"/>
              <a:t>Array atau larik adalah sekumpulan nilai atau data yang bertipe sama dan diacu dengan menggunakan satu variabel. </a:t>
            </a:r>
          </a:p>
          <a:p>
            <a:pPr algn="just" defTabSz="539750"/>
            <a:r>
              <a:rPr lang="en-ID" sz="1600"/>
              <a:t>Elemen array adalah nilai yang ada di dalam array yang dapat diakses melalui indeks (alamat) array. </a:t>
            </a:r>
          </a:p>
          <a:p>
            <a:pPr algn="just" defTabSz="539750"/>
            <a:r>
              <a:rPr lang="en-ID" sz="1600"/>
              <a:t>Indeks array adalah untuk menunjukkan posisi dari masing-masing elemen dari array. Indeks dimulai dari 0 untuk menjunjukkan elemen array pertama pada array</a:t>
            </a:r>
          </a:p>
        </p:txBody>
      </p:sp>
    </p:spTree>
    <p:extLst>
      <p:ext uri="{BB962C8B-B14F-4D97-AF65-F5344CB8AC3E}">
        <p14:creationId xmlns:p14="http://schemas.microsoft.com/office/powerpoint/2010/main" val="192251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9AA6-9C3D-C541-47B4-4B394481EDA2}"/>
              </a:ext>
            </a:extLst>
          </p:cNvPr>
          <p:cNvSpPr>
            <a:spLocks noGrp="1"/>
          </p:cNvSpPr>
          <p:nvPr>
            <p:ph type="title"/>
          </p:nvPr>
        </p:nvSpPr>
        <p:spPr/>
        <p:txBody>
          <a:bodyPr/>
          <a:lstStyle/>
          <a:p>
            <a:r>
              <a:rPr lang="en-US"/>
              <a:t>ARRAY DUA DIMENSI</a:t>
            </a:r>
            <a:endParaRPr lang="en-ID"/>
          </a:p>
        </p:txBody>
      </p:sp>
    </p:spTree>
    <p:extLst>
      <p:ext uri="{BB962C8B-B14F-4D97-AF65-F5344CB8AC3E}">
        <p14:creationId xmlns:p14="http://schemas.microsoft.com/office/powerpoint/2010/main" val="367710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DUA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a:t>	Array multi dimensi adalah array yang memiliki multi dimensi atau beberapa indeks. Namun pada kesempatan ini kita lebih menjelaskan array dua dimensi atau 2 indeks: baris dan kolom. Sama seperti array 1 dimensi, nilai array pada array 2 dimensi harus memiliki tipe data yang sama. Array 2 dimensi dapat dikatakan berbentuk seperti matriks atau juga tabel.</a:t>
            </a:r>
            <a:endParaRPr lang="en-ID" sz="1600" b="1"/>
          </a:p>
          <a:p>
            <a:pPr marL="0" indent="0" algn="just" defTabSz="539750">
              <a:buNone/>
            </a:pPr>
            <a:r>
              <a:rPr lang="en-ID" sz="1600" b="1"/>
              <a:t>1. Pendeklarasian</a:t>
            </a:r>
          </a:p>
          <a:p>
            <a:pPr marL="342900" indent="-342900" algn="just" defTabSz="539750">
              <a:buAutoNum type="arabicPeriod"/>
            </a:pPr>
            <a:endParaRPr lang="en-ID" sz="1600" b="1"/>
          </a:p>
          <a:p>
            <a:pPr marL="0" indent="0" algn="just" defTabSz="539750">
              <a:buNone/>
            </a:pPr>
            <a:endParaRPr lang="en-ID" sz="1600"/>
          </a:p>
        </p:txBody>
      </p:sp>
      <p:sp>
        <p:nvSpPr>
          <p:cNvPr id="7" name="TextBox 6">
            <a:extLst>
              <a:ext uri="{FF2B5EF4-FFF2-40B4-BE49-F238E27FC236}">
                <a16:creationId xmlns:a16="http://schemas.microsoft.com/office/drawing/2014/main" id="{F264FF57-ABBA-41A0-F825-883F242726D5}"/>
              </a:ext>
            </a:extLst>
          </p:cNvPr>
          <p:cNvSpPr txBox="1"/>
          <p:nvPr/>
        </p:nvSpPr>
        <p:spPr>
          <a:xfrm>
            <a:off x="583007" y="4271351"/>
            <a:ext cx="11144633" cy="1569660"/>
          </a:xfrm>
          <a:prstGeom prst="rect">
            <a:avLst/>
          </a:prstGeom>
          <a:noFill/>
        </p:spPr>
        <p:txBody>
          <a:bodyPr wrap="square" rtlCol="0">
            <a:spAutoFit/>
          </a:bodyPr>
          <a:lstStyle/>
          <a:p>
            <a:r>
              <a:rPr lang="en-US" sz="1600" b="1"/>
              <a:t>Keterangan:</a:t>
            </a:r>
          </a:p>
          <a:p>
            <a:pPr marL="285750" indent="-285750">
              <a:buFont typeface="Arial" panose="020B0604020202020204" pitchFamily="34" charset="0"/>
              <a:buChar char="•"/>
            </a:pPr>
            <a:r>
              <a:rPr lang="en-US" sz="1600" b="1"/>
              <a:t>TipeData</a:t>
            </a:r>
            <a:r>
              <a:rPr lang="en-US" sz="1600"/>
              <a:t> : Menentukan tipe data apa yang dipakai array yang dibuat</a:t>
            </a:r>
          </a:p>
          <a:p>
            <a:pPr marL="285750" indent="-285750">
              <a:buFont typeface="Arial" panose="020B0604020202020204" pitchFamily="34" charset="0"/>
              <a:buChar char="•"/>
            </a:pPr>
            <a:r>
              <a:rPr lang="en-US" sz="1600" b="1"/>
              <a:t>NamaArray</a:t>
            </a:r>
            <a:r>
              <a:rPr lang="en-US" sz="1600"/>
              <a:t> : Nama dari array yang dibuat</a:t>
            </a:r>
          </a:p>
          <a:p>
            <a:pPr marL="285750" indent="-285750">
              <a:buFont typeface="Arial" panose="020B0604020202020204" pitchFamily="34" charset="0"/>
              <a:buChar char="•"/>
            </a:pPr>
            <a:r>
              <a:rPr lang="en-US" sz="1600" b="1"/>
              <a:t>JumlahKolom</a:t>
            </a:r>
            <a:r>
              <a:rPr lang="en-US" sz="1600"/>
              <a:t> : Berapa banyak kolom array yang kita buat</a:t>
            </a:r>
          </a:p>
          <a:p>
            <a:pPr marL="285750" indent="-285750">
              <a:buFont typeface="Arial" panose="020B0604020202020204" pitchFamily="34" charset="0"/>
              <a:buChar char="•"/>
            </a:pPr>
            <a:r>
              <a:rPr lang="en-US" sz="1600" b="1"/>
              <a:t>JumlahBaris </a:t>
            </a:r>
            <a:r>
              <a:rPr lang="en-US" sz="1600"/>
              <a:t>: Berapa banyak baris array yang kita buat</a:t>
            </a:r>
            <a:endParaRPr lang="en-US" sz="1600" b="1"/>
          </a:p>
          <a:p>
            <a:endParaRPr lang="en-US" sz="1600"/>
          </a:p>
        </p:txBody>
      </p:sp>
      <p:pic>
        <p:nvPicPr>
          <p:cNvPr id="9" name="Picture 8">
            <a:extLst>
              <a:ext uri="{FF2B5EF4-FFF2-40B4-BE49-F238E27FC236}">
                <a16:creationId xmlns:a16="http://schemas.microsoft.com/office/drawing/2014/main" id="{954C60A2-836E-E6A4-0C82-D60DDFBE4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7" y="3834266"/>
            <a:ext cx="6428182" cy="359238"/>
          </a:xfrm>
          <a:prstGeom prst="rect">
            <a:avLst/>
          </a:prstGeom>
        </p:spPr>
      </p:pic>
    </p:spTree>
    <p:extLst>
      <p:ext uri="{BB962C8B-B14F-4D97-AF65-F5344CB8AC3E}">
        <p14:creationId xmlns:p14="http://schemas.microsoft.com/office/powerpoint/2010/main" val="240191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DUA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Contoh:</a:t>
            </a:r>
          </a:p>
          <a:p>
            <a:pPr marL="0" indent="0" algn="just" defTabSz="539750">
              <a:buNone/>
            </a:pPr>
            <a:endParaRPr lang="en-ID" sz="1600" b="1"/>
          </a:p>
          <a:p>
            <a:pPr marL="0" indent="0" algn="just" defTabSz="539750">
              <a:buNone/>
            </a:pPr>
            <a:r>
              <a:rPr lang="en-ID" sz="1600"/>
              <a:t>Gambar di bawah merupakan ilustrasi dari kode program di atas. Dapat kita lihat bahwa kode program di atas akan membuat array 2 dimensi yang memiliki 2 baris dan 3 kolom dengan elemen: x[0][0], x[1][0], x[0][1], x[1][1], x[0][2], dan x[1][2].</a:t>
            </a:r>
          </a:p>
          <a:p>
            <a:pPr marL="0" indent="0" algn="just" defTabSz="539750">
              <a:buNone/>
            </a:pPr>
            <a:endParaRPr lang="en-ID" sz="1600"/>
          </a:p>
        </p:txBody>
      </p:sp>
      <p:pic>
        <p:nvPicPr>
          <p:cNvPr id="8" name="Picture 7">
            <a:extLst>
              <a:ext uri="{FF2B5EF4-FFF2-40B4-BE49-F238E27FC236}">
                <a16:creationId xmlns:a16="http://schemas.microsoft.com/office/drawing/2014/main" id="{44A35188-6E8F-5820-094B-AC0CE7442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7" y="2599508"/>
            <a:ext cx="1741760" cy="321137"/>
          </a:xfrm>
          <a:prstGeom prst="rect">
            <a:avLst/>
          </a:prstGeom>
        </p:spPr>
      </p:pic>
      <p:pic>
        <p:nvPicPr>
          <p:cNvPr id="5" name="Picture 4">
            <a:extLst>
              <a:ext uri="{FF2B5EF4-FFF2-40B4-BE49-F238E27FC236}">
                <a16:creationId xmlns:a16="http://schemas.microsoft.com/office/drawing/2014/main" id="{A899234E-3E10-64FC-ACB0-DBA422FA9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518" y="3997508"/>
            <a:ext cx="3750227" cy="1072271"/>
          </a:xfrm>
          <a:prstGeom prst="rect">
            <a:avLst/>
          </a:prstGeom>
        </p:spPr>
      </p:pic>
      <p:sp>
        <p:nvSpPr>
          <p:cNvPr id="6" name="TextBox 5">
            <a:extLst>
              <a:ext uri="{FF2B5EF4-FFF2-40B4-BE49-F238E27FC236}">
                <a16:creationId xmlns:a16="http://schemas.microsoft.com/office/drawing/2014/main" id="{B8944BC7-1A6D-E6F1-BAC6-D9A3DAA3A113}"/>
              </a:ext>
            </a:extLst>
          </p:cNvPr>
          <p:cNvSpPr txBox="1"/>
          <p:nvPr/>
        </p:nvSpPr>
        <p:spPr>
          <a:xfrm>
            <a:off x="8023297" y="4062636"/>
            <a:ext cx="1877895" cy="369332"/>
          </a:xfrm>
          <a:prstGeom prst="rect">
            <a:avLst/>
          </a:prstGeom>
          <a:noFill/>
        </p:spPr>
        <p:txBody>
          <a:bodyPr wrap="square" rtlCol="0">
            <a:spAutoFit/>
          </a:bodyPr>
          <a:lstStyle/>
          <a:p>
            <a:r>
              <a:rPr lang="en-US"/>
              <a:t>Kolom</a:t>
            </a:r>
            <a:endParaRPr lang="en-ID"/>
          </a:p>
        </p:txBody>
      </p:sp>
      <p:sp>
        <p:nvSpPr>
          <p:cNvPr id="7" name="TextBox 6">
            <a:extLst>
              <a:ext uri="{FF2B5EF4-FFF2-40B4-BE49-F238E27FC236}">
                <a16:creationId xmlns:a16="http://schemas.microsoft.com/office/drawing/2014/main" id="{DD923920-7CD5-5B72-CA44-C974F9E305FC}"/>
              </a:ext>
            </a:extLst>
          </p:cNvPr>
          <p:cNvSpPr txBox="1"/>
          <p:nvPr/>
        </p:nvSpPr>
        <p:spPr>
          <a:xfrm>
            <a:off x="3652793" y="4497165"/>
            <a:ext cx="1877895" cy="369332"/>
          </a:xfrm>
          <a:prstGeom prst="rect">
            <a:avLst/>
          </a:prstGeom>
          <a:noFill/>
        </p:spPr>
        <p:txBody>
          <a:bodyPr wrap="square" rtlCol="0">
            <a:spAutoFit/>
          </a:bodyPr>
          <a:lstStyle/>
          <a:p>
            <a:r>
              <a:rPr lang="en-US"/>
              <a:t>Baris</a:t>
            </a:r>
            <a:endParaRPr lang="en-ID"/>
          </a:p>
        </p:txBody>
      </p:sp>
    </p:spTree>
    <p:extLst>
      <p:ext uri="{BB962C8B-B14F-4D97-AF65-F5344CB8AC3E}">
        <p14:creationId xmlns:p14="http://schemas.microsoft.com/office/powerpoint/2010/main" val="250244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DUA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2. Pengisian</a:t>
            </a:r>
          </a:p>
          <a:p>
            <a:pPr marL="0" indent="0" algn="just" defTabSz="539750">
              <a:buNone/>
            </a:pPr>
            <a:r>
              <a:rPr lang="en-ID" sz="1600" b="1"/>
              <a:t>    a. Satu per Satu</a:t>
            </a:r>
          </a:p>
          <a:p>
            <a:pPr marL="342900" indent="-342900" algn="just" defTabSz="539750">
              <a:buAutoNum type="arabicPeriod"/>
            </a:pPr>
            <a:endParaRPr lang="en-ID" sz="100" b="1"/>
          </a:p>
          <a:p>
            <a:pPr marL="0" indent="0" algn="just" defTabSz="539750">
              <a:buNone/>
            </a:pPr>
            <a:endParaRPr lang="en-ID" sz="1600" b="1"/>
          </a:p>
          <a:p>
            <a:pPr marL="0" indent="0" algn="just" defTabSz="539750">
              <a:buNone/>
            </a:pPr>
            <a:r>
              <a:rPr lang="en-ID" sz="1600"/>
              <a:t>Contoh:</a:t>
            </a:r>
          </a:p>
          <a:p>
            <a:pPr marL="342900" indent="-342900" algn="just" defTabSz="539750">
              <a:buAutoNum type="arabicPeriod"/>
            </a:pPr>
            <a:endParaRPr lang="en-ID" sz="1600" b="1"/>
          </a:p>
          <a:p>
            <a:pPr marL="0" indent="0" algn="just" defTabSz="539750">
              <a:buNone/>
            </a:pPr>
            <a:endParaRPr lang="en-ID" sz="1600"/>
          </a:p>
        </p:txBody>
      </p:sp>
      <p:pic>
        <p:nvPicPr>
          <p:cNvPr id="5" name="Picture 4">
            <a:extLst>
              <a:ext uri="{FF2B5EF4-FFF2-40B4-BE49-F238E27FC236}">
                <a16:creationId xmlns:a16="http://schemas.microsoft.com/office/drawing/2014/main" id="{164F5260-776D-B350-1BCB-D61CDCB33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7" y="3890890"/>
            <a:ext cx="8281631" cy="1889107"/>
          </a:xfrm>
          <a:prstGeom prst="rect">
            <a:avLst/>
          </a:prstGeom>
        </p:spPr>
      </p:pic>
      <p:pic>
        <p:nvPicPr>
          <p:cNvPr id="8" name="Picture 7">
            <a:extLst>
              <a:ext uri="{FF2B5EF4-FFF2-40B4-BE49-F238E27FC236}">
                <a16:creationId xmlns:a16="http://schemas.microsoft.com/office/drawing/2014/main" id="{FFCBC5B6-A900-D2C0-D5C9-6D21AB7B3875}"/>
              </a:ext>
            </a:extLst>
          </p:cNvPr>
          <p:cNvPicPr>
            <a:picLocks noChangeAspect="1"/>
          </p:cNvPicPr>
          <p:nvPr/>
        </p:nvPicPr>
        <p:blipFill rotWithShape="1">
          <a:blip r:embed="rId3">
            <a:extLst>
              <a:ext uri="{28A0092B-C50C-407E-A947-70E740481C1C}">
                <a14:useLocalDpi xmlns:a14="http://schemas.microsoft.com/office/drawing/2010/main" val="0"/>
              </a:ext>
            </a:extLst>
          </a:blip>
          <a:srcRect l="17177" t="-3653"/>
          <a:stretch/>
        </p:blipFill>
        <p:spPr>
          <a:xfrm>
            <a:off x="583007" y="3016206"/>
            <a:ext cx="6068802" cy="399749"/>
          </a:xfrm>
          <a:prstGeom prst="rect">
            <a:avLst/>
          </a:prstGeom>
        </p:spPr>
      </p:pic>
      <p:sp>
        <p:nvSpPr>
          <p:cNvPr id="4" name="Rectangle 3">
            <a:extLst>
              <a:ext uri="{FF2B5EF4-FFF2-40B4-BE49-F238E27FC236}">
                <a16:creationId xmlns:a16="http://schemas.microsoft.com/office/drawing/2014/main" id="{0CF67C00-EA98-D032-C5E0-7905E03F9962}"/>
              </a:ext>
            </a:extLst>
          </p:cNvPr>
          <p:cNvSpPr/>
          <p:nvPr/>
        </p:nvSpPr>
        <p:spPr>
          <a:xfrm>
            <a:off x="656823" y="4275786"/>
            <a:ext cx="458745" cy="13716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55587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DUA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2. Pengisian</a:t>
            </a:r>
          </a:p>
          <a:p>
            <a:pPr marL="0" indent="0" algn="just" defTabSz="539750">
              <a:buNone/>
            </a:pPr>
            <a:r>
              <a:rPr lang="en-ID" sz="1600" b="1"/>
              <a:t>    b. Secara Bersamaan</a:t>
            </a:r>
          </a:p>
          <a:p>
            <a:pPr marL="342900" indent="-342900" algn="just" defTabSz="539750">
              <a:buAutoNum type="arabicPeriod"/>
            </a:pPr>
            <a:endParaRPr lang="en-ID" sz="100" b="1"/>
          </a:p>
          <a:p>
            <a:pPr marL="0" indent="0" algn="just" defTabSz="539750">
              <a:buNone/>
            </a:pPr>
            <a:endParaRPr lang="en-ID" sz="1600" b="1"/>
          </a:p>
          <a:p>
            <a:pPr marL="0" indent="0" algn="just" defTabSz="539750">
              <a:buNone/>
            </a:pPr>
            <a:r>
              <a:rPr lang="en-ID" sz="1600"/>
              <a:t>Contoh:</a:t>
            </a:r>
          </a:p>
          <a:p>
            <a:pPr marL="342900" indent="-342900" algn="just" defTabSz="539750">
              <a:buAutoNum type="arabicPeriod"/>
            </a:pPr>
            <a:endParaRPr lang="en-ID" sz="1600" b="1"/>
          </a:p>
          <a:p>
            <a:pPr marL="0" indent="0" algn="just" defTabSz="539750">
              <a:buNone/>
            </a:pPr>
            <a:endParaRPr lang="en-ID" sz="1600"/>
          </a:p>
        </p:txBody>
      </p:sp>
      <p:pic>
        <p:nvPicPr>
          <p:cNvPr id="6" name="Picture 5">
            <a:extLst>
              <a:ext uri="{FF2B5EF4-FFF2-40B4-BE49-F238E27FC236}">
                <a16:creationId xmlns:a16="http://schemas.microsoft.com/office/drawing/2014/main" id="{4EEECA53-535C-86D8-5F9B-C7031A588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7" y="3017411"/>
            <a:ext cx="9731818" cy="296521"/>
          </a:xfrm>
          <a:prstGeom prst="rect">
            <a:avLst/>
          </a:prstGeom>
        </p:spPr>
      </p:pic>
      <p:pic>
        <p:nvPicPr>
          <p:cNvPr id="9" name="Picture 8">
            <a:extLst>
              <a:ext uri="{FF2B5EF4-FFF2-40B4-BE49-F238E27FC236}">
                <a16:creationId xmlns:a16="http://schemas.microsoft.com/office/drawing/2014/main" id="{0BA19973-1FE3-54EB-324C-702CC42F3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07" y="3877318"/>
            <a:ext cx="4080781" cy="357151"/>
          </a:xfrm>
          <a:prstGeom prst="rect">
            <a:avLst/>
          </a:prstGeom>
        </p:spPr>
      </p:pic>
    </p:spTree>
    <p:extLst>
      <p:ext uri="{BB962C8B-B14F-4D97-AF65-F5344CB8AC3E}">
        <p14:creationId xmlns:p14="http://schemas.microsoft.com/office/powerpoint/2010/main" val="2349694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C83-6AAB-2D12-5FA1-26DF0E526F84}"/>
              </a:ext>
            </a:extLst>
          </p:cNvPr>
          <p:cNvSpPr>
            <a:spLocks noGrp="1"/>
          </p:cNvSpPr>
          <p:nvPr>
            <p:ph type="title"/>
          </p:nvPr>
        </p:nvSpPr>
        <p:spPr/>
        <p:txBody>
          <a:bodyPr/>
          <a:lstStyle/>
          <a:p>
            <a:r>
              <a:rPr lang="en-US"/>
              <a:t>ARRAY DUA DIMENSI</a:t>
            </a:r>
            <a:endParaRPr lang="en-ID"/>
          </a:p>
        </p:txBody>
      </p:sp>
      <p:sp>
        <p:nvSpPr>
          <p:cNvPr id="3" name="Content Placeholder 2">
            <a:extLst>
              <a:ext uri="{FF2B5EF4-FFF2-40B4-BE49-F238E27FC236}">
                <a16:creationId xmlns:a16="http://schemas.microsoft.com/office/drawing/2014/main" id="{AFACB4F9-E11F-77F4-F2E6-5EFDD0D216BF}"/>
              </a:ext>
            </a:extLst>
          </p:cNvPr>
          <p:cNvSpPr>
            <a:spLocks noGrp="1"/>
          </p:cNvSpPr>
          <p:nvPr>
            <p:ph idx="1"/>
          </p:nvPr>
        </p:nvSpPr>
        <p:spPr>
          <a:xfrm>
            <a:off x="583007" y="2203151"/>
            <a:ext cx="11144633" cy="4314249"/>
          </a:xfrm>
        </p:spPr>
        <p:txBody>
          <a:bodyPr>
            <a:normAutofit/>
          </a:bodyPr>
          <a:lstStyle/>
          <a:p>
            <a:pPr marL="0" indent="0" algn="just" defTabSz="539750">
              <a:buNone/>
            </a:pPr>
            <a:r>
              <a:rPr lang="en-ID" sz="1600" b="1"/>
              <a:t>2. Pengisian</a:t>
            </a:r>
          </a:p>
          <a:p>
            <a:pPr marL="0" indent="0" algn="just" defTabSz="539750">
              <a:buNone/>
            </a:pPr>
            <a:r>
              <a:rPr lang="en-ID" sz="1600" b="1"/>
              <a:t>    c. Dengan Looping</a:t>
            </a:r>
          </a:p>
          <a:p>
            <a:pPr marL="0" indent="0" algn="just" defTabSz="539750">
              <a:buNone/>
            </a:pPr>
            <a:r>
              <a:rPr lang="en-ID" sz="1600"/>
              <a:t>Contoh:</a:t>
            </a:r>
          </a:p>
          <a:p>
            <a:pPr marL="342900" indent="-342900" algn="just" defTabSz="539750">
              <a:buAutoNum type="arabicPeriod"/>
            </a:pPr>
            <a:endParaRPr lang="en-ID" sz="1600" b="1"/>
          </a:p>
          <a:p>
            <a:pPr marL="0" indent="0" algn="just" defTabSz="539750">
              <a:buNone/>
            </a:pPr>
            <a:endParaRPr lang="en-ID" sz="1600"/>
          </a:p>
        </p:txBody>
      </p:sp>
      <p:pic>
        <p:nvPicPr>
          <p:cNvPr id="8" name="Picture 7">
            <a:extLst>
              <a:ext uri="{FF2B5EF4-FFF2-40B4-BE49-F238E27FC236}">
                <a16:creationId xmlns:a16="http://schemas.microsoft.com/office/drawing/2014/main" id="{1E703A01-337D-EDA9-4090-64DAAF7E4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6" y="3428999"/>
            <a:ext cx="8275979" cy="2290603"/>
          </a:xfrm>
          <a:prstGeom prst="rect">
            <a:avLst/>
          </a:prstGeom>
        </p:spPr>
      </p:pic>
    </p:spTree>
    <p:extLst>
      <p:ext uri="{BB962C8B-B14F-4D97-AF65-F5344CB8AC3E}">
        <p14:creationId xmlns:p14="http://schemas.microsoft.com/office/powerpoint/2010/main" val="23810362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AccentBox</Template>
  <TotalTime>1211</TotalTime>
  <Words>1201</Words>
  <Application>Microsoft Office PowerPoint</Application>
  <PresentationFormat>Widescreen</PresentationFormat>
  <Paragraphs>191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Avenir Next LT Pro</vt:lpstr>
      <vt:lpstr>Calibri</vt:lpstr>
      <vt:lpstr>AccentBoxVTI</vt:lpstr>
      <vt:lpstr>ARRAY MULTIDIMENSI</vt:lpstr>
      <vt:lpstr>PENDAHULUAN</vt:lpstr>
      <vt:lpstr>HAL-HAL YANG HARUS DIKETAHUI</vt:lpstr>
      <vt:lpstr>ARRAY DUA DIMENSI</vt:lpstr>
      <vt:lpstr>ARRAY DUA DIMENSI</vt:lpstr>
      <vt:lpstr>ARRAY DUA DIMENSI</vt:lpstr>
      <vt:lpstr>ARRAY DUA DIMENSI</vt:lpstr>
      <vt:lpstr>ARRAY DUA DIMENSI</vt:lpstr>
      <vt:lpstr>ARRAY DUA DIMENSI</vt:lpstr>
      <vt:lpstr>ARRAY DUA DIMENSI</vt:lpstr>
      <vt:lpstr>ARRAY DUA DIMENSI</vt:lpstr>
      <vt:lpstr>ARRAY DUA DIMENSI</vt:lpstr>
      <vt:lpstr>ARRAY DUA DIMENSI</vt:lpstr>
      <vt:lpstr>ARRAY TIGA DIMENSI</vt:lpstr>
      <vt:lpstr>SORTING ARRAY</vt:lpstr>
      <vt:lpstr>SORTING ARRAY</vt:lpstr>
      <vt:lpstr>SORTING ARRAY</vt:lpstr>
      <vt:lpstr>SORTING ARRAY</vt:lpstr>
      <vt:lpstr>SORTING ARRAY</vt:lpstr>
      <vt:lpstr>SORTING ARRAY</vt:lpstr>
      <vt:lpstr>SORTING ARRAY</vt:lpstr>
      <vt:lpstr>Kamu masih belum paham? Yuk nanya nanti kamu ngang-ngong- ngang-ngong aja hehe</vt:lpstr>
      <vt:lpstr>Si A belum punya kekasih Karena ingat ada akhirat   Kami ucapkan terimakasih   Semoga ilmunya bermanfaat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PADA C++</dc:title>
  <dc:creator>hp8CG149BJLW@outlook.com</dc:creator>
  <cp:lastModifiedBy>hp8CG149BJLW@outlook.com</cp:lastModifiedBy>
  <cp:revision>26</cp:revision>
  <dcterms:created xsi:type="dcterms:W3CDTF">2022-12-06T03:15:08Z</dcterms:created>
  <dcterms:modified xsi:type="dcterms:W3CDTF">2022-12-14T01:26:28Z</dcterms:modified>
</cp:coreProperties>
</file>