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9" d="100"/>
          <a:sy n="89" d="100"/>
        </p:scale>
        <p:origin x="1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D9C9-EB61-81EB-43BE-856E8FC73516}"/>
              </a:ext>
            </a:extLst>
          </p:cNvPr>
          <p:cNvSpPr>
            <a:spLocks noGrp="1"/>
          </p:cNvSpPr>
          <p:nvPr>
            <p:ph type="ctrTitle"/>
          </p:nvPr>
        </p:nvSpPr>
        <p:spPr/>
        <p:txBody>
          <a:bodyPr/>
          <a:lstStyle/>
          <a:p>
            <a:r>
              <a:rPr lang="en-US"/>
              <a:t>ARRAY PADA C++</a:t>
            </a:r>
            <a:endParaRPr lang="en-ID"/>
          </a:p>
        </p:txBody>
      </p:sp>
      <p:sp>
        <p:nvSpPr>
          <p:cNvPr id="3" name="Subtitle 2">
            <a:extLst>
              <a:ext uri="{FF2B5EF4-FFF2-40B4-BE49-F238E27FC236}">
                <a16:creationId xmlns:a16="http://schemas.microsoft.com/office/drawing/2014/main" id="{82B2AB3B-D7C3-3B51-78E6-07F84A93F504}"/>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60922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4. Pemanggilan Nilai pada Array 1 Dimensi</a:t>
            </a:r>
          </a:p>
          <a:p>
            <a:pPr marL="0" indent="0" algn="just" defTabSz="539750">
              <a:buNone/>
            </a:pPr>
            <a:endParaRPr lang="en-ID" sz="1050"/>
          </a:p>
          <a:p>
            <a:pPr marL="0" indent="0" algn="just" defTabSz="539750">
              <a:buNone/>
            </a:pPr>
            <a:endParaRPr lang="en-ID" sz="1400"/>
          </a:p>
          <a:p>
            <a:pPr marL="0" indent="0" algn="just" defTabSz="539750">
              <a:buNone/>
            </a:pPr>
            <a:r>
              <a:rPr lang="en-ID" sz="1600"/>
              <a:t>Contoh:</a:t>
            </a:r>
          </a:p>
        </p:txBody>
      </p:sp>
      <p:pic>
        <p:nvPicPr>
          <p:cNvPr id="8" name="Picture 7">
            <a:extLst>
              <a:ext uri="{FF2B5EF4-FFF2-40B4-BE49-F238E27FC236}">
                <a16:creationId xmlns:a16="http://schemas.microsoft.com/office/drawing/2014/main" id="{7EB21C80-DA23-F62F-1C38-A451E5EC7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2673180"/>
            <a:ext cx="5214256" cy="456645"/>
          </a:xfrm>
          <a:prstGeom prst="rect">
            <a:avLst/>
          </a:prstGeom>
        </p:spPr>
      </p:pic>
      <p:pic>
        <p:nvPicPr>
          <p:cNvPr id="10" name="Picture 9">
            <a:extLst>
              <a:ext uri="{FF2B5EF4-FFF2-40B4-BE49-F238E27FC236}">
                <a16:creationId xmlns:a16="http://schemas.microsoft.com/office/drawing/2014/main" id="{6C6ABE87-1934-9F72-E0AE-A12067D6A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07" y="3728176"/>
            <a:ext cx="6402487" cy="2230213"/>
          </a:xfrm>
          <a:prstGeom prst="rect">
            <a:avLst/>
          </a:prstGeom>
        </p:spPr>
      </p:pic>
      <p:pic>
        <p:nvPicPr>
          <p:cNvPr id="12" name="Picture 11">
            <a:extLst>
              <a:ext uri="{FF2B5EF4-FFF2-40B4-BE49-F238E27FC236}">
                <a16:creationId xmlns:a16="http://schemas.microsoft.com/office/drawing/2014/main" id="{E5DA36FC-9F9A-6A6E-F863-AF7D46ABE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924" y="3678480"/>
            <a:ext cx="4419716" cy="2329604"/>
          </a:xfrm>
          <a:prstGeom prst="rect">
            <a:avLst/>
          </a:prstGeom>
        </p:spPr>
      </p:pic>
      <p:sp>
        <p:nvSpPr>
          <p:cNvPr id="13" name="TextBox 12">
            <a:extLst>
              <a:ext uri="{FF2B5EF4-FFF2-40B4-BE49-F238E27FC236}">
                <a16:creationId xmlns:a16="http://schemas.microsoft.com/office/drawing/2014/main" id="{D2A36933-E96C-A758-93C6-C8AF18CDBB0F}"/>
              </a:ext>
            </a:extLst>
          </p:cNvPr>
          <p:cNvSpPr txBox="1"/>
          <p:nvPr/>
        </p:nvSpPr>
        <p:spPr>
          <a:xfrm>
            <a:off x="7307924" y="3277111"/>
            <a:ext cx="1994497" cy="369332"/>
          </a:xfrm>
          <a:prstGeom prst="rect">
            <a:avLst/>
          </a:prstGeom>
          <a:noFill/>
        </p:spPr>
        <p:txBody>
          <a:bodyPr wrap="square" rtlCol="0">
            <a:spAutoFit/>
          </a:bodyPr>
          <a:lstStyle/>
          <a:p>
            <a:r>
              <a:rPr lang="en-US"/>
              <a:t>Output???</a:t>
            </a:r>
            <a:endParaRPr lang="en-ID"/>
          </a:p>
        </p:txBody>
      </p:sp>
    </p:spTree>
    <p:extLst>
      <p:ext uri="{BB962C8B-B14F-4D97-AF65-F5344CB8AC3E}">
        <p14:creationId xmlns:p14="http://schemas.microsoft.com/office/powerpoint/2010/main" val="176351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4. Pemanggilan Nilai pada Array 1 Dimensi</a:t>
            </a:r>
          </a:p>
          <a:p>
            <a:pPr marL="0" indent="0" algn="just" defTabSz="539750">
              <a:buNone/>
            </a:pPr>
            <a:r>
              <a:rPr lang="en-ID" sz="1600"/>
              <a:t>Kita juga dapat menggunakan </a:t>
            </a:r>
            <a:r>
              <a:rPr lang="en-ID" sz="1600">
                <a:solidFill>
                  <a:srgbClr val="F5A700"/>
                </a:solidFill>
              </a:rPr>
              <a:t>loop</a:t>
            </a:r>
            <a:r>
              <a:rPr lang="en-ID" sz="1600"/>
              <a:t> atau </a:t>
            </a:r>
            <a:r>
              <a:rPr lang="en-ID" sz="1600">
                <a:solidFill>
                  <a:srgbClr val="F5A700"/>
                </a:solidFill>
              </a:rPr>
              <a:t>perulangan</a:t>
            </a:r>
            <a:r>
              <a:rPr lang="en-ID" sz="1600"/>
              <a:t> untuk mengakses nilai array. Dengan menggunakan perulangan untuk mengakses nilai pada sebuah array untuk membuat program menjadi lebih singkat dan sederhana, contoh:</a:t>
            </a:r>
          </a:p>
        </p:txBody>
      </p:sp>
      <p:pic>
        <p:nvPicPr>
          <p:cNvPr id="12" name="Picture 11">
            <a:extLst>
              <a:ext uri="{FF2B5EF4-FFF2-40B4-BE49-F238E27FC236}">
                <a16:creationId xmlns:a16="http://schemas.microsoft.com/office/drawing/2014/main" id="{E5DA36FC-9F9A-6A6E-F863-AF7D46ABE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546" y="3987731"/>
            <a:ext cx="3660666" cy="1929513"/>
          </a:xfrm>
          <a:prstGeom prst="rect">
            <a:avLst/>
          </a:prstGeom>
        </p:spPr>
      </p:pic>
      <p:sp>
        <p:nvSpPr>
          <p:cNvPr id="13" name="TextBox 12">
            <a:extLst>
              <a:ext uri="{FF2B5EF4-FFF2-40B4-BE49-F238E27FC236}">
                <a16:creationId xmlns:a16="http://schemas.microsoft.com/office/drawing/2014/main" id="{D2A36933-E96C-A758-93C6-C8AF18CDBB0F}"/>
              </a:ext>
            </a:extLst>
          </p:cNvPr>
          <p:cNvSpPr txBox="1"/>
          <p:nvPr/>
        </p:nvSpPr>
        <p:spPr>
          <a:xfrm>
            <a:off x="8137546" y="3494838"/>
            <a:ext cx="1994497" cy="369332"/>
          </a:xfrm>
          <a:prstGeom prst="rect">
            <a:avLst/>
          </a:prstGeom>
          <a:noFill/>
        </p:spPr>
        <p:txBody>
          <a:bodyPr wrap="square" rtlCol="0">
            <a:spAutoFit/>
          </a:bodyPr>
          <a:lstStyle/>
          <a:p>
            <a:r>
              <a:rPr lang="en-US"/>
              <a:t>Output???</a:t>
            </a:r>
            <a:endParaRPr lang="en-ID"/>
          </a:p>
        </p:txBody>
      </p:sp>
      <p:pic>
        <p:nvPicPr>
          <p:cNvPr id="5" name="Picture 4">
            <a:extLst>
              <a:ext uri="{FF2B5EF4-FFF2-40B4-BE49-F238E27FC236}">
                <a16:creationId xmlns:a16="http://schemas.microsoft.com/office/drawing/2014/main" id="{E9650FEA-5CA0-94BA-FA79-6003BFF92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77" y="3494837"/>
            <a:ext cx="7281081" cy="1879370"/>
          </a:xfrm>
          <a:prstGeom prst="rect">
            <a:avLst/>
          </a:prstGeom>
        </p:spPr>
      </p:pic>
    </p:spTree>
    <p:extLst>
      <p:ext uri="{BB962C8B-B14F-4D97-AF65-F5344CB8AC3E}">
        <p14:creationId xmlns:p14="http://schemas.microsoft.com/office/powerpoint/2010/main" val="205224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PENDAHULUAN</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US" sz="1600"/>
              <a:t>	Dalam pemrograman, pastinya kita memerlukan banyak data atau nilai. Namun seperti yang kita tahu, selama ini kita selalu menyimpan satu data atau nilai pada satu variable. Bagaimana jika kita memerlukan banyak data tapi tidak mau repot-repot mendeklarasikan variable untuk setiap data? Ya kita gunakan array! </a:t>
            </a:r>
            <a:r>
              <a:rPr lang="en-ID" sz="1600" b="0" i="0">
                <a:solidFill>
                  <a:srgbClr val="000000"/>
                </a:solidFill>
                <a:effectLst/>
              </a:rPr>
              <a:t>Array digunakan untuk menyimpan banyak nilai dalam satu variabel, alih-alih kita mendeklarasikan variabel terpisah untuk setiap nilai lebih baik kita gunakan array.</a:t>
            </a:r>
          </a:p>
          <a:p>
            <a:pPr marL="0" indent="0" algn="just" defTabSz="539750">
              <a:buNone/>
            </a:pPr>
            <a:r>
              <a:rPr lang="en-ID" sz="1600"/>
              <a:t>	Array atau larik adalah sekumpulan nilai atau data yang bertipe sama dan diacu dengan menggunakan satu nama. Array memiliki nilai di dalamnya yang disebut dengan elemen array yang dapat diakses melalui indeks (alamat) array. Array dapat kita gunakan untuk menggantikan penggunaan banyak variable ketika kita ingin menampung nilai, sebagai contoh: nilai1, nilai2, nilai3, nilai4, nilai5, dst. Dengan menggunakan array kita tidak perlu melakukan banyak deklarasi variable. Kita cukup mendeklarasikan sebuah array untuk menampung nilai-nilai tersebut.</a:t>
            </a:r>
          </a:p>
        </p:txBody>
      </p:sp>
    </p:spTree>
    <p:extLst>
      <p:ext uri="{BB962C8B-B14F-4D97-AF65-F5344CB8AC3E}">
        <p14:creationId xmlns:p14="http://schemas.microsoft.com/office/powerpoint/2010/main" val="399272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HAL-HAL YANG HARUS DIKETAHUI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algn="just" defTabSz="539750"/>
            <a:r>
              <a:rPr lang="en-ID" sz="1600"/>
              <a:t>Array atau larik adalah sekumpulan nilai atau data yang bertipe sama dan diacu dengan menggunakan satu variabel. </a:t>
            </a:r>
          </a:p>
          <a:p>
            <a:pPr algn="just" defTabSz="539750"/>
            <a:r>
              <a:rPr lang="en-ID" sz="1600"/>
              <a:t>Elemen array adalah nilai yang ada di dalam array yang dapat diakses melalui indeks (alamat) array. </a:t>
            </a:r>
          </a:p>
          <a:p>
            <a:pPr algn="just" defTabSz="539750"/>
            <a:r>
              <a:rPr lang="en-ID" sz="1600"/>
              <a:t>Indeks array adalah untuk menunjukkan posisi dari masing-masing elemen dari array. Indseks dimulai dari 0 untuk menjunjukkan elemen array pertama pada array</a:t>
            </a:r>
          </a:p>
        </p:txBody>
      </p:sp>
    </p:spTree>
    <p:extLst>
      <p:ext uri="{BB962C8B-B14F-4D97-AF65-F5344CB8AC3E}">
        <p14:creationId xmlns:p14="http://schemas.microsoft.com/office/powerpoint/2010/main" val="192251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1. Pendeklarasian Array 1 Dimensi</a:t>
            </a:r>
          </a:p>
        </p:txBody>
      </p:sp>
      <p:pic>
        <p:nvPicPr>
          <p:cNvPr id="5" name="Picture 4">
            <a:extLst>
              <a:ext uri="{FF2B5EF4-FFF2-40B4-BE49-F238E27FC236}">
                <a16:creationId xmlns:a16="http://schemas.microsoft.com/office/drawing/2014/main" id="{C7300F22-1D76-13FE-9FC7-0E3A00B68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2699638"/>
            <a:ext cx="7799818" cy="729362"/>
          </a:xfrm>
          <a:prstGeom prst="rect">
            <a:avLst/>
          </a:prstGeom>
        </p:spPr>
      </p:pic>
      <p:sp>
        <p:nvSpPr>
          <p:cNvPr id="7" name="TextBox 6">
            <a:extLst>
              <a:ext uri="{FF2B5EF4-FFF2-40B4-BE49-F238E27FC236}">
                <a16:creationId xmlns:a16="http://schemas.microsoft.com/office/drawing/2014/main" id="{515767A9-D2F3-2296-8480-00A8254833FD}"/>
              </a:ext>
            </a:extLst>
          </p:cNvPr>
          <p:cNvSpPr txBox="1"/>
          <p:nvPr/>
        </p:nvSpPr>
        <p:spPr>
          <a:xfrm>
            <a:off x="583007" y="3556155"/>
            <a:ext cx="11144633" cy="1569660"/>
          </a:xfrm>
          <a:prstGeom prst="rect">
            <a:avLst/>
          </a:prstGeom>
          <a:noFill/>
        </p:spPr>
        <p:txBody>
          <a:bodyPr wrap="square" rtlCol="0">
            <a:spAutoFit/>
          </a:bodyPr>
          <a:lstStyle/>
          <a:p>
            <a:r>
              <a:rPr lang="en-US" sz="1600" b="1"/>
              <a:t>Keterangan:</a:t>
            </a:r>
          </a:p>
          <a:p>
            <a:pPr marL="285750" indent="-285750">
              <a:buFont typeface="Arial" panose="020B0604020202020204" pitchFamily="34" charset="0"/>
              <a:buChar char="•"/>
            </a:pPr>
            <a:r>
              <a:rPr lang="en-US" sz="1600" b="1"/>
              <a:t>TipeData</a:t>
            </a:r>
            <a:r>
              <a:rPr lang="en-US" sz="1600"/>
              <a:t> : Menentukan tipe data apa yang dipakai array yang dibuat</a:t>
            </a:r>
          </a:p>
          <a:p>
            <a:pPr marL="285750" indent="-285750">
              <a:buFont typeface="Arial" panose="020B0604020202020204" pitchFamily="34" charset="0"/>
              <a:buChar char="•"/>
            </a:pPr>
            <a:r>
              <a:rPr lang="en-US" sz="1600" b="1"/>
              <a:t>NamaArray</a:t>
            </a:r>
            <a:r>
              <a:rPr lang="en-US" sz="1600"/>
              <a:t> : Nama dari array yang dibuat</a:t>
            </a:r>
          </a:p>
          <a:p>
            <a:pPr marL="285750" indent="-285750">
              <a:buFont typeface="Arial" panose="020B0604020202020204" pitchFamily="34" charset="0"/>
              <a:buChar char="•"/>
            </a:pPr>
            <a:r>
              <a:rPr lang="en-US" sz="1600" b="1"/>
              <a:t>JumlahElemen</a:t>
            </a:r>
            <a:r>
              <a:rPr lang="en-US" sz="1600"/>
              <a:t> : Berapa banyak elemen array yang kita buat</a:t>
            </a:r>
          </a:p>
          <a:p>
            <a:endParaRPr lang="en-US" sz="1600"/>
          </a:p>
          <a:p>
            <a:r>
              <a:rPr lang="en-US" sz="1600" b="1"/>
              <a:t>Contoh:</a:t>
            </a:r>
            <a:endParaRPr lang="en-ID" sz="1600" b="1"/>
          </a:p>
        </p:txBody>
      </p:sp>
      <p:pic>
        <p:nvPicPr>
          <p:cNvPr id="9" name="Picture 8">
            <a:extLst>
              <a:ext uri="{FF2B5EF4-FFF2-40B4-BE49-F238E27FC236}">
                <a16:creationId xmlns:a16="http://schemas.microsoft.com/office/drawing/2014/main" id="{35AF083F-5741-5EE0-6E35-18D059E59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74" y="4863762"/>
            <a:ext cx="3151672" cy="1473976"/>
          </a:xfrm>
          <a:prstGeom prst="rect">
            <a:avLst/>
          </a:prstGeom>
        </p:spPr>
      </p:pic>
    </p:spTree>
    <p:extLst>
      <p:ext uri="{BB962C8B-B14F-4D97-AF65-F5344CB8AC3E}">
        <p14:creationId xmlns:p14="http://schemas.microsoft.com/office/powerpoint/2010/main" val="208252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 Nilai pada Array 1 Dimensi</a:t>
            </a:r>
          </a:p>
          <a:p>
            <a:pPr marL="0" indent="0" algn="just" defTabSz="539750">
              <a:buNone/>
            </a:pPr>
            <a:r>
              <a:rPr lang="en-ID" sz="1600"/>
              <a:t>	Bisa dilakukan dengan dua cara, memasukkan satu per satu dan secara bersamaan.</a:t>
            </a:r>
          </a:p>
          <a:p>
            <a:pPr marL="0" indent="0" algn="just" defTabSz="539750">
              <a:buNone/>
            </a:pPr>
            <a:r>
              <a:rPr lang="en-ID" sz="1600"/>
              <a:t>     </a:t>
            </a:r>
            <a:r>
              <a:rPr lang="en-ID" sz="1600" b="1"/>
              <a:t>a. Satu Per Satu</a:t>
            </a:r>
          </a:p>
          <a:p>
            <a:pPr marL="0" indent="0" algn="just" defTabSz="539750">
              <a:buNone/>
            </a:pPr>
            <a:endParaRPr lang="en-ID" sz="900" b="1"/>
          </a:p>
          <a:p>
            <a:pPr marL="0" indent="0" algn="just" defTabSz="539750">
              <a:buNone/>
            </a:pPr>
            <a:endParaRPr lang="en-ID" sz="1400" b="1"/>
          </a:p>
          <a:p>
            <a:pPr marL="0" indent="0" algn="just" defTabSz="539750">
              <a:buNone/>
            </a:pPr>
            <a:r>
              <a:rPr lang="en-ID" sz="1600" b="1"/>
              <a:t>       </a:t>
            </a:r>
            <a:r>
              <a:rPr lang="en-ID" sz="1600"/>
              <a:t>Contoh:</a:t>
            </a:r>
            <a:endParaRPr lang="en-ID" sz="1600" b="1"/>
          </a:p>
          <a:p>
            <a:pPr marL="0" indent="0" algn="just" defTabSz="539750">
              <a:buNone/>
            </a:pPr>
            <a:endParaRPr lang="en-ID" sz="1600"/>
          </a:p>
        </p:txBody>
      </p:sp>
      <p:pic>
        <p:nvPicPr>
          <p:cNvPr id="10" name="Picture 9">
            <a:extLst>
              <a:ext uri="{FF2B5EF4-FFF2-40B4-BE49-F238E27FC236}">
                <a16:creationId xmlns:a16="http://schemas.microsoft.com/office/drawing/2014/main" id="{CB401357-C4E6-36FB-C31E-E478DA6E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72" y="3429000"/>
            <a:ext cx="9035379" cy="522528"/>
          </a:xfrm>
          <a:prstGeom prst="rect">
            <a:avLst/>
          </a:prstGeom>
        </p:spPr>
      </p:pic>
      <p:pic>
        <p:nvPicPr>
          <p:cNvPr id="12" name="Picture 11">
            <a:extLst>
              <a:ext uri="{FF2B5EF4-FFF2-40B4-BE49-F238E27FC236}">
                <a16:creationId xmlns:a16="http://schemas.microsoft.com/office/drawing/2014/main" id="{276D2A96-9E3A-976A-F368-8523F7606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72" y="4426463"/>
            <a:ext cx="10670968" cy="1128470"/>
          </a:xfrm>
          <a:prstGeom prst="rect">
            <a:avLst/>
          </a:prstGeom>
        </p:spPr>
      </p:pic>
    </p:spTree>
    <p:extLst>
      <p:ext uri="{BB962C8B-B14F-4D97-AF65-F5344CB8AC3E}">
        <p14:creationId xmlns:p14="http://schemas.microsoft.com/office/powerpoint/2010/main" val="211082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 Nilai pada Array 1 Dimensi</a:t>
            </a:r>
          </a:p>
          <a:p>
            <a:pPr marL="0" indent="0" algn="just" defTabSz="539750">
              <a:buNone/>
            </a:pPr>
            <a:r>
              <a:rPr lang="en-ID" sz="1600"/>
              <a:t>	Bisa dilakukan dengan dua cara, memasukkan satu per satu dan secara bersamaan.</a:t>
            </a:r>
          </a:p>
          <a:p>
            <a:pPr marL="0" indent="0" algn="just" defTabSz="539750">
              <a:buNone/>
            </a:pPr>
            <a:r>
              <a:rPr lang="en-ID" sz="1600"/>
              <a:t>     </a:t>
            </a:r>
            <a:r>
              <a:rPr lang="en-ID" sz="1600" b="1"/>
              <a:t>b. Secara Bersamaan</a:t>
            </a:r>
          </a:p>
          <a:p>
            <a:pPr marL="0" indent="0" algn="just" defTabSz="539750">
              <a:buNone/>
            </a:pPr>
            <a:endParaRPr lang="en-ID" sz="900" b="1"/>
          </a:p>
          <a:p>
            <a:pPr marL="0" indent="0" algn="just" defTabSz="539750">
              <a:buNone/>
            </a:pPr>
            <a:endParaRPr lang="en-ID" sz="1400" b="1"/>
          </a:p>
          <a:p>
            <a:pPr marL="0" indent="0" algn="just" defTabSz="539750">
              <a:buNone/>
            </a:pPr>
            <a:r>
              <a:rPr lang="en-ID" sz="1600" b="1"/>
              <a:t>       </a:t>
            </a:r>
            <a:r>
              <a:rPr lang="en-ID" sz="1600"/>
              <a:t>Contoh:</a:t>
            </a:r>
            <a:endParaRPr lang="en-ID" sz="1600" b="1"/>
          </a:p>
          <a:p>
            <a:pPr marL="0" indent="0" algn="just" defTabSz="539750">
              <a:buNone/>
            </a:pPr>
            <a:endParaRPr lang="en-ID" sz="1600"/>
          </a:p>
        </p:txBody>
      </p:sp>
      <p:pic>
        <p:nvPicPr>
          <p:cNvPr id="5" name="Picture 4">
            <a:extLst>
              <a:ext uri="{FF2B5EF4-FFF2-40B4-BE49-F238E27FC236}">
                <a16:creationId xmlns:a16="http://schemas.microsoft.com/office/drawing/2014/main" id="{45EF400E-2C45-205A-2263-DBA217D2E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71" y="3429000"/>
            <a:ext cx="10670967" cy="517380"/>
          </a:xfrm>
          <a:prstGeom prst="rect">
            <a:avLst/>
          </a:prstGeom>
        </p:spPr>
      </p:pic>
      <p:pic>
        <p:nvPicPr>
          <p:cNvPr id="6" name="Picture 5">
            <a:extLst>
              <a:ext uri="{FF2B5EF4-FFF2-40B4-BE49-F238E27FC236}">
                <a16:creationId xmlns:a16="http://schemas.microsoft.com/office/drawing/2014/main" id="{1072939D-F348-461F-77A2-07F07427F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71" y="4421315"/>
            <a:ext cx="10157761" cy="1171647"/>
          </a:xfrm>
          <a:prstGeom prst="rect">
            <a:avLst/>
          </a:prstGeom>
        </p:spPr>
      </p:pic>
    </p:spTree>
    <p:extLst>
      <p:ext uri="{BB962C8B-B14F-4D97-AF65-F5344CB8AC3E}">
        <p14:creationId xmlns:p14="http://schemas.microsoft.com/office/powerpoint/2010/main" val="364310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ADC9F1-7314-F4CA-3D31-CBDE87A05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4054371"/>
            <a:ext cx="5432490" cy="517380"/>
          </a:xfrm>
          <a:prstGeom prst="rect">
            <a:avLst/>
          </a:prstGeom>
        </p:spPr>
      </p:pic>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 Nilai pada Array 1 Dimensi</a:t>
            </a:r>
          </a:p>
          <a:p>
            <a:pPr marL="0" indent="0" algn="just" defTabSz="539750">
              <a:buNone/>
            </a:pPr>
            <a:r>
              <a:rPr lang="en-ID" sz="1600"/>
              <a:t>Kita juga bisa meisi nilai pada array tanpa menentukan jumlah elemennya. Struktur:</a:t>
            </a:r>
            <a:endParaRPr lang="en-ID" sz="1600" b="1"/>
          </a:p>
          <a:p>
            <a:pPr marL="0" indent="0" algn="just" defTabSz="539750">
              <a:buNone/>
            </a:pPr>
            <a:endParaRPr lang="en-ID" sz="900" b="1"/>
          </a:p>
          <a:p>
            <a:pPr marL="0" indent="0" algn="just" defTabSz="539750">
              <a:buNone/>
            </a:pPr>
            <a:endParaRPr lang="en-ID" sz="1400" b="1"/>
          </a:p>
          <a:p>
            <a:pPr marL="0" indent="0" algn="just" defTabSz="539750">
              <a:buNone/>
            </a:pPr>
            <a:r>
              <a:rPr lang="en-ID" sz="1600"/>
              <a:t>Contoh:</a:t>
            </a:r>
            <a:endParaRPr lang="en-ID" sz="1600" b="1"/>
          </a:p>
          <a:p>
            <a:pPr marL="0" indent="0" algn="just" defTabSz="539750">
              <a:buNone/>
            </a:pPr>
            <a:endParaRPr lang="en-ID" sz="1600"/>
          </a:p>
        </p:txBody>
      </p:sp>
      <p:pic>
        <p:nvPicPr>
          <p:cNvPr id="6" name="Picture 5">
            <a:extLst>
              <a:ext uri="{FF2B5EF4-FFF2-40B4-BE49-F238E27FC236}">
                <a16:creationId xmlns:a16="http://schemas.microsoft.com/office/drawing/2014/main" id="{0F8B196E-2B53-30E4-441F-DCBA26885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07" y="2999416"/>
            <a:ext cx="9539981" cy="517380"/>
          </a:xfrm>
          <a:prstGeom prst="rect">
            <a:avLst/>
          </a:prstGeom>
        </p:spPr>
      </p:pic>
    </p:spTree>
    <p:extLst>
      <p:ext uri="{BB962C8B-B14F-4D97-AF65-F5344CB8AC3E}">
        <p14:creationId xmlns:p14="http://schemas.microsoft.com/office/powerpoint/2010/main" val="149953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 Nilai pada Array 1 Dimensi</a:t>
            </a:r>
          </a:p>
          <a:p>
            <a:pPr marL="0" indent="0" algn="just" defTabSz="539750">
              <a:buNone/>
            </a:pPr>
            <a:r>
              <a:rPr lang="en-ID" sz="1600"/>
              <a:t>Ketika array yang dideklarasikan memiliki sejumlah elemen tertentu dan jumlah nilai pada inisialisasi tidak sama dengan jumlah elemen, maka elemen-elemen sisa yang tidak diinisialisasi umumnya diisi dengan nilai 0. Contoh:</a:t>
            </a:r>
          </a:p>
          <a:p>
            <a:pPr marL="0" indent="0" algn="just" defTabSz="539750">
              <a:buNone/>
            </a:pPr>
            <a:endParaRPr lang="en-ID" sz="1600" b="1"/>
          </a:p>
          <a:p>
            <a:pPr marL="0" indent="0" algn="just" defTabSz="539750">
              <a:buNone/>
            </a:pPr>
            <a:endParaRPr lang="en-ID" sz="1000"/>
          </a:p>
          <a:p>
            <a:pPr marL="0" indent="0" algn="just" defTabSz="539750">
              <a:buNone/>
            </a:pPr>
            <a:r>
              <a:rPr lang="en-ID" sz="1600"/>
              <a:t>Kita juga dapat menginisialisasi sebuah array dengan seluruh elemen array bernilai 0. </a:t>
            </a:r>
            <a:endParaRPr lang="en-ID" sz="1600" b="1"/>
          </a:p>
          <a:p>
            <a:pPr marL="0" indent="0" algn="just" defTabSz="539750">
              <a:buNone/>
            </a:pPr>
            <a:endParaRPr lang="en-ID" sz="1600"/>
          </a:p>
        </p:txBody>
      </p:sp>
      <p:pic>
        <p:nvPicPr>
          <p:cNvPr id="5" name="Picture 4">
            <a:extLst>
              <a:ext uri="{FF2B5EF4-FFF2-40B4-BE49-F238E27FC236}">
                <a16:creationId xmlns:a16="http://schemas.microsoft.com/office/drawing/2014/main" id="{77A71143-050F-73D8-7122-52AFBE375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351481"/>
            <a:ext cx="8735029" cy="392035"/>
          </a:xfrm>
          <a:prstGeom prst="rect">
            <a:avLst/>
          </a:prstGeom>
        </p:spPr>
      </p:pic>
      <p:pic>
        <p:nvPicPr>
          <p:cNvPr id="8" name="Picture 7">
            <a:extLst>
              <a:ext uri="{FF2B5EF4-FFF2-40B4-BE49-F238E27FC236}">
                <a16:creationId xmlns:a16="http://schemas.microsoft.com/office/drawing/2014/main" id="{20AB2028-DD67-CF79-F5DC-AA24D648F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66" y="4360275"/>
            <a:ext cx="7800016" cy="386322"/>
          </a:xfrm>
          <a:prstGeom prst="rect">
            <a:avLst/>
          </a:prstGeom>
        </p:spPr>
      </p:pic>
    </p:spTree>
    <p:extLst>
      <p:ext uri="{BB962C8B-B14F-4D97-AF65-F5344CB8AC3E}">
        <p14:creationId xmlns:p14="http://schemas.microsoft.com/office/powerpoint/2010/main" val="425041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SATU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3. Memasukkan Nilai Baru pada Array 1 Dimensi</a:t>
            </a:r>
          </a:p>
          <a:p>
            <a:pPr marL="0" indent="0" algn="just" defTabSz="539750">
              <a:buNone/>
            </a:pPr>
            <a:r>
              <a:rPr lang="en-ID" sz="1600"/>
              <a:t>Pada situasi tertentu kita perlu untuk memasukkan nilai array yang baru ke dalam sebuah elemen array yang telah memiliki nilai. Contoh: </a:t>
            </a:r>
          </a:p>
          <a:p>
            <a:pPr marL="0" indent="0" algn="just" defTabSz="539750">
              <a:buNone/>
            </a:pPr>
            <a:endParaRPr lang="en-ID" sz="1600"/>
          </a:p>
          <a:p>
            <a:pPr marL="0" indent="0" algn="just" defTabSz="539750">
              <a:buNone/>
            </a:pPr>
            <a:endParaRPr lang="en-ID" sz="1600"/>
          </a:p>
          <a:p>
            <a:pPr marL="0" indent="0" algn="just" defTabSz="539750">
              <a:buNone/>
            </a:pPr>
            <a:r>
              <a:rPr lang="en-ID" sz="1600"/>
              <a:t>Pada awalnya, array menu memiliki 3 elemen, yaitu {ayam, ikan, telur}. Setelah itu kita ingin mengganti ikan dengan daging, maka kita lakukan penggantian nilai seperti cara di atas. Setelah diganti, maka array menu menjadi {ayam, daging, telur}.</a:t>
            </a:r>
          </a:p>
        </p:txBody>
      </p:sp>
      <p:pic>
        <p:nvPicPr>
          <p:cNvPr id="6" name="Picture 5">
            <a:extLst>
              <a:ext uri="{FF2B5EF4-FFF2-40B4-BE49-F238E27FC236}">
                <a16:creationId xmlns:a16="http://schemas.microsoft.com/office/drawing/2014/main" id="{776A1649-074E-0EC1-9B61-B0D4BCC22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258455"/>
            <a:ext cx="6500812" cy="712128"/>
          </a:xfrm>
          <a:prstGeom prst="rect">
            <a:avLst/>
          </a:prstGeom>
        </p:spPr>
      </p:pic>
    </p:spTree>
    <p:extLst>
      <p:ext uri="{BB962C8B-B14F-4D97-AF65-F5344CB8AC3E}">
        <p14:creationId xmlns:p14="http://schemas.microsoft.com/office/powerpoint/2010/main" val="114561694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AccentBox</Template>
  <TotalTime>220</TotalTime>
  <Words>573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ARRAY PADA C++</vt:lpstr>
      <vt:lpstr>PENDAHULUAN</vt:lpstr>
      <vt:lpstr>HAL-HAL YANG HARUS DIKETAHUI</vt:lpstr>
      <vt:lpstr>ARRAY SATU DIMENSI</vt:lpstr>
      <vt:lpstr>ARRAY SATU DIMENSI</vt:lpstr>
      <vt:lpstr>ARRAY SATU DIMENSI</vt:lpstr>
      <vt:lpstr>ARRAY SATU DIMENSI</vt:lpstr>
      <vt:lpstr>ARRAY SATU DIMENSI</vt:lpstr>
      <vt:lpstr>ARRAY SATU DIMENSI</vt:lpstr>
      <vt:lpstr>ARRAY SATU DIMENSI</vt:lpstr>
      <vt:lpstr>ARRAY SATU DIMENSI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PADA C++</dc:title>
  <dc:creator>hp8CG149BJLW@outlook.com</dc:creator>
  <cp:lastModifiedBy>hp8CG149BJLW@outlook.com</cp:lastModifiedBy>
  <cp:revision>4</cp:revision>
  <dcterms:created xsi:type="dcterms:W3CDTF">2022-12-06T03:15:08Z</dcterms:created>
  <dcterms:modified xsi:type="dcterms:W3CDTF">2022-12-06T08:04:52Z</dcterms:modified>
</cp:coreProperties>
</file>