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E6F2"/>
    <a:srgbClr val="001836"/>
    <a:srgbClr val="2F8DFF"/>
    <a:srgbClr val="003D86"/>
    <a:srgbClr val="0D79AF"/>
    <a:srgbClr val="B5E2F9"/>
    <a:srgbClr val="D2F7FE"/>
    <a:srgbClr val="479AFF"/>
    <a:srgbClr val="1F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2681" autoAdjust="0"/>
  </p:normalViewPr>
  <p:slideViewPr>
    <p:cSldViewPr>
      <p:cViewPr varScale="1">
        <p:scale>
          <a:sx n="71" d="100"/>
          <a:sy n="71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842EA-4C6E-4AAA-A6C7-8E8DDF3AD65B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257E-AFBB-4EC9-96C4-1B266E7F9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4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F257E-AFBB-4EC9-96C4-1B266E7F9A3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53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>
          <a:xfrm>
            <a:off x="179512" y="1772816"/>
            <a:ext cx="4248472" cy="468052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70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4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1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5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3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4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0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60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076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2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9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953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155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854" y="-268"/>
            <a:ext cx="9140400" cy="692696"/>
          </a:xfrm>
          <a:prstGeom prst="rect">
            <a:avLst/>
          </a:prstGeom>
          <a:solidFill>
            <a:srgbClr val="1FA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-1078" y="6539036"/>
            <a:ext cx="9145078" cy="346348"/>
          </a:xfrm>
          <a:prstGeom prst="rect">
            <a:avLst/>
          </a:prstGeom>
          <a:solidFill>
            <a:srgbClr val="1FA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71296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4848" y="6592267"/>
            <a:ext cx="765562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76456" y="6592267"/>
            <a:ext cx="432048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" y="6566303"/>
            <a:ext cx="1090691" cy="2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7" r:id="rId7"/>
    <p:sldLayoutId id="2147483665" r:id="rId8"/>
    <p:sldLayoutId id="2147483668" r:id="rId9"/>
    <p:sldLayoutId id="2147483666" r:id="rId10"/>
    <p:sldLayoutId id="2147483651" r:id="rId11"/>
    <p:sldLayoutId id="2147483652" r:id="rId12"/>
    <p:sldLayoutId id="2147483663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" TargetMode="External"/><Relationship Id="rId3" Type="http://schemas.openxmlformats.org/officeDocument/2006/relationships/hyperlink" Target="https://docs.python.org/3/reference/index.html" TargetMode="External"/><Relationship Id="rId7" Type="http://schemas.openxmlformats.org/officeDocument/2006/relationships/hyperlink" Target="https://www.python-course.eu/index.php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kurs.eu/index.php" TargetMode="External"/><Relationship Id="rId5" Type="http://schemas.openxmlformats.org/officeDocument/2006/relationships/hyperlink" Target="https://www.google.de/" TargetMode="External"/><Relationship Id="rId4" Type="http://schemas.openxmlformats.org/officeDocument/2006/relationships/hyperlink" Target="https://docs.python.org/3/tutorial/index.html" TargetMode="External"/><Relationship Id="rId9" Type="http://schemas.openxmlformats.org/officeDocument/2006/relationships/hyperlink" Target="https://www.learneroo.com/modules/6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eroo.com/modules/65" TargetMode="External"/><Relationship Id="rId5" Type="http://schemas.openxmlformats.org/officeDocument/2006/relationships/hyperlink" Target="https://docs.python-guide.org/intro/learning/" TargetMode="External"/><Relationship Id="rId4" Type="http://schemas.openxmlformats.org/officeDocument/2006/relationships/hyperlink" Target="https://docs.python.org/3/tutoria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Short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Python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49080"/>
            <a:ext cx="4572000" cy="13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30213" y="58738"/>
            <a:ext cx="8713787" cy="561975"/>
          </a:xfrm>
        </p:spPr>
        <p:txBody>
          <a:bodyPr/>
          <a:lstStyle/>
          <a:p>
            <a:r>
              <a:rPr lang="de-DE" dirty="0" smtClean="0"/>
              <a:t>Programmierstrukturen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1520" y="762174"/>
            <a:ext cx="5040560" cy="5688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FOR-Schleifen: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&lt;sequence&gt;: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    code-block1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range(3,7):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L=L+[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5715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='Hallo'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=''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in s: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a+t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print(t)</a:t>
            </a:r>
          </a:p>
          <a:p>
            <a:pPr marL="5715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5715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und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Funktionsdeklaration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=4,z=5): # Default-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Werte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können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vorgegeben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werden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x+y+z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Rückgabewerte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print(add(2,3,4)) # ==&gt; 9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print(add(2,3)) # ==&gt; 10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print(add(2)) # ==&gt; 11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print(add(2,z=7)) # ==&gt;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marL="400050"/>
            <a:r>
              <a:rPr lang="en-US" dirty="0" err="1" smtClean="0"/>
              <a:t>Klassendeklaration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A(B): #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ablgeleitet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von B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value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statische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Klassenvariable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__(self, x):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Initialisierung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Instanz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self.instvar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method(self,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#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Instanzmethode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&lt;codeblock1&gt;</a:t>
            </a:r>
          </a:p>
          <a:p>
            <a:pPr marL="400050"/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 Klassen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Human: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species = "H. sapiens"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statische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Klassenvariable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name):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Initialisierung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Instanz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say(self,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Instanzmethode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benötigt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self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return "%s: %s" % (self.name,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get_species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#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Klassenmethode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Aufruf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über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Human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cls.species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German(Human): 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Vererbung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language='German'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name):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Initialisierung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Instanz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super().__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__(name)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Initialisierung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Vorfahren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say(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self,msg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super().say(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)+'(%s)' %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self.language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a=Human('Donald')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b=German('Angela')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('Hello'))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b.say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('Hello'))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Human.get_species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German.get_species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7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hilfreiche Konstrukte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Dictionaries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erzeugen: d=</a:t>
            </a:r>
            <a:r>
              <a:rPr lang="de-DE" dirty="0" err="1" smtClean="0"/>
              <a:t>dict</a:t>
            </a:r>
            <a:r>
              <a:rPr lang="de-DE" dirty="0" smtClean="0"/>
              <a:t>(), eintragen: d['a']=b, zugreifen: d['a']</a:t>
            </a:r>
          </a:p>
          <a:p>
            <a:r>
              <a:rPr lang="de-DE" dirty="0" smtClean="0"/>
              <a:t>Funktionen als Variablen und lambda-Funktionen</a:t>
            </a:r>
          </a:p>
          <a:p>
            <a:pPr lvl="1"/>
            <a:r>
              <a:rPr lang="de-DE" dirty="0" smtClean="0"/>
              <a:t>zuweisen: </a:t>
            </a:r>
            <a:r>
              <a:rPr lang="de-DE" dirty="0" err="1" smtClean="0"/>
              <a:t>fun</a:t>
            </a:r>
            <a:r>
              <a:rPr lang="de-DE" dirty="0" smtClean="0"/>
              <a:t>=</a:t>
            </a:r>
            <a:r>
              <a:rPr lang="de-DE" dirty="0" err="1" smtClean="0"/>
              <a:t>max</a:t>
            </a:r>
            <a:r>
              <a:rPr lang="de-DE" dirty="0" smtClean="0"/>
              <a:t>, aufrufen </a:t>
            </a:r>
            <a:r>
              <a:rPr lang="de-DE" dirty="0" err="1" smtClean="0"/>
              <a:t>fun</a:t>
            </a:r>
            <a:r>
              <a:rPr lang="de-DE" dirty="0" smtClean="0"/>
              <a:t>([2,4,3])</a:t>
            </a:r>
          </a:p>
          <a:p>
            <a:pPr lvl="1"/>
            <a:r>
              <a:rPr lang="de-DE" dirty="0" smtClean="0"/>
              <a:t>zuweisen: </a:t>
            </a:r>
            <a:r>
              <a:rPr lang="de-DE" dirty="0" err="1" smtClean="0"/>
              <a:t>fun</a:t>
            </a:r>
            <a:r>
              <a:rPr lang="de-DE" dirty="0" smtClean="0"/>
              <a:t>=</a:t>
            </a:r>
            <a:r>
              <a:rPr lang="de-DE" dirty="0" err="1" smtClean="0"/>
              <a:t>lambda</a:t>
            </a:r>
            <a:r>
              <a:rPr lang="de-DE" dirty="0" smtClean="0"/>
              <a:t> x: </a:t>
            </a:r>
            <a:r>
              <a:rPr lang="de-DE" dirty="0" err="1" smtClean="0"/>
              <a:t>max</a:t>
            </a:r>
            <a:r>
              <a:rPr lang="de-DE" dirty="0" smtClean="0"/>
              <a:t>(x,4), aufrufen </a:t>
            </a:r>
            <a:r>
              <a:rPr lang="de-DE" dirty="0" err="1" smtClean="0"/>
              <a:t>fun</a:t>
            </a:r>
            <a:r>
              <a:rPr lang="de-DE" dirty="0" smtClean="0"/>
              <a:t>(7)</a:t>
            </a:r>
          </a:p>
          <a:p>
            <a:r>
              <a:rPr lang="de-DE" dirty="0"/>
              <a:t>Threads:</a:t>
            </a:r>
          </a:p>
          <a:p>
            <a:pPr lvl="1"/>
            <a:r>
              <a:rPr lang="de-DE" dirty="0"/>
              <a:t>nebenläufige Programmierung</a:t>
            </a:r>
          </a:p>
          <a:p>
            <a:pPr lvl="1"/>
            <a:r>
              <a:rPr lang="de-DE" dirty="0"/>
              <a:t>Thread, Lock, Event, </a:t>
            </a:r>
            <a:r>
              <a:rPr lang="de-DE" dirty="0" err="1"/>
              <a:t>Condition</a:t>
            </a:r>
            <a:endParaRPr lang="de-DE" dirty="0"/>
          </a:p>
          <a:p>
            <a:pPr lvl="1"/>
            <a:r>
              <a:rPr lang="de-DE" dirty="0"/>
              <a:t>mehr dazu in der zweiten Übung</a:t>
            </a:r>
          </a:p>
          <a:p>
            <a:r>
              <a:rPr lang="de-DE" dirty="0" smtClean="0"/>
              <a:t>Abfangen von Fehlern: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codeblock1	# wird ausgeführt, wenn fehlerfrei</a:t>
            </a:r>
          </a:p>
          <a:p>
            <a:pPr marL="51435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type1&gt;:</a:t>
            </a:r>
          </a:p>
          <a:p>
            <a:pPr marL="914400" lvl="2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codeblock2	# wird ausgeführt, wenn Fehlertyp 1</a:t>
            </a:r>
          </a:p>
          <a:p>
            <a:pPr marL="51435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51435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codeblock3	# wird ausgeführt, wenn sonstiger Fehler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smtClean="0"/>
              <a:t>Seiten</a:t>
            </a:r>
          </a:p>
          <a:p>
            <a:pPr lvl="1"/>
            <a:r>
              <a:rPr lang="en-US" dirty="0" smtClean="0"/>
              <a:t>The Python Standard Library</a:t>
            </a:r>
          </a:p>
          <a:p>
            <a:pPr marL="857250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docs.python.org/3/library/index.html</a:t>
            </a:r>
            <a:r>
              <a:rPr lang="en-US" dirty="0" smtClean="0"/>
              <a:t> </a:t>
            </a:r>
          </a:p>
          <a:p>
            <a:pPr marL="800100" lvl="1"/>
            <a:r>
              <a:rPr lang="en-US" dirty="0"/>
              <a:t>The Python Language </a:t>
            </a:r>
            <a:r>
              <a:rPr lang="en-US" dirty="0" smtClean="0"/>
              <a:t>Reference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docs.python.org/3/reference/index.html</a:t>
            </a:r>
            <a:r>
              <a:rPr lang="en-US" dirty="0" smtClean="0"/>
              <a:t> </a:t>
            </a:r>
          </a:p>
          <a:p>
            <a:pPr marL="857250" lvl="1"/>
            <a:r>
              <a:rPr lang="en-US" dirty="0" smtClean="0"/>
              <a:t>The Python tutorial</a:t>
            </a:r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docs.python.org/3/tutorial/index.html</a:t>
            </a:r>
            <a:r>
              <a:rPr lang="en-US" dirty="0" smtClean="0"/>
              <a:t> </a:t>
            </a:r>
          </a:p>
          <a:p>
            <a:pPr marL="857250" lvl="1"/>
            <a:r>
              <a:rPr lang="en-US" dirty="0" smtClean="0"/>
              <a:t>Google</a:t>
            </a:r>
          </a:p>
          <a:p>
            <a:pPr marL="971550" lvl="2" indent="0">
              <a:buNone/>
            </a:pPr>
            <a:r>
              <a:rPr lang="en-US" dirty="0">
                <a:hlinkClick r:id="rId5"/>
              </a:rPr>
              <a:t>https://www.google.de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514350"/>
            <a:r>
              <a:rPr lang="en-US" dirty="0" err="1" smtClean="0"/>
              <a:t>Gute</a:t>
            </a:r>
            <a:r>
              <a:rPr lang="en-US" dirty="0" smtClean="0"/>
              <a:t> Seiten</a:t>
            </a:r>
          </a:p>
          <a:p>
            <a:pPr marL="914400" lvl="1"/>
            <a:r>
              <a:rPr lang="en-US" dirty="0" smtClean="0"/>
              <a:t>Python-</a:t>
            </a:r>
            <a:r>
              <a:rPr lang="en-US" dirty="0" err="1" smtClean="0"/>
              <a:t>Kurs</a:t>
            </a:r>
            <a:r>
              <a:rPr lang="en-US" dirty="0" smtClean="0"/>
              <a:t> </a:t>
            </a:r>
          </a:p>
          <a:p>
            <a:pPr marL="1028700" lvl="2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www.python-kurs.eu/index.php</a:t>
            </a:r>
            <a:r>
              <a:rPr lang="en-US" dirty="0" smtClean="0"/>
              <a:t> </a:t>
            </a:r>
          </a:p>
          <a:p>
            <a:pPr marL="1028700" lvl="2" indent="0">
              <a:buNone/>
            </a:pPr>
            <a:r>
              <a:rPr lang="en-US" dirty="0" smtClean="0">
                <a:hlinkClick r:id="rId7"/>
              </a:rPr>
              <a:t>https://www.python-course.eu/index.php</a:t>
            </a:r>
            <a:r>
              <a:rPr lang="en-US" dirty="0" smtClean="0"/>
              <a:t> </a:t>
            </a:r>
          </a:p>
          <a:p>
            <a:pPr marL="971550" lvl="1" indent="-342900"/>
            <a:r>
              <a:rPr lang="en-US" dirty="0" smtClean="0"/>
              <a:t>Python </a:t>
            </a:r>
            <a:r>
              <a:rPr lang="en-US" dirty="0" err="1" smtClean="0"/>
              <a:t>Anleitung</a:t>
            </a:r>
            <a:r>
              <a:rPr lang="en-US" dirty="0" smtClean="0"/>
              <a:t> und </a:t>
            </a:r>
            <a:r>
              <a:rPr lang="en-US" dirty="0" err="1" smtClean="0"/>
              <a:t>Übersicht</a:t>
            </a:r>
            <a:endParaRPr lang="en-US" dirty="0" smtClean="0"/>
          </a:p>
          <a:p>
            <a:pPr marL="1028700" lvl="2" indent="0">
              <a:buNone/>
            </a:pP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://www.w3schools.com/python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pPr marL="971550" lvl="1" indent="-342900"/>
            <a:r>
              <a:rPr lang="en-US" dirty="0" smtClean="0"/>
              <a:t>Tutorial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komplexeren</a:t>
            </a:r>
            <a:r>
              <a:rPr lang="en-US" dirty="0" smtClean="0"/>
              <a:t> </a:t>
            </a:r>
            <a:r>
              <a:rPr lang="en-US" dirty="0" err="1" smtClean="0"/>
              <a:t>Beispielen</a:t>
            </a:r>
            <a:endParaRPr lang="en-US" dirty="0" smtClean="0"/>
          </a:p>
          <a:p>
            <a:pPr marL="1028700" lvl="2" indent="0">
              <a:buNone/>
            </a:pP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www.learneroo.com/modules/65/</a:t>
            </a: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 bietet Module </a:t>
            </a:r>
            <a:r>
              <a:rPr lang="de-DE" dirty="0" err="1" smtClean="0"/>
              <a:t>threading</a:t>
            </a:r>
            <a:r>
              <a:rPr lang="de-DE" dirty="0" smtClean="0"/>
              <a:t> und </a:t>
            </a:r>
            <a:r>
              <a:rPr lang="de-DE" dirty="0" err="1" smtClean="0"/>
              <a:t>multiprocessing</a:t>
            </a:r>
            <a:r>
              <a:rPr lang="de-DE" dirty="0" smtClean="0"/>
              <a:t>, um nebenläufig zu programmieren</a:t>
            </a:r>
          </a:p>
          <a:p>
            <a:pPr lvl="1"/>
            <a:r>
              <a:rPr lang="de-DE" dirty="0" smtClean="0"/>
              <a:t>über das Modul </a:t>
            </a:r>
            <a:r>
              <a:rPr lang="de-DE" dirty="0" err="1" smtClean="0"/>
              <a:t>threading</a:t>
            </a:r>
            <a:r>
              <a:rPr lang="de-DE" dirty="0" smtClean="0"/>
              <a:t> generierte Threads unterliegen dem Global Interpreter Lock (GIL), einem Mechanismus der garantiert, dass immer nur ein Thread Python Bytecode ausführt. Daher sind z.B. Python-Konstrukte wie </a:t>
            </a:r>
            <a:r>
              <a:rPr lang="de-DE" dirty="0" err="1" smtClean="0"/>
              <a:t>Dicionaries</a:t>
            </a:r>
            <a:r>
              <a:rPr lang="de-DE" dirty="0" smtClean="0"/>
              <a:t> thread-safe.</a:t>
            </a:r>
          </a:p>
          <a:p>
            <a:pPr lvl="1"/>
            <a:r>
              <a:rPr lang="de-DE" dirty="0" smtClean="0"/>
              <a:t>das Modul </a:t>
            </a:r>
            <a:r>
              <a:rPr lang="de-DE" dirty="0" err="1" smtClean="0"/>
              <a:t>multiprocessing</a:t>
            </a:r>
            <a:r>
              <a:rPr lang="de-DE" dirty="0" smtClean="0"/>
              <a:t> ist ähnlich aufgebaut wie das </a:t>
            </a:r>
            <a:r>
              <a:rPr lang="de-DE" dirty="0" err="1" smtClean="0"/>
              <a:t>threading</a:t>
            </a:r>
            <a:r>
              <a:rPr lang="de-DE" dirty="0" smtClean="0"/>
              <a:t> Modul, generiert aber keine Threads (im Sinne von Python) sondern Sub-Prozesse, die nicht dem Global Interpreter Lock unterliegen und direkt auf der darunterliegenden Maschine (</a:t>
            </a:r>
            <a:r>
              <a:rPr lang="de-DE" dirty="0" err="1" smtClean="0"/>
              <a:t>Window</a:t>
            </a:r>
            <a:r>
              <a:rPr lang="de-DE" dirty="0" smtClean="0"/>
              <a:t> oder Unix) laufen.</a:t>
            </a:r>
          </a:p>
          <a:p>
            <a:r>
              <a:rPr lang="de-DE" dirty="0" smtClean="0"/>
              <a:t>Im Rahmen dieser Vorlesung sind Threads, die dem GIL unterliegen, so dass auch diese Einleitung sich auf das Threading Modul konzentriert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threading</a:t>
            </a:r>
            <a:r>
              <a:rPr lang="de-DE" dirty="0" smtClean="0"/>
              <a:t> bietet die Klasse Thread, um Threads als Objekte zu erzeugen</a:t>
            </a:r>
          </a:p>
          <a:p>
            <a:pPr marL="457200" lvl="1" indent="0">
              <a:buNone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threading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Thread</a:t>
            </a:r>
          </a:p>
          <a:p>
            <a:pPr marL="400050"/>
            <a:r>
              <a:rPr lang="de-DE" dirty="0" smtClean="0"/>
              <a:t>Funktionen als Threads aufrufen:</a:t>
            </a:r>
          </a:p>
          <a:p>
            <a:pPr marL="514350" lvl="1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971550" lvl="2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codeblock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t=Thread(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fun,args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571500" lvl="1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t.start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/>
            <a:r>
              <a:rPr lang="de-DE" dirty="0" smtClean="0">
                <a:cs typeface="Consolas" panose="020B0609020204030204" pitchFamily="49" charset="0"/>
              </a:rPr>
              <a:t>Klasse von Thread ableiten:</a:t>
            </a:r>
          </a:p>
          <a:p>
            <a:pPr marL="571500" lvl="1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Customer(Thread):</a:t>
            </a:r>
          </a:p>
          <a:p>
            <a:pPr marL="102870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543050" lvl="3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Thread.__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28700" lvl="2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	# wird bei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ausgeführt</a:t>
            </a:r>
          </a:p>
          <a:p>
            <a:pPr marL="1543050" lvl="3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codeblock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c=Customer()</a:t>
            </a:r>
          </a:p>
          <a:p>
            <a:pPr marL="685800" lvl="1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c.start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#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als Thread starten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/>
            <a:endParaRPr lang="de-DE" dirty="0" smtClean="0"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Synchronisation von Threads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Lock: Koordination des Zugriffs auf eine Datenstruktur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threading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Lock </a:t>
            </a:r>
          </a:p>
          <a:p>
            <a:pPr marL="45720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lock=Lock(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lock.acquire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# warten auf lock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lock.release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# freigeben von lock</a:t>
            </a:r>
          </a:p>
          <a:p>
            <a:r>
              <a:rPr lang="de-DE" dirty="0" smtClean="0"/>
              <a:t>Event: Warten auf ein Ereignis, das in einem anderen Thread gesetzt wird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threading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=Event(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event.wait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event.set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event.is_set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event.clear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: Warten für eine bestimmte Zeit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threading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t,fun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Synchronisation von Threads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: Kombination von Lock und Event</a:t>
            </a:r>
          </a:p>
          <a:p>
            <a:pPr lvl="1"/>
            <a:r>
              <a:rPr lang="de-DE" dirty="0" smtClean="0"/>
              <a:t>Synchronisation von mehreren Threads</a:t>
            </a:r>
          </a:p>
          <a:p>
            <a:pPr lvl="1"/>
            <a:r>
              <a:rPr lang="de-DE" dirty="0" smtClean="0"/>
              <a:t>Threads warten, bis eine Bedingung (</a:t>
            </a:r>
            <a:r>
              <a:rPr lang="de-DE" dirty="0" err="1" smtClean="0"/>
              <a:t>Condition</a:t>
            </a:r>
            <a:r>
              <a:rPr lang="de-DE" dirty="0" smtClean="0"/>
              <a:t>) erfüllt ist</a:t>
            </a:r>
          </a:p>
          <a:p>
            <a:pPr lvl="1"/>
            <a:r>
              <a:rPr lang="de-DE" dirty="0" smtClean="0"/>
              <a:t>eine feste Anzahl n oder alle Threads werden aufgeweckt, wenn der Lock zurückgegeben wird, d.h. der aktive Thread ruft </a:t>
            </a:r>
            <a:r>
              <a:rPr lang="de-DE" dirty="0" err="1" smtClean="0"/>
              <a:t>notify</a:t>
            </a:r>
            <a:r>
              <a:rPr lang="de-DE" dirty="0" smtClean="0"/>
              <a:t>(n) und </a:t>
            </a:r>
            <a:r>
              <a:rPr lang="de-DE" dirty="0" err="1" smtClean="0"/>
              <a:t>wait</a:t>
            </a:r>
            <a:r>
              <a:rPr lang="de-DE" dirty="0" smtClean="0"/>
              <a:t>() auf</a:t>
            </a:r>
          </a:p>
          <a:p>
            <a:pPr lvl="1"/>
            <a:r>
              <a:rPr lang="de-DE" dirty="0" smtClean="0"/>
              <a:t>zusätzlich kann das aufwachen noch mit einer Bedingung verknüpft werden (</a:t>
            </a:r>
            <a:r>
              <a:rPr lang="de-DE" dirty="0" err="1" smtClean="0"/>
              <a:t>wait_for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 smtClean="0"/>
              <a:t>))</a:t>
            </a:r>
          </a:p>
          <a:p>
            <a:r>
              <a:rPr lang="de-DE" dirty="0" smtClean="0"/>
              <a:t>Semaphore: begrenzte Anzahl von aktiven Threads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0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Module zur nebenläufigen Programmierung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sched</a:t>
            </a:r>
            <a:r>
              <a:rPr lang="de-DE" dirty="0" smtClean="0"/>
              <a:t>: Scheduler, der Funktionen zu bestimmten Zeitpunkten aufruft </a:t>
            </a:r>
          </a:p>
          <a:p>
            <a:pPr lvl="1"/>
            <a:r>
              <a:rPr lang="de-DE" dirty="0" smtClean="0"/>
              <a:t>auch super für die Supermarktsimulation, aber nicht gefordert</a:t>
            </a:r>
          </a:p>
          <a:p>
            <a:r>
              <a:rPr lang="de-DE" dirty="0" err="1" smtClean="0"/>
              <a:t>queue</a:t>
            </a:r>
            <a:r>
              <a:rPr lang="de-DE" dirty="0" smtClean="0"/>
              <a:t>: Warteschlange für Tasks, die von Threads hinzugefügt und abgearbeitet werden können</a:t>
            </a:r>
          </a:p>
          <a:p>
            <a:pPr lvl="1"/>
            <a:r>
              <a:rPr lang="de-DE" dirty="0" smtClean="0"/>
              <a:t>gibt es als FIFO, LIFO und </a:t>
            </a:r>
            <a:r>
              <a:rPr lang="de-DE" dirty="0" err="1" smtClean="0"/>
              <a:t>PriorityQueue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0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Python und warum Python?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Python ist eine moderne Interpreter-Sprache, die einen gut lesbaren, knappen Programmierstil fördert</a:t>
            </a:r>
          </a:p>
          <a:p>
            <a:r>
              <a:rPr lang="de-DE" dirty="0" smtClean="0"/>
              <a:t>Python wird gerne als Skriptsprache genutzt aber auch für größere Software-Projekte sowie im wissenschaftlichen Bereich</a:t>
            </a:r>
          </a:p>
          <a:p>
            <a:r>
              <a:rPr lang="de-DE" dirty="0" smtClean="0"/>
              <a:t>Python hat sich als beliebte Programmiersprache etabliert z.B. in den Bereichen Netzwerke, Web, KI/</a:t>
            </a:r>
            <a:r>
              <a:rPr lang="de-DE" dirty="0" err="1" smtClean="0"/>
              <a:t>Machine</a:t>
            </a:r>
            <a:r>
              <a:rPr lang="de-DE" dirty="0" smtClean="0"/>
              <a:t> Learning, Embedded, Roboter, Wissenschaftliches Rechnen etc.  </a:t>
            </a:r>
          </a:p>
          <a:p>
            <a:r>
              <a:rPr lang="de-DE" dirty="0" smtClean="0"/>
              <a:t>Python bietet eine Web </a:t>
            </a:r>
            <a:r>
              <a:rPr lang="de-DE" dirty="0"/>
              <a:t>Seite (</a:t>
            </a:r>
            <a:r>
              <a:rPr lang="de-DE" dirty="0">
                <a:hlinkClick r:id="rId3"/>
              </a:rPr>
              <a:t>https://www.python.org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) mit guter und übersichtlicher Dokumentation. </a:t>
            </a:r>
          </a:p>
          <a:p>
            <a:r>
              <a:rPr lang="de-DE" dirty="0" smtClean="0"/>
              <a:t>Zudem gibt es zahlreiche gute Online Tutorials </a:t>
            </a:r>
            <a:r>
              <a:rPr lang="de-DE" dirty="0"/>
              <a:t>und Bücher </a:t>
            </a:r>
            <a:endParaRPr lang="de-DE" dirty="0" smtClean="0"/>
          </a:p>
          <a:p>
            <a:pPr lvl="1"/>
            <a:r>
              <a:rPr lang="de-DE" dirty="0"/>
              <a:t>Offiziell: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docs.python.org/3/tutorial/index.html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Übersicht: </a:t>
            </a:r>
            <a:r>
              <a:rPr lang="de-DE" dirty="0" smtClean="0">
                <a:hlinkClick r:id="rId5"/>
              </a:rPr>
              <a:t>https</a:t>
            </a:r>
            <a:r>
              <a:rPr lang="de-DE" dirty="0">
                <a:hlinkClick r:id="rId5"/>
              </a:rPr>
              <a:t>://docs.python-guide.org/intro/learning</a:t>
            </a:r>
            <a:r>
              <a:rPr lang="de-DE" dirty="0" smtClean="0">
                <a:hlinkClick r:id="rId5"/>
              </a:rPr>
              <a:t>/</a:t>
            </a:r>
            <a:endParaRPr lang="de-DE" dirty="0"/>
          </a:p>
          <a:p>
            <a:pPr lvl="1"/>
            <a:r>
              <a:rPr lang="de-DE" dirty="0"/>
              <a:t>Empfehlung: </a:t>
            </a: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www.learneroo.com/modules/65</a:t>
            </a:r>
            <a:r>
              <a:rPr lang="de-DE" dirty="0" smtClean="0"/>
              <a:t> </a:t>
            </a:r>
          </a:p>
          <a:p>
            <a:r>
              <a:rPr lang="de-DE" dirty="0" smtClean="0"/>
              <a:t>Es gibt zahlreiche Libraries und Module für Python, deren Anzahl stetig wächst</a:t>
            </a:r>
          </a:p>
          <a:p>
            <a:r>
              <a:rPr lang="de-DE" dirty="0" smtClean="0"/>
              <a:t>Es gibt vorgefertigte Packages (</a:t>
            </a:r>
            <a:r>
              <a:rPr lang="de-DE" dirty="0" err="1" smtClean="0"/>
              <a:t>Anaconda</a:t>
            </a:r>
            <a:r>
              <a:rPr lang="de-DE" dirty="0" smtClean="0"/>
              <a:t>) und IDEs für Python (IDLE, </a:t>
            </a:r>
            <a:r>
              <a:rPr lang="de-DE" dirty="0" err="1" smtClean="0"/>
              <a:t>Spyder</a:t>
            </a:r>
            <a:r>
              <a:rPr lang="de-DE" dirty="0" smtClean="0"/>
              <a:t>, </a:t>
            </a:r>
            <a:r>
              <a:rPr lang="de-DE" dirty="0" err="1" smtClean="0"/>
              <a:t>PyCharm</a:t>
            </a:r>
            <a:r>
              <a:rPr lang="de-DE" dirty="0" smtClean="0"/>
              <a:t>)</a:t>
            </a:r>
          </a:p>
          <a:p>
            <a:r>
              <a:rPr lang="de-DE" dirty="0" smtClean="0"/>
              <a:t>Mir hat Python von Anfang an sehr gut gefallen (es ähnelt 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1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Anaconda</a:t>
            </a:r>
            <a:r>
              <a:rPr lang="de-DE" dirty="0" smtClean="0"/>
              <a:t> Paket mit der </a:t>
            </a:r>
            <a:r>
              <a:rPr lang="de-DE" dirty="0" err="1" smtClean="0"/>
              <a:t>Spyder</a:t>
            </a:r>
            <a:r>
              <a:rPr lang="de-DE" dirty="0" smtClean="0"/>
              <a:t> IDE sollte auf allen Laborrechnern installiert sein und kann auch problemlos auf Privatrechnern installiert werden</a:t>
            </a:r>
          </a:p>
          <a:p>
            <a:pPr lvl="1"/>
            <a:r>
              <a:rPr lang="de-DE" dirty="0" smtClean="0"/>
              <a:t>sollte es dennoch notwendig sein, weitere Packages zu installieren, </a:t>
            </a:r>
            <a:r>
              <a:rPr lang="de-DE" dirty="0" err="1" smtClean="0"/>
              <a:t>geth</a:t>
            </a:r>
            <a:r>
              <a:rPr lang="de-DE" dirty="0" smtClean="0"/>
              <a:t> das mit </a:t>
            </a:r>
            <a:r>
              <a:rPr lang="de-DE" dirty="0" err="1" smtClean="0"/>
              <a:t>pip</a:t>
            </a:r>
            <a:r>
              <a:rPr lang="de-DE" dirty="0"/>
              <a:t> </a:t>
            </a:r>
            <a:r>
              <a:rPr lang="de-DE" dirty="0" smtClean="0"/>
              <a:t>(https</a:t>
            </a:r>
            <a:r>
              <a:rPr lang="de-DE" dirty="0"/>
              <a:t>://pypi.org/project/pip</a:t>
            </a:r>
            <a:r>
              <a:rPr lang="de-DE" dirty="0" smtClean="0"/>
              <a:t>/)</a:t>
            </a:r>
          </a:p>
          <a:p>
            <a:r>
              <a:rPr lang="de-DE" dirty="0" smtClean="0"/>
              <a:t>Weitere Programmierumgebungen sind</a:t>
            </a:r>
          </a:p>
          <a:p>
            <a:pPr lvl="1"/>
            <a:r>
              <a:rPr lang="de-DE" dirty="0" smtClean="0"/>
              <a:t>IDLE: einfacher Editor und Python-Shell, die zusammen mit Python ausgeliefert wird</a:t>
            </a:r>
          </a:p>
          <a:p>
            <a:pPr lvl="1"/>
            <a:r>
              <a:rPr lang="de-DE" dirty="0" err="1" smtClean="0"/>
              <a:t>PyCharm</a:t>
            </a:r>
            <a:r>
              <a:rPr lang="de-DE" dirty="0" smtClean="0"/>
              <a:t>: eine weitere DIE, die auf den Laborrechnern installiert sein sollte</a:t>
            </a:r>
          </a:p>
          <a:p>
            <a:pPr lvl="1"/>
            <a:r>
              <a:rPr lang="de-DE" dirty="0" smtClean="0"/>
              <a:t>Windows-Shell: wenn mehrere Python-Skripte parallel laufen und miteinander interagieren, kann es sinnvoll sein, diese in der Windows-Shell (Eingabeaufforderung) auszuführen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582426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Spyder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6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902"/>
            <a:ext cx="9144000" cy="5582426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Spyder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Rechteckige Legende 10"/>
          <p:cNvSpPr/>
          <p:nvPr/>
        </p:nvSpPr>
        <p:spPr>
          <a:xfrm>
            <a:off x="0" y="232426"/>
            <a:ext cx="3534132" cy="626913"/>
          </a:xfrm>
          <a:prstGeom prst="wedgeRectCallout">
            <a:avLst>
              <a:gd name="adj1" fmla="val -4517"/>
              <a:gd name="adj2" fmla="val 118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de-DE" dirty="0" smtClean="0">
                <a:cs typeface="Courier New" panose="02070309020205020404" pitchFamily="49" charset="0"/>
              </a:rPr>
              <a:t>Starten von Programmen</a:t>
            </a:r>
          </a:p>
          <a:p>
            <a:pPr marL="0" algn="ctr"/>
            <a:r>
              <a:rPr lang="de-DE" dirty="0" smtClean="0">
                <a:cs typeface="Courier New" panose="02070309020205020404" pitchFamily="49" charset="0"/>
              </a:rPr>
              <a:t>(oder F5)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5364088" y="495121"/>
            <a:ext cx="3096344" cy="612648"/>
          </a:xfrm>
          <a:prstGeom prst="wedgeRectCallout">
            <a:avLst>
              <a:gd name="adj1" fmla="val -129913"/>
              <a:gd name="adj2" fmla="val 7591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de-DE" dirty="0" smtClean="0">
                <a:cs typeface="Courier New" panose="02070309020205020404" pitchFamily="49" charset="0"/>
              </a:rPr>
              <a:t>Starten des Debugger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4355976" y="4725144"/>
            <a:ext cx="3672408" cy="1008112"/>
          </a:xfrm>
          <a:prstGeom prst="wedgeRectCallout">
            <a:avLst>
              <a:gd name="adj1" fmla="val -139204"/>
              <a:gd name="adj2" fmla="val 1889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de-DE" dirty="0" smtClean="0">
                <a:cs typeface="Courier New" panose="02070309020205020404" pitchFamily="49" charset="0"/>
              </a:rPr>
              <a:t>In der Konsole können Befehle eingegeben und ausgeführt werden</a:t>
            </a:r>
          </a:p>
          <a:p>
            <a:pPr marL="0" algn="ctr"/>
            <a:r>
              <a:rPr lang="de-DE" dirty="0" smtClean="0">
                <a:cs typeface="Courier New" panose="02070309020205020404" pitchFamily="49" charset="0"/>
              </a:rPr>
              <a:t>(auch im </a:t>
            </a:r>
            <a:r>
              <a:rPr lang="de-DE" dirty="0" err="1" smtClean="0">
                <a:cs typeface="Courier New" panose="02070309020205020404" pitchFamily="49" charset="0"/>
              </a:rPr>
              <a:t>Debug</a:t>
            </a:r>
            <a:r>
              <a:rPr lang="de-DE" dirty="0" smtClean="0">
                <a:cs typeface="Courier New" panose="02070309020205020404" pitchFamily="49" charset="0"/>
              </a:rPr>
              <a:t>-Modus)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Strings und Ausgabe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Strings </a:t>
            </a:r>
          </a:p>
          <a:p>
            <a:pPr lvl="1"/>
            <a:r>
              <a:rPr lang="de-DE" dirty="0" smtClean="0"/>
              <a:t>mit einfachen oder doppelten Anführungszeichen</a:t>
            </a:r>
          </a:p>
          <a:p>
            <a:pPr lvl="1"/>
            <a:r>
              <a:rPr lang="de-DE" dirty="0" smtClean="0"/>
              <a:t>aneinanderhängen von Strings mit +</a:t>
            </a:r>
          </a:p>
          <a:p>
            <a:pPr marL="8572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="Kleine 'Anführungszeichen'"+' in großen "Anführungszeichen"'</a:t>
            </a:r>
          </a:p>
          <a:p>
            <a:pPr marL="8572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572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Kleine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'Anführungszeichen' in großen "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Anführungszeichen"</a:t>
            </a:r>
          </a:p>
          <a:p>
            <a:r>
              <a:rPr lang="de-DE" dirty="0" smtClean="0"/>
              <a:t>Ausgabe </a:t>
            </a:r>
            <a:r>
              <a:rPr lang="de-DE" dirty="0"/>
              <a:t>mit </a:t>
            </a:r>
            <a:r>
              <a:rPr lang="de-DE" dirty="0" err="1" smtClean="0"/>
              <a:t>print</a:t>
            </a:r>
            <a:endParaRPr lang="de-DE" dirty="0" smtClean="0"/>
          </a:p>
          <a:p>
            <a:pPr marL="800100" lvl="1"/>
            <a:r>
              <a:rPr lang="de-DE" dirty="0" err="1" smtClean="0"/>
              <a:t>print</a:t>
            </a:r>
            <a:r>
              <a:rPr lang="de-DE" dirty="0" smtClean="0"/>
              <a:t> kann alles ausgeben, aber man kann nicht immer etwas damit anfangen</a:t>
            </a:r>
          </a:p>
          <a:p>
            <a:pPr marL="800100" lvl="1"/>
            <a:r>
              <a:rPr lang="de-DE" dirty="0" smtClean="0"/>
              <a:t>mehrere Ausgaben mit Komma getrennt</a:t>
            </a:r>
          </a:p>
          <a:p>
            <a:pPr marL="800100" lvl="1"/>
            <a:r>
              <a:rPr lang="de-DE" dirty="0" smtClean="0"/>
              <a:t>formatierte Ausgaben mit „%“</a:t>
            </a:r>
          </a:p>
          <a:p>
            <a:pPr marL="9715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&gt;a=5.6723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&gt;b=50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2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='Gleitkommazahl'</a:t>
            </a:r>
          </a:p>
          <a:p>
            <a:pPr marL="971550" lvl="2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('Die ganze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Zahl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ist %d, die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ist %0.2f!' %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b,s,a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a,b,s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2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Die ganze Zahl ist 50, die Gleitkommazahl ist 5.67! 5.6723 50 Zahl</a:t>
            </a:r>
            <a:endParaRPr lang="de-DE" dirty="0"/>
          </a:p>
          <a:p>
            <a:pPr marL="857250" lvl="2" indent="0">
              <a:buNone/>
            </a:pP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4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Listen, Tupel, 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Listen sind einfache dynamische Datenstrukturen</a:t>
            </a:r>
          </a:p>
          <a:p>
            <a:pPr lvl="1"/>
            <a:r>
              <a:rPr lang="de-DE" dirty="0"/>
              <a:t>die aus einem Mix von beliebigen Datentypen bestehen </a:t>
            </a:r>
            <a:r>
              <a:rPr lang="de-DE" dirty="0" smtClean="0"/>
              <a:t>können</a:t>
            </a:r>
          </a:p>
          <a:p>
            <a:pPr lvl="2"/>
            <a:r>
              <a:rPr lang="de-DE" dirty="0" smtClean="0"/>
              <a:t>a=[1,2,(3,4),'hallo',['</a:t>
            </a:r>
            <a:r>
              <a:rPr lang="de-DE" dirty="0" err="1" smtClean="0"/>
              <a:t>a','b','c</a:t>
            </a:r>
            <a:r>
              <a:rPr lang="de-DE" dirty="0" smtClean="0"/>
              <a:t>'],5]</a:t>
            </a:r>
            <a:endParaRPr lang="de-DE" dirty="0"/>
          </a:p>
          <a:p>
            <a:pPr lvl="1"/>
            <a:r>
              <a:rPr lang="de-DE" dirty="0" smtClean="0"/>
              <a:t>zu denen einfach Daten angehängt oder hinzugefügt werden können</a:t>
            </a:r>
          </a:p>
          <a:p>
            <a:pPr lvl="2"/>
            <a:r>
              <a:rPr lang="de-DE" dirty="0" err="1" smtClean="0"/>
              <a:t>a.append</a:t>
            </a:r>
            <a:r>
              <a:rPr lang="de-DE" dirty="0" smtClean="0"/>
              <a:t>(</a:t>
            </a:r>
            <a:r>
              <a:rPr lang="de-DE" dirty="0" err="1" smtClean="0"/>
              <a:t>val</a:t>
            </a:r>
            <a:r>
              <a:rPr lang="de-DE" dirty="0" smtClean="0"/>
              <a:t>), </a:t>
            </a:r>
            <a:r>
              <a:rPr lang="de-DE" dirty="0" err="1" smtClean="0"/>
              <a:t>a.insert</a:t>
            </a:r>
            <a:r>
              <a:rPr lang="de-DE" dirty="0" smtClean="0"/>
              <a:t>(</a:t>
            </a:r>
            <a:r>
              <a:rPr lang="de-DE" dirty="0" err="1" smtClean="0"/>
              <a:t>index,val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aus denen einfach Daten nach Index oder wert gelöscht werden können</a:t>
            </a:r>
          </a:p>
          <a:p>
            <a:pPr lvl="2"/>
            <a:r>
              <a:rPr lang="de-DE" dirty="0" smtClean="0"/>
              <a:t>del a[</a:t>
            </a:r>
            <a:r>
              <a:rPr lang="de-DE" dirty="0" err="1" smtClean="0"/>
              <a:t>index</a:t>
            </a:r>
            <a:r>
              <a:rPr lang="de-DE" dirty="0" smtClean="0"/>
              <a:t>], </a:t>
            </a:r>
            <a:r>
              <a:rPr lang="de-DE" dirty="0" err="1" smtClean="0"/>
              <a:t>a.remove</a:t>
            </a:r>
            <a:r>
              <a:rPr lang="de-DE" dirty="0" smtClean="0"/>
              <a:t>(</a:t>
            </a:r>
            <a:r>
              <a:rPr lang="de-DE" dirty="0" err="1" smtClean="0"/>
              <a:t>val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auf deren Elemente einfach zugegriffen werden kann</a:t>
            </a:r>
          </a:p>
          <a:p>
            <a:pPr lvl="2"/>
            <a:r>
              <a:rPr lang="de-DE" dirty="0" smtClean="0"/>
              <a:t>a[2], a[-1], a[:2], a[2:4], a[2:6:2],a[::2],a[3:-1:3]</a:t>
            </a:r>
          </a:p>
          <a:p>
            <a:pPr lvl="1"/>
            <a:r>
              <a:rPr lang="de-DE" dirty="0" smtClean="0"/>
              <a:t>die einfach aneinandergehängt werden können</a:t>
            </a:r>
          </a:p>
          <a:p>
            <a:pPr lvl="2"/>
            <a:r>
              <a:rPr lang="de-DE" dirty="0" smtClean="0"/>
              <a:t>a=</a:t>
            </a:r>
            <a:r>
              <a:rPr lang="de-DE" dirty="0" err="1" smtClean="0"/>
              <a:t>b+c</a:t>
            </a:r>
            <a:r>
              <a:rPr lang="de-DE" dirty="0" smtClean="0"/>
              <a:t>, a</a:t>
            </a:r>
          </a:p>
          <a:p>
            <a:r>
              <a:rPr lang="de-DE" dirty="0" smtClean="0"/>
              <a:t>Tupel sind wie Listen aber nicht dynamisch, d.h. Einfügen und Löschen ist nicht möglich. Dafür können sie aber z.B. als Keys in </a:t>
            </a:r>
            <a:r>
              <a:rPr lang="de-DE" dirty="0" err="1" smtClean="0"/>
              <a:t>Dictionarys</a:t>
            </a:r>
            <a:r>
              <a:rPr lang="de-DE" dirty="0" smtClean="0"/>
              <a:t> verwendet werden, was mit Listen nicht möglich ist</a:t>
            </a:r>
          </a:p>
          <a:p>
            <a:pPr lvl="1"/>
            <a:r>
              <a:rPr lang="de-DE" dirty="0" smtClean="0"/>
              <a:t>a=(1,2</a:t>
            </a:r>
            <a:r>
              <a:rPr lang="de-DE" dirty="0"/>
              <a:t>,(3,4),'hallo',['</a:t>
            </a:r>
            <a:r>
              <a:rPr lang="de-DE" dirty="0" err="1"/>
              <a:t>a','b','c</a:t>
            </a:r>
            <a:r>
              <a:rPr lang="de-DE" dirty="0" smtClean="0"/>
              <a:t>'],5)</a:t>
            </a:r>
            <a:endParaRPr lang="de-DE" dirty="0"/>
          </a:p>
          <a:p>
            <a:r>
              <a:rPr lang="de-DE" dirty="0" smtClean="0"/>
              <a:t>Sets sind Mengen, d.h. jedes Element kommt nur einmal vor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2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Programmierstrukturen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2592288" cy="568863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IF-Anweisungen:</a:t>
            </a:r>
          </a:p>
          <a:p>
            <a:pPr marL="57150" indent="0">
              <a:buNone/>
            </a:pPr>
            <a:r>
              <a:rPr lang="en-US" dirty="0" smtClean="0"/>
              <a:t>if &lt;condition1&gt;: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code-block1</a:t>
            </a:r>
          </a:p>
          <a:p>
            <a:pPr marL="5715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&lt;condition2&gt;: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    </a:t>
            </a:r>
            <a:r>
              <a:rPr lang="en-US" dirty="0" smtClean="0"/>
              <a:t>code-block2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57150" indent="0">
              <a:buNone/>
            </a:pPr>
            <a:r>
              <a:rPr lang="en-US" dirty="0"/>
              <a:t>    </a:t>
            </a:r>
            <a:r>
              <a:rPr lang="en-US" dirty="0" smtClean="0"/>
              <a:t>code-block3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203848" y="764704"/>
            <a:ext cx="576064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WHILE-Schleifen: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while &lt;condition1&gt;: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    code-block1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if &lt;condition2&gt;: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        continue # </a:t>
            </a:r>
            <a:r>
              <a:rPr lang="en-US" dirty="0" err="1" smtClean="0"/>
              <a:t>nächster</a:t>
            </a:r>
            <a:r>
              <a:rPr lang="en-US" dirty="0" smtClean="0"/>
              <a:t> </a:t>
            </a:r>
            <a:r>
              <a:rPr lang="en-US" dirty="0" err="1" smtClean="0"/>
              <a:t>Schleifendurchlauf</a:t>
            </a:r>
            <a:endParaRPr lang="en-US" dirty="0" smtClean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if &lt;condition3&gt;: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dirty="0" smtClean="0"/>
              <a:t>        break # springe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5715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zu IF und </a:t>
            </a:r>
            <a:r>
              <a:rPr lang="de-DE" dirty="0" err="1" smtClean="0"/>
              <a:t>While</a:t>
            </a:r>
            <a:r>
              <a:rPr lang="de-DE" dirty="0" smtClean="0"/>
              <a:t> gespickt mit Listen und </a:t>
            </a:r>
            <a:r>
              <a:rPr lang="de-DE" dirty="0" err="1" smtClean="0"/>
              <a:t>Tupeln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Dirk Staehle - A Short Introduction to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9512" y="764704"/>
            <a:ext cx="79208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Code:</a:t>
            </a:r>
          </a:p>
          <a:p>
            <a:r>
              <a:rPr lang="de-DE" sz="2000" dirty="0" err="1" smtClean="0"/>
              <a:t>a,b,c,d,L</a:t>
            </a:r>
            <a:r>
              <a:rPr lang="de-DE" sz="2000" dirty="0"/>
              <a:t>=(1,2,3,4,[4,3,2,1])</a:t>
            </a:r>
          </a:p>
          <a:p>
            <a:r>
              <a:rPr lang="de-DE" sz="2000" dirty="0" err="1"/>
              <a:t>while</a:t>
            </a:r>
            <a:r>
              <a:rPr lang="de-DE" sz="2000" dirty="0"/>
              <a:t> True: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print</a:t>
            </a:r>
            <a:r>
              <a:rPr lang="de-DE" sz="2000" dirty="0"/>
              <a:t>('a=%</a:t>
            </a:r>
            <a:r>
              <a:rPr lang="de-DE" sz="2000" dirty="0" err="1"/>
              <a:t>d,b</a:t>
            </a:r>
            <a:r>
              <a:rPr lang="de-DE" sz="2000" dirty="0"/>
              <a:t>=%</a:t>
            </a:r>
            <a:r>
              <a:rPr lang="de-DE" sz="2000" dirty="0" err="1"/>
              <a:t>d,c</a:t>
            </a:r>
            <a:r>
              <a:rPr lang="de-DE" sz="2000" dirty="0"/>
              <a:t>=%</a:t>
            </a:r>
            <a:r>
              <a:rPr lang="de-DE" sz="2000" dirty="0" err="1"/>
              <a:t>d,d</a:t>
            </a:r>
            <a:r>
              <a:rPr lang="de-DE" sz="2000" dirty="0"/>
              <a:t>=%</a:t>
            </a:r>
            <a:r>
              <a:rPr lang="de-DE" sz="2000" dirty="0" err="1"/>
              <a:t>d,L</a:t>
            </a:r>
            <a:r>
              <a:rPr lang="de-DE" sz="2000" dirty="0"/>
              <a:t>='%(</a:t>
            </a:r>
            <a:r>
              <a:rPr lang="de-DE" sz="2000" dirty="0" err="1"/>
              <a:t>a,b,c,d</a:t>
            </a:r>
            <a:r>
              <a:rPr lang="de-DE" sz="2000" dirty="0"/>
              <a:t>),L)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if</a:t>
            </a:r>
            <a:r>
              <a:rPr lang="de-DE" sz="2000" dirty="0"/>
              <a:t> a==b </a:t>
            </a:r>
            <a:r>
              <a:rPr lang="de-DE" sz="2000" dirty="0" err="1"/>
              <a:t>or</a:t>
            </a:r>
            <a:r>
              <a:rPr lang="de-DE" sz="2000" dirty="0"/>
              <a:t> c!=d:    # Bedingungen enden mit :</a:t>
            </a:r>
          </a:p>
          <a:p>
            <a:r>
              <a:rPr lang="de-DE" sz="2000" dirty="0"/>
              <a:t>        a=b+1</a:t>
            </a:r>
          </a:p>
          <a:p>
            <a:r>
              <a:rPr lang="de-DE" sz="2000" dirty="0"/>
              <a:t>        c=d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elif</a:t>
            </a:r>
            <a:r>
              <a:rPr lang="de-DE" sz="2000" dirty="0"/>
              <a:t> b==c: </a:t>
            </a:r>
          </a:p>
          <a:p>
            <a:r>
              <a:rPr lang="de-DE" sz="2000" dirty="0"/>
              <a:t>        pass # </a:t>
            </a:r>
            <a:r>
              <a:rPr lang="de-DE" sz="2000" dirty="0" smtClean="0"/>
              <a:t>"</a:t>
            </a:r>
            <a:r>
              <a:rPr lang="de-DE" sz="2000" dirty="0"/>
              <a:t>tue </a:t>
            </a:r>
            <a:r>
              <a:rPr lang="de-DE" sz="2000" dirty="0" smtClean="0"/>
              <a:t>nichts" ,muss </a:t>
            </a:r>
            <a:r>
              <a:rPr lang="de-DE" sz="2000" dirty="0"/>
              <a:t>hier stehen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elif</a:t>
            </a:r>
            <a:r>
              <a:rPr lang="de-DE" sz="2000" dirty="0"/>
              <a:t> a in L:        # Test ob a in Liste L vorkommt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print</a:t>
            </a:r>
            <a:r>
              <a:rPr lang="de-DE" sz="2000" dirty="0"/>
              <a:t>('Lösche Wert %d aus L' % a)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L.remove</a:t>
            </a:r>
            <a:r>
              <a:rPr lang="de-DE" sz="2000" dirty="0"/>
              <a:t>(a)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elif</a:t>
            </a:r>
            <a:r>
              <a:rPr lang="de-DE" sz="2000" dirty="0"/>
              <a:t> not L:    # Test ob Liste L leer ist</a:t>
            </a:r>
          </a:p>
          <a:p>
            <a:r>
              <a:rPr lang="de-DE" sz="2000" dirty="0"/>
              <a:t>        break # springe aus Schleife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else</a:t>
            </a:r>
            <a:r>
              <a:rPr lang="de-DE" sz="2000" dirty="0"/>
              <a:t>: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print</a:t>
            </a:r>
            <a:r>
              <a:rPr lang="de-DE" sz="2000" dirty="0"/>
              <a:t>('Lösche erstes Element (%d) von L' % L[0])</a:t>
            </a:r>
          </a:p>
          <a:p>
            <a:r>
              <a:rPr lang="de-DE" sz="2000" dirty="0"/>
              <a:t>        del L[0]</a:t>
            </a:r>
          </a:p>
        </p:txBody>
      </p:sp>
      <p:sp>
        <p:nvSpPr>
          <p:cNvPr id="8" name="Rechteck 7"/>
          <p:cNvSpPr/>
          <p:nvPr/>
        </p:nvSpPr>
        <p:spPr>
          <a:xfrm>
            <a:off x="5436096" y="836712"/>
            <a:ext cx="370790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 smtClean="0"/>
              <a:t>Ausgabe:</a:t>
            </a:r>
          </a:p>
          <a:p>
            <a:r>
              <a:rPr lang="de-DE" sz="2000" dirty="0" smtClean="0"/>
              <a:t>a=1,b=2,c=3,d=4,L</a:t>
            </a:r>
            <a:r>
              <a:rPr lang="de-DE" sz="2000" dirty="0"/>
              <a:t>= [4, 3, 2, 1]</a:t>
            </a:r>
          </a:p>
          <a:p>
            <a:r>
              <a:rPr lang="de-DE" sz="2000" dirty="0"/>
              <a:t>a=3,b=2,c=4,d=4,L= [4, 3, 2, 1]</a:t>
            </a:r>
          </a:p>
          <a:p>
            <a:r>
              <a:rPr lang="de-DE" sz="2000" dirty="0"/>
              <a:t>Lösche Wert 3 aus L</a:t>
            </a:r>
          </a:p>
          <a:p>
            <a:r>
              <a:rPr lang="de-DE" sz="2000" dirty="0"/>
              <a:t>a=3,b=2,c=4,d=4,L= [4, 2, 1]</a:t>
            </a:r>
          </a:p>
          <a:p>
            <a:r>
              <a:rPr lang="de-DE" sz="2000" dirty="0"/>
              <a:t>Lösche erstes Element (4) von L</a:t>
            </a:r>
          </a:p>
          <a:p>
            <a:r>
              <a:rPr lang="de-DE" sz="2000" dirty="0"/>
              <a:t>a=3,b=2,c=4,d=4,L= [2, 1]</a:t>
            </a:r>
          </a:p>
          <a:p>
            <a:r>
              <a:rPr lang="de-DE" sz="2000" dirty="0"/>
              <a:t>Lösche erstes Element (2) von L</a:t>
            </a:r>
          </a:p>
          <a:p>
            <a:r>
              <a:rPr lang="de-DE" sz="2000" dirty="0"/>
              <a:t>a=3,b=2,c=4,d=4,L= [1]</a:t>
            </a:r>
          </a:p>
          <a:p>
            <a:r>
              <a:rPr lang="de-DE" sz="2000" dirty="0"/>
              <a:t>Lösche erstes Element (1) von L</a:t>
            </a:r>
          </a:p>
          <a:p>
            <a:r>
              <a:rPr lang="de-DE" sz="2000" dirty="0"/>
              <a:t>a=3,b=2,c=4,d=4,L= []</a:t>
            </a:r>
          </a:p>
        </p:txBody>
      </p:sp>
    </p:spTree>
    <p:extLst>
      <p:ext uri="{BB962C8B-B14F-4D97-AF65-F5344CB8AC3E}">
        <p14:creationId xmlns:p14="http://schemas.microsoft.com/office/powerpoint/2010/main" val="5354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Staehl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0" algn="ctr">
          <a:defRPr dirty="0" smtClean="0">
            <a:cs typeface="Courier New" panose="02070309020205020404" pitchFamily="49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1786</Words>
  <Application>Microsoft Office PowerPoint</Application>
  <PresentationFormat>Bildschirmpräsentation (4:3)</PresentationFormat>
  <Paragraphs>281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HTWG-Staehle</vt:lpstr>
      <vt:lpstr>A Short Introduction to Python</vt:lpstr>
      <vt:lpstr>Über Python und warum Python?</vt:lpstr>
      <vt:lpstr>Programmierumgebung</vt:lpstr>
      <vt:lpstr>Spyder</vt:lpstr>
      <vt:lpstr>Spyder</vt:lpstr>
      <vt:lpstr>Strings und Ausgabe</vt:lpstr>
      <vt:lpstr>Listen, Tupel, Sets</vt:lpstr>
      <vt:lpstr>Programmierstrukturen</vt:lpstr>
      <vt:lpstr>Beispiel zu IF und While gespickt mit Listen und Tupeln</vt:lpstr>
      <vt:lpstr>Programmierstrukturen</vt:lpstr>
      <vt:lpstr>Funktionen und Klassen</vt:lpstr>
      <vt:lpstr>Beispiel Klassen</vt:lpstr>
      <vt:lpstr>Weitere hilfreiche Konstrukte</vt:lpstr>
      <vt:lpstr>Weitere Info</vt:lpstr>
      <vt:lpstr>Threads in Python</vt:lpstr>
      <vt:lpstr>Threads</vt:lpstr>
      <vt:lpstr>Synchronisation von Threads</vt:lpstr>
      <vt:lpstr>Synchronisation von Threads</vt:lpstr>
      <vt:lpstr>Weitere Module zur nebenläufigen Programmierung</vt:lpstr>
    </vt:vector>
  </TitlesOfParts>
  <Company>Rechenzentrum der Universität Würzburg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Skript zur Vorlesung Rechnernetze AIN5 WS 2014/15</dc:title>
  <dc:creator>dstaehle</dc:creator>
  <cp:lastModifiedBy>dstaehle</cp:lastModifiedBy>
  <cp:revision>580</cp:revision>
  <cp:lastPrinted>2016-05-11T13:33:46Z</cp:lastPrinted>
  <dcterms:created xsi:type="dcterms:W3CDTF">2014-10-04T17:47:23Z</dcterms:created>
  <dcterms:modified xsi:type="dcterms:W3CDTF">2019-03-25T15:20:05Z</dcterms:modified>
</cp:coreProperties>
</file>