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329" r:id="rId3"/>
    <p:sldId id="270" r:id="rId4"/>
    <p:sldId id="308" r:id="rId5"/>
    <p:sldId id="309" r:id="rId6"/>
    <p:sldId id="274" r:id="rId7"/>
    <p:sldId id="310" r:id="rId8"/>
    <p:sldId id="312" r:id="rId9"/>
    <p:sldId id="273" r:id="rId10"/>
    <p:sldId id="263" r:id="rId11"/>
    <p:sldId id="316" r:id="rId12"/>
    <p:sldId id="317" r:id="rId13"/>
    <p:sldId id="311" r:id="rId14"/>
    <p:sldId id="313" r:id="rId15"/>
    <p:sldId id="259" r:id="rId16"/>
    <p:sldId id="321" r:id="rId17"/>
    <p:sldId id="322" r:id="rId18"/>
    <p:sldId id="324" r:id="rId19"/>
    <p:sldId id="325" r:id="rId20"/>
    <p:sldId id="314" r:id="rId21"/>
    <p:sldId id="318" r:id="rId22"/>
    <p:sldId id="320" r:id="rId23"/>
    <p:sldId id="323" r:id="rId24"/>
    <p:sldId id="319" r:id="rId25"/>
    <p:sldId id="326" r:id="rId26"/>
    <p:sldId id="327" r:id="rId27"/>
    <p:sldId id="328" r:id="rId28"/>
    <p:sldId id="330" r:id="rId29"/>
    <p:sldId id="315" r:id="rId30"/>
    <p:sldId id="30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89C"/>
    <a:srgbClr val="00C057"/>
    <a:srgbClr val="FFC000"/>
    <a:srgbClr val="EE0000"/>
    <a:srgbClr val="7E36B4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F423F-3615-4838-BD2C-4974E707B968}" type="datetimeFigureOut">
              <a:rPr lang="id-ID" smtClean="0"/>
              <a:t>28/02/2016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0408-C962-485A-A157-659AD2D77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33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4789C"/>
                </a:solidFill>
                <a:latin typeface="Bernard MT Condensed" panose="02050806060905020404" pitchFamily="18" charset="0"/>
              </a:defRPr>
            </a:lvl1pPr>
          </a:lstStyle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4478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AFFD-599C-4712-AD7B-5762B9F43134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08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69B1-60E8-42B8-85DE-E56F14680490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33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BDD0-1A39-42A2-AF5C-916E3B81422E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58"/>
            <a:ext cx="10515600" cy="915988"/>
          </a:xfrm>
        </p:spPr>
        <p:txBody>
          <a:bodyPr/>
          <a:lstStyle>
            <a:lvl1pPr>
              <a:defRPr>
                <a:solidFill>
                  <a:srgbClr val="44789C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>
            <a:lvl1pPr>
              <a:defRPr>
                <a:solidFill>
                  <a:srgbClr val="44789C"/>
                </a:solidFill>
              </a:defRPr>
            </a:lvl1pPr>
            <a:lvl2pPr>
              <a:defRPr>
                <a:solidFill>
                  <a:srgbClr val="44789C"/>
                </a:solidFill>
              </a:defRPr>
            </a:lvl2pPr>
            <a:lvl3pPr>
              <a:defRPr>
                <a:solidFill>
                  <a:srgbClr val="44789C"/>
                </a:solidFill>
              </a:defRPr>
            </a:lvl3pPr>
            <a:lvl4pPr>
              <a:defRPr>
                <a:solidFill>
                  <a:srgbClr val="44789C"/>
                </a:solidFill>
              </a:defRPr>
            </a:lvl4pPr>
            <a:lvl5pPr>
              <a:defRPr>
                <a:solidFill>
                  <a:srgbClr val="4478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644-6EA6-4873-9E87-D47FFBB7A0BB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7714" y="6176962"/>
            <a:ext cx="976086" cy="544513"/>
          </a:xfrm>
        </p:spPr>
        <p:txBody>
          <a:bodyPr/>
          <a:lstStyle>
            <a:lvl1pPr>
              <a:defRPr sz="4000"/>
            </a:lvl1pPr>
          </a:lstStyle>
          <a:p>
            <a:fld id="{0CB26BF2-5418-4BF6-BEF8-45821F5B53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00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010-54A6-4287-8CAC-9A4976353904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5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60A-F39D-479D-B3CC-B139158567D1}" type="datetime1">
              <a:rPr lang="id-ID" smtClean="0"/>
              <a:t>28/02/2016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82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C412-27E1-4317-BB55-A68F9E4E4D49}" type="datetime1">
              <a:rPr lang="id-ID" smtClean="0"/>
              <a:t>28/02/2016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0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6668-CFF9-41BA-BCB7-B6FE7E86B7B8}" type="datetime1">
              <a:rPr lang="id-ID" smtClean="0"/>
              <a:t>28/02/2016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23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EB72-881F-4603-BF6B-EAD27A754826}" type="datetime1">
              <a:rPr lang="id-ID" smtClean="0"/>
              <a:t>28/02/2016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17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6F7-A3A7-4CAA-949B-A9D9E965B2EE}" type="datetime1">
              <a:rPr lang="id-ID" smtClean="0"/>
              <a:t>28/02/2016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4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180-89B7-4284-BBE9-4D3A0DD7D153}" type="datetime1">
              <a:rPr lang="id-ID" smtClean="0"/>
              <a:t>28/02/2016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6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9260-7852-479D-B223-09CF32A623D5}" type="datetime1">
              <a:rPr lang="id-ID" smtClean="0"/>
              <a:t>28/02/2016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6BF2-5418-4BF6-BEF8-45821F5B53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91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6026" y="1744104"/>
            <a:ext cx="8939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200" smtClean="0">
                <a:solidFill>
                  <a:srgbClr val="44789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Testing with Codeception</a:t>
            </a:r>
            <a:endParaRPr lang="id-ID" sz="7200">
              <a:solidFill>
                <a:srgbClr val="44789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1026" name="Picture 2" descr="http://yiiframework.domain-na.me/files/logo/yii_logo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59" y="3085846"/>
            <a:ext cx="5728082" cy="12404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1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0" y="5303520"/>
            <a:ext cx="1554480" cy="1554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1959" y="2885791"/>
            <a:ext cx="572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smtClean="0">
                <a:solidFill>
                  <a:srgbClr val="44789C"/>
                </a:solidFill>
                <a:latin typeface="Bernard MT Condensed" panose="02050806060905020404" pitchFamily="18" charset="0"/>
              </a:rPr>
              <a:t>by Hafid Mukhlasin</a:t>
            </a:r>
            <a:endParaRPr lang="id-ID" sz="2000">
              <a:solidFill>
                <a:srgbClr val="44789C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Bernard MT Condensed" panose="02050806060905020404" pitchFamily="18" charset="0"/>
              </a:rPr>
              <a:t>Install Yii 2.0.7</a:t>
            </a:r>
            <a:endParaRPr lang="id-ID">
              <a:latin typeface="Bernard MT Condensed" panose="020508060609050204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Subtitle 7"/>
          <p:cNvSpPr txBox="1">
            <a:spLocks/>
          </p:cNvSpPr>
          <p:nvPr/>
        </p:nvSpPr>
        <p:spPr>
          <a:xfrm>
            <a:off x="838200" y="1338469"/>
            <a:ext cx="10515600" cy="7727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composer global require "fxp/composer-asset-plugin:~1.1.1"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composer create-project yiisoft/yii2-app-basic jakdiva 2.0.7 </a:t>
            </a:r>
            <a:endParaRPr lang="id-ID" sz="3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350"/>
          <a:stretch/>
        </p:blipFill>
        <p:spPr>
          <a:xfrm>
            <a:off x="2743200" y="2564011"/>
            <a:ext cx="6705600" cy="1700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4824"/>
          <a:stretch/>
        </p:blipFill>
        <p:spPr>
          <a:xfrm>
            <a:off x="2743200" y="4572001"/>
            <a:ext cx="6705600" cy="15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Bernard MT Condensed" panose="02050806060905020404" pitchFamily="18" charset="0"/>
              </a:rPr>
              <a:t>Run Built-in PHP Web Server</a:t>
            </a:r>
            <a:endParaRPr lang="id-ID">
              <a:latin typeface="Bernard MT Condensed" panose="020508060609050204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Subtitle 7"/>
          <p:cNvSpPr txBox="1">
            <a:spLocks/>
          </p:cNvSpPr>
          <p:nvPr/>
        </p:nvSpPr>
        <p:spPr>
          <a:xfrm>
            <a:off x="838200" y="1338469"/>
            <a:ext cx="10515600" cy="7727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cd jakdiva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yii serve –port=8080 </a:t>
            </a:r>
            <a:endParaRPr lang="id-ID" sz="3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2659"/>
          <a:stretch/>
        </p:blipFill>
        <p:spPr>
          <a:xfrm>
            <a:off x="2595563" y="2376488"/>
            <a:ext cx="7000875" cy="10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Bernard MT Condensed" panose="02050806060905020404" pitchFamily="18" charset="0"/>
              </a:rPr>
              <a:t>Running Yii Application</a:t>
            </a:r>
            <a:endParaRPr lang="id-ID">
              <a:latin typeface="Bernard MT Condensed" panose="020508060609050204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http::/localhost:8080</a:t>
            </a:r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838737"/>
            <a:ext cx="8667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Install Codeception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Subtitle 7"/>
          <p:cNvSpPr txBox="1">
            <a:spLocks/>
          </p:cNvSpPr>
          <p:nvPr/>
        </p:nvSpPr>
        <p:spPr>
          <a:xfrm>
            <a:off x="838200" y="1338469"/>
            <a:ext cx="10515600" cy="10685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>
                <a:solidFill>
                  <a:schemeClr val="bg1"/>
                </a:solidFill>
                <a:latin typeface="Consolas" panose="020B0609020204030204" pitchFamily="49" charset="0"/>
              </a:rPr>
              <a:t>composer global require "codeception/codeception=2.0.*"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>
                <a:solidFill>
                  <a:schemeClr val="bg1"/>
                </a:solidFill>
                <a:latin typeface="Consolas" panose="020B0609020204030204" pitchFamily="49" charset="0"/>
              </a:rPr>
              <a:t>composer global require "codeception/specify=*"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>
                <a:solidFill>
                  <a:schemeClr val="bg1"/>
                </a:solidFill>
                <a:latin typeface="Consolas" panose="020B0609020204030204" pitchFamily="49" charset="0"/>
              </a:rPr>
              <a:t>composer global require "codeception/verify=*"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569"/>
          <a:stretch/>
        </p:blipFill>
        <p:spPr>
          <a:xfrm>
            <a:off x="2743200" y="2490787"/>
            <a:ext cx="6705600" cy="1771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019"/>
          <a:stretch/>
        </p:blipFill>
        <p:spPr>
          <a:xfrm>
            <a:off x="2743200" y="4464424"/>
            <a:ext cx="6705600" cy="15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Add Directory of Codeception to Path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mtClean="0"/>
              <a:t>Check location of codeception directory</a:t>
            </a:r>
          </a:p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endParaRPr lang="id-ID" smtClean="0"/>
          </a:p>
          <a:p>
            <a:endParaRPr lang="id-ID"/>
          </a:p>
          <a:p>
            <a:pPr marL="457200" indent="0">
              <a:buNone/>
            </a:pPr>
            <a:r>
              <a:rPr lang="id-ID" smtClean="0"/>
              <a:t>C</a:t>
            </a:r>
            <a:r>
              <a:rPr lang="id-ID"/>
              <a:t>:/</a:t>
            </a:r>
            <a:r>
              <a:rPr lang="id-ID" smtClean="0"/>
              <a:t>Users/hafid/AppData/Roaming/Composer</a:t>
            </a:r>
            <a:r>
              <a:rPr lang="id-ID" smtClean="0">
                <a:solidFill>
                  <a:schemeClr val="accent2">
                    <a:lumMod val="75000"/>
                  </a:schemeClr>
                </a:solidFill>
              </a:rPr>
              <a:t>/vendor/bin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mtClean="0"/>
              <a:t>Add directory of codeception to Path or Global </a:t>
            </a:r>
            <a:r>
              <a:rPr lang="id-ID"/>
              <a:t>Environment </a:t>
            </a:r>
            <a:r>
              <a:rPr lang="id-ID" smtClean="0"/>
              <a:t>Variabel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mtClean="0"/>
              <a:t>So we can run codeception only with “codecept”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1183"/>
          <a:stretch/>
        </p:blipFill>
        <p:spPr>
          <a:xfrm>
            <a:off x="1398494" y="2381944"/>
            <a:ext cx="7124700" cy="1006715"/>
          </a:xfrm>
          <a:prstGeom prst="rect">
            <a:avLst/>
          </a:prstGeom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1398494" y="1824777"/>
            <a:ext cx="9955306" cy="4746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>
                <a:solidFill>
                  <a:schemeClr val="bg1"/>
                </a:solidFill>
                <a:latin typeface="Consolas" panose="020B0609020204030204" pitchFamily="49" charset="0"/>
              </a:rPr>
              <a:t>composer </a:t>
            </a:r>
            <a:r>
              <a:rPr lang="id-ID" sz="2000">
                <a:solidFill>
                  <a:schemeClr val="bg1"/>
                </a:solidFill>
                <a:latin typeface="Consolas" panose="020B0609020204030204" pitchFamily="49" charset="0"/>
              </a:rPr>
              <a:t>global </a:t>
            </a: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endParaRPr lang="id-ID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2361"/>
          <a:stretch/>
        </p:blipFill>
        <p:spPr>
          <a:xfrm>
            <a:off x="1398494" y="5316123"/>
            <a:ext cx="7019925" cy="6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Codeception ready to use!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15</a:t>
            </a:fld>
            <a:endParaRPr lang="id-ID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We can do testing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16</a:t>
            </a:fld>
            <a:endParaRPr lang="id-ID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Yii have make sample of code testing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5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Part of unit testing sample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@app\tests\codeception\unit\models\LoginFormTest.php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1635" y="1898016"/>
            <a:ext cx="10139083" cy="332139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1746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smtClean="0">
              <a:ln>
                <a:noFill/>
              </a:ln>
              <a:solidFill>
                <a:srgbClr val="007700"/>
              </a:solidFill>
              <a:effectLst/>
              <a:latin typeface="Consolas" panose="020B0609020204030204" pitchFamily="49" charset="0"/>
            </a:endParaRPr>
          </a:p>
          <a:p>
            <a:pPr marL="1746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function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testLoginNoUser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$model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 new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'username'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'not_existing_username'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'password'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'not_existing_password'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]);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specify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'user should not be able to login, when there is no identity'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() use 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'model should not login user'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())-&gt;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'user should not be logged in'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Yii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$app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isGuest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d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746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Part of functional testing sample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@app\tests\codeception\functional\LoginCept.php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1635" y="2002454"/>
            <a:ext cx="10139083" cy="39677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smtClean="0">
              <a:ln>
                <a:noFill/>
              </a:ln>
              <a:solidFill>
                <a:srgbClr val="007700"/>
              </a:solidFill>
              <a:effectLst/>
              <a:latin typeface="Consolas" panose="020B0609020204030204" pitchFamily="49" charset="0"/>
            </a:endParaRP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codeception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_pages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/* @var $scenario Codeception\Scenario */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 new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FunctionalTester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$scenario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wantTo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'ensure that login works'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$loginPage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openBy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amGoingTo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'try to login with empty credentials'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expectTo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'see validations errors'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'Username cannot be blank.'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'Password cannot be blank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d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Part of acceptance testing sample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@app\tests\codeception\acceptance\LoginCept.php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4741" y="1934780"/>
            <a:ext cx="9735671" cy="461405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000" b="0" i="0" u="none" strike="noStrike" cap="none" normalizeH="0" baseline="0" smtClean="0">
              <a:ln>
                <a:noFill/>
              </a:ln>
              <a:solidFill>
                <a:srgbClr val="007700"/>
              </a:solidFill>
              <a:effectLst/>
              <a:latin typeface="Menlo"/>
            </a:endParaRP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codeception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_pages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/* @var $scenario Codeception\Scenario */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 new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AcceptanceTester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$scenario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wantTo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'ensure that login works'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$loginPage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openBy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amGoingTo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'try to login with empty credentials'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$loginPage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method_exists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'wait'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)) {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// only for selenium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expectTo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'see validations errors'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'Username cannot be blank.'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'Password cannot be blank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d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Disclaimer!</a:t>
            </a:r>
            <a:endParaRPr lang="id-ID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I </a:t>
            </a:r>
            <a:r>
              <a:rPr lang="id-ID"/>
              <a:t>am </a:t>
            </a:r>
            <a:r>
              <a:rPr lang="id-ID" smtClean="0"/>
              <a:t>newbie </a:t>
            </a:r>
            <a:r>
              <a:rPr lang="id-ID" smtClean="0">
                <a:sym typeface="Wingdings" panose="05000000000000000000" pitchFamily="2" charset="2"/>
              </a:rPr>
              <a:t></a:t>
            </a:r>
          </a:p>
          <a:p>
            <a:r>
              <a:rPr lang="id-ID" smtClean="0"/>
              <a:t>Get this presentation : https</a:t>
            </a:r>
            <a:r>
              <a:rPr lang="id-ID"/>
              <a:t>://</a:t>
            </a:r>
            <a:r>
              <a:rPr lang="id-ID" smtClean="0"/>
              <a:t>github.com/hscstudio/slides/JAKDIVA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33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Build Test Suite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mtClean="0"/>
              <a:t>run `codecept build` to build test suite</a:t>
            </a:r>
          </a:p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endParaRPr lang="id-ID" smtClean="0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1398494" y="1824777"/>
            <a:ext cx="9955306" cy="4746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codecept build</a:t>
            </a:r>
            <a:endParaRPr lang="id-ID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2476073"/>
            <a:ext cx="7019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Run Testing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id-ID" smtClean="0"/>
              <a:t>run `codecept run` to run 3 types testing (unit, functional, acceptance)</a:t>
            </a:r>
          </a:p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endParaRPr lang="id-ID" smtClean="0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1398494" y="2241634"/>
            <a:ext cx="9955306" cy="4746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78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sz="2000" smtClean="0">
                <a:solidFill>
                  <a:schemeClr val="bg1"/>
                </a:solidFill>
                <a:latin typeface="Consolas" panose="020B0609020204030204" pitchFamily="49" charset="0"/>
              </a:rPr>
              <a:t>codecept run</a:t>
            </a:r>
            <a:endParaRPr lang="id-ID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359"/>
          <a:stretch/>
        </p:blipFill>
        <p:spPr>
          <a:xfrm>
            <a:off x="1398494" y="2852589"/>
            <a:ext cx="7019925" cy="1800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8536"/>
          <a:stretch/>
        </p:blipFill>
        <p:spPr>
          <a:xfrm>
            <a:off x="1398493" y="4719917"/>
            <a:ext cx="7019925" cy="15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run test per test type</a:t>
            </a:r>
            <a:endParaRPr lang="id-ID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codecept run unit</a:t>
            </a:r>
          </a:p>
          <a:p>
            <a:pPr algn="l"/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codecept run functional</a:t>
            </a:r>
          </a:p>
          <a:p>
            <a:pPr algn="l"/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codecept run acceptance</a:t>
            </a:r>
            <a:endParaRPr lang="id-ID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8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run test per file or function</a:t>
            </a:r>
            <a:endParaRPr lang="id-ID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id-ID">
                <a:solidFill>
                  <a:schemeClr val="bg1"/>
                </a:solidFill>
                <a:latin typeface="Consolas" panose="020B0609020204030204" pitchFamily="49" charset="0"/>
              </a:rPr>
              <a:t>codecept run </a:t>
            </a:r>
            <a:r>
              <a:rPr lang="id-ID">
                <a:solidFill>
                  <a:schemeClr val="bg1"/>
                </a:solidFill>
                <a:latin typeface="Consolas" panose="020B0609020204030204" pitchFamily="49" charset="0"/>
              </a:rPr>
              <a:t>unit </a:t>
            </a:r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models/LoginFormTest</a:t>
            </a:r>
          </a:p>
          <a:p>
            <a:pPr algn="l"/>
            <a:r>
              <a:rPr lang="id-ID">
                <a:solidFill>
                  <a:schemeClr val="bg1"/>
                </a:solidFill>
                <a:latin typeface="Consolas" panose="020B0609020204030204" pitchFamily="49" charset="0"/>
              </a:rPr>
              <a:t>codecept run </a:t>
            </a:r>
            <a:r>
              <a:rPr lang="id-ID">
                <a:solidFill>
                  <a:schemeClr val="bg1"/>
                </a:solidFill>
                <a:latin typeface="Consolas" panose="020B0609020204030204" pitchFamily="49" charset="0"/>
              </a:rPr>
              <a:t>unit </a:t>
            </a:r>
            <a:r>
              <a:rPr lang="id-ID">
                <a:solidFill>
                  <a:schemeClr val="bg1"/>
                </a:solidFill>
                <a:latin typeface="Consolas" panose="020B0609020204030204" pitchFamily="49" charset="0"/>
              </a:rPr>
              <a:t>models/LoginFormTest:testLoginNoUser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/>
            </a:r>
            <a:br>
              <a:rPr lang="id-ID"/>
            </a:br>
            <a:r>
              <a:rPr lang="id-ID" smtClean="0"/>
              <a:t>Install Selenium for Acceptance</a:t>
            </a:r>
            <a:endParaRPr lang="id-ID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http://codeception.com/docs/modules/WebDriver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Step By Step Installing Selenium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id-ID" sz="2400"/>
              <a:t>Download selenium </a:t>
            </a:r>
            <a:r>
              <a:rPr lang="id-ID" sz="2400">
                <a:hlinkClick r:id="rId2"/>
              </a:rPr>
              <a:t>http://</a:t>
            </a:r>
            <a:r>
              <a:rPr lang="id-ID" sz="2400">
                <a:hlinkClick r:id="rId2"/>
              </a:rPr>
              <a:t>docs.seleniumhq.org/download</a:t>
            </a:r>
            <a:r>
              <a:rPr lang="id-ID" sz="2400" smtClean="0">
                <a:hlinkClick r:id="rId2"/>
              </a:rPr>
              <a:t>/</a:t>
            </a:r>
            <a:endParaRPr lang="id-ID" sz="240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id-ID" sz="2400"/>
              <a:t>Run</a:t>
            </a:r>
            <a:r>
              <a:rPr lang="id-ID" sz="2400" smtClean="0"/>
              <a:t> Selenium Server</a:t>
            </a:r>
          </a:p>
          <a:p>
            <a:endParaRPr lang="id-ID" sz="2400"/>
          </a:p>
          <a:p>
            <a:pPr marL="0" indent="0">
              <a:buNone/>
            </a:pPr>
            <a:r>
              <a:rPr lang="id-ID" sz="2400" smtClean="0"/>
              <a:t>     or we can use selected browser</a:t>
            </a:r>
          </a:p>
          <a:p>
            <a:pPr marL="0" indent="0">
              <a:buNone/>
            </a:pPr>
            <a:endParaRPr lang="id-ID" sz="2400"/>
          </a:p>
          <a:p>
            <a:pPr marL="0" indent="0">
              <a:buNone/>
            </a:pPr>
            <a:endParaRPr lang="id-ID" sz="240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id-ID" sz="2400" smtClean="0"/>
              <a:t>Enable </a:t>
            </a:r>
            <a:r>
              <a:rPr lang="id-ID" sz="2400"/>
              <a:t>module </a:t>
            </a:r>
            <a:r>
              <a:rPr lang="id-ID" sz="2400" smtClean="0"/>
              <a:t>WebDriver @app/tests/codeception/acceptance.suite.yml</a:t>
            </a:r>
            <a:endParaRPr lang="id-ID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08949" y="2249252"/>
            <a:ext cx="9151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8600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java -jar selenium-server-standalone-2.xx.xxx.jar</a:t>
            </a:r>
            <a:endParaRPr lang="id-ID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948" y="3090316"/>
            <a:ext cx="915115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8600" marR="16510">
              <a:spcAft>
                <a:spcPts val="0"/>
              </a:spcAft>
              <a:tabLst>
                <a:tab pos="475615" algn="l"/>
                <a:tab pos="795655" algn="l"/>
                <a:tab pos="1106170" algn="l"/>
                <a:tab pos="1417320" algn="l"/>
                <a:tab pos="1728470" algn="l"/>
                <a:tab pos="2038985" algn="l"/>
                <a:tab pos="2350135" algn="l"/>
              </a:tabLst>
            </a:pPr>
            <a:r>
              <a:rPr lang="en-US" spc="-5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-jar selenium-server-standalone-2.xx.xxx.jar -Dwebdriver.firefox.bin="D:\Program Files (x86)\Mozilla Firefox\Firefox.exe"</a:t>
            </a:r>
            <a:endParaRPr lang="id-ID" spc="-50"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R</a:t>
            </a:r>
            <a:r>
              <a:rPr lang="id-ID" smtClean="0"/>
              <a:t>unning selenium server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26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0266"/>
          <a:stretch/>
        </p:blipFill>
        <p:spPr>
          <a:xfrm>
            <a:off x="2669241" y="1338469"/>
            <a:ext cx="6853518" cy="47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Enable module WebDriver @app/tests/codeception/acceptance.suite.yml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606645"/>
            <a:ext cx="10566995" cy="37522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smtClean="0">
              <a:ln>
                <a:noFill/>
              </a:ln>
              <a:solidFill>
                <a:srgbClr val="0000BB"/>
              </a:solidFill>
              <a:effectLst/>
              <a:latin typeface="Consolas" panose="020B0609020204030204" pitchFamily="49" charset="0"/>
            </a:endParaRP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you can use WebDriver instead of PhpBrowser to test javascript and ajax.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This will require you to install selenium. See http://codeception.com/docs/04-AcceptanceTests#Selenium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"restart" option is used by the WebDriver to start each time per test-file new session and cookies,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it is useful if you want to login in your app in each test.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       - WebDriver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PhpBrowser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# PLEASE ADJUST IT TO THE ACTUAL ENTRY POINT WITHOUT PATH INFO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//localhost:8080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localhost:8080/index-test.php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firefox</a:t>
            </a:r>
            <a:b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</a:b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            restart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d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Build n Run Testing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Build Test Suite (because we enable/modify test module)</a:t>
            </a:r>
          </a:p>
          <a:p>
            <a:endParaRPr lang="id-ID"/>
          </a:p>
          <a:p>
            <a:r>
              <a:rPr lang="id-ID" smtClean="0"/>
              <a:t>Run Acceptance Test</a:t>
            </a:r>
          </a:p>
          <a:p>
            <a:endParaRPr lang="id-ID" smtClean="0"/>
          </a:p>
          <a:p>
            <a:endParaRPr lang="id-ID" smtClean="0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26557" y="1872735"/>
            <a:ext cx="9151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8600"/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codecept build</a:t>
            </a:r>
            <a:endParaRPr lang="id-ID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6557" y="2855235"/>
            <a:ext cx="9151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8600"/>
            <a:r>
              <a:rPr lang="id-ID" smtClean="0">
                <a:solidFill>
                  <a:schemeClr val="bg1"/>
                </a:solidFill>
                <a:latin typeface="Consolas" panose="020B0609020204030204" pitchFamily="49" charset="0"/>
              </a:rPr>
              <a:t>codecept run acceptance</a:t>
            </a:r>
            <a:endParaRPr lang="id-ID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Any Question?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29</a:t>
            </a:fld>
            <a:endParaRPr lang="id-ID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6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What’s testing?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/>
              <a:t>Why should we do code </a:t>
            </a:r>
            <a:r>
              <a:rPr lang="id-ID"/>
              <a:t>testing</a:t>
            </a:r>
            <a:r>
              <a:rPr lang="id-ID" smtClean="0"/>
              <a:t>? testing dependency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1737" y="64492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mtClean="0">
                <a:solidFill>
                  <a:srgbClr val="44789C"/>
                </a:solidFill>
              </a:rPr>
              <a:t>Q</a:t>
            </a:r>
            <a:endParaRPr lang="id-ID">
              <a:solidFill>
                <a:srgbClr val="4478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Thank You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hafidmukhlasin@gmail.com</a:t>
            </a:r>
          </a:p>
          <a:p>
            <a:endParaRPr lang="id-ID"/>
          </a:p>
          <a:p>
            <a:pPr algn="l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6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When do we testing?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mtClean="0"/>
              <a:t>test after coding (commonly), test </a:t>
            </a:r>
            <a:r>
              <a:rPr lang="id-ID"/>
              <a:t>before </a:t>
            </a:r>
            <a:r>
              <a:rPr lang="id-ID" smtClean="0"/>
              <a:t>coding (Test-Driven Development)</a:t>
            </a:r>
            <a:endParaRPr lang="id-ID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1737" y="64492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mtClean="0">
                <a:solidFill>
                  <a:srgbClr val="44789C"/>
                </a:solidFill>
              </a:rPr>
              <a:t>Q</a:t>
            </a:r>
            <a:endParaRPr lang="id-ID">
              <a:solidFill>
                <a:srgbClr val="4478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It’s about repetitive work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mtClean="0"/>
              <a:t>Please, Don’t Repeat Yourself (DRY)</a:t>
            </a:r>
            <a:endParaRPr lang="id-ID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1737" y="64492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mtClean="0">
                <a:solidFill>
                  <a:srgbClr val="44789C"/>
                </a:solidFill>
              </a:rPr>
              <a:t>Q</a:t>
            </a:r>
            <a:endParaRPr lang="id-ID">
              <a:solidFill>
                <a:srgbClr val="4478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solidFill>
                  <a:schemeClr val="bg1"/>
                </a:solidFill>
              </a:rPr>
              <a:t>XX</a:t>
            </a:r>
            <a:r>
              <a:rPr lang="id-ID" smtClean="0"/>
              <a:t> Codeception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Modern PHP testing </a:t>
            </a:r>
            <a:r>
              <a:rPr lang="en-US"/>
              <a:t>for </a:t>
            </a:r>
            <a:r>
              <a:rPr lang="en-US" smtClean="0"/>
              <a:t>everyone</a:t>
            </a:r>
            <a:r>
              <a:rPr lang="id-ID"/>
              <a:t> </a:t>
            </a:r>
            <a:r>
              <a:rPr lang="id-ID"/>
              <a:t>http</a:t>
            </a:r>
            <a:r>
              <a:rPr lang="id-ID"/>
              <a:t>://</a:t>
            </a:r>
            <a:r>
              <a:rPr lang="id-ID" smtClean="0"/>
              <a:t>codeception.com</a:t>
            </a:r>
            <a:endParaRPr lang="id-ID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14" y="2593641"/>
            <a:ext cx="1047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Testing type that we can do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mtClean="0"/>
              <a:t>Unit </a:t>
            </a:r>
            <a:r>
              <a:rPr lang="en-US"/>
              <a:t>testing - verifies that a single unit of code is working </a:t>
            </a:r>
            <a:r>
              <a:rPr lang="en-US"/>
              <a:t>as </a:t>
            </a:r>
            <a:r>
              <a:rPr lang="en-US" smtClean="0"/>
              <a:t>expected</a:t>
            </a:r>
            <a:r>
              <a:rPr lang="id-ID" smtClean="0"/>
              <a:t>.</a:t>
            </a:r>
            <a:endParaRPr lang="en-US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mtClean="0"/>
              <a:t>Functional </a:t>
            </a:r>
            <a:r>
              <a:rPr lang="en-US"/>
              <a:t>testing - verifies scenarios from a user's perspective via </a:t>
            </a:r>
            <a:r>
              <a:rPr lang="en-US"/>
              <a:t>browser </a:t>
            </a:r>
            <a:r>
              <a:rPr lang="en-US" smtClean="0"/>
              <a:t>emulation</a:t>
            </a:r>
            <a:r>
              <a:rPr lang="id-ID" smtClean="0"/>
              <a:t>.</a:t>
            </a:r>
            <a:endParaRPr lang="en-US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mtClean="0"/>
              <a:t>Acceptance </a:t>
            </a:r>
            <a:r>
              <a:rPr lang="en-US"/>
              <a:t>testing - verifies scenarios from a user's perspective in a </a:t>
            </a:r>
            <a:r>
              <a:rPr lang="en-US"/>
              <a:t>browser</a:t>
            </a:r>
            <a:r>
              <a:rPr lang="en-US" smtClean="0"/>
              <a:t>.</a:t>
            </a:r>
            <a:r>
              <a:rPr lang="id-ID" smtClean="0"/>
              <a:t> We can test Javascript code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d-ID" smtClean="0"/>
              <a:t>etc.</a:t>
            </a:r>
            <a:endParaRPr lang="en-US"/>
          </a:p>
          <a:p>
            <a:pPr marL="0" indent="0">
              <a:buNone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06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Code Testing Yii base on Codeception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its’s located in @app/test directory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7" y="1925450"/>
            <a:ext cx="38385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7" y="2747961"/>
            <a:ext cx="4419600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Elbow Connector 7"/>
          <p:cNvCxnSpPr/>
          <p:nvPr/>
        </p:nvCxnSpPr>
        <p:spPr>
          <a:xfrm>
            <a:off x="4491318" y="2649071"/>
            <a:ext cx="1604682" cy="2420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Where we begin?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6BF2-5418-4BF6-BEF8-45821F5B5347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7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456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Bernard MT Condensed</vt:lpstr>
      <vt:lpstr>Calibri</vt:lpstr>
      <vt:lpstr>Consolas</vt:lpstr>
      <vt:lpstr>Gill Sans MT</vt:lpstr>
      <vt:lpstr>Menlo</vt:lpstr>
      <vt:lpstr>Times New Roman</vt:lpstr>
      <vt:lpstr>Wingdings</vt:lpstr>
      <vt:lpstr>Office Theme</vt:lpstr>
      <vt:lpstr>PowerPoint Presentation</vt:lpstr>
      <vt:lpstr>Disclaimer!</vt:lpstr>
      <vt:lpstr>What’s testing?</vt:lpstr>
      <vt:lpstr>When do we testing?</vt:lpstr>
      <vt:lpstr>It’s about repetitive work</vt:lpstr>
      <vt:lpstr>XX Codeception</vt:lpstr>
      <vt:lpstr>Testing type that we can do</vt:lpstr>
      <vt:lpstr>Code Testing Yii base on Codeception</vt:lpstr>
      <vt:lpstr>Where we begin?</vt:lpstr>
      <vt:lpstr>Install Yii 2.0.7</vt:lpstr>
      <vt:lpstr>Run Built-in PHP Web Server</vt:lpstr>
      <vt:lpstr>Running Yii Application</vt:lpstr>
      <vt:lpstr>Install Codeception</vt:lpstr>
      <vt:lpstr>Add Directory of Codeception to Path</vt:lpstr>
      <vt:lpstr>Codeception ready to use!</vt:lpstr>
      <vt:lpstr>We can do testing</vt:lpstr>
      <vt:lpstr>Part of unit testing sample</vt:lpstr>
      <vt:lpstr>Part of functional testing sample</vt:lpstr>
      <vt:lpstr>Part of acceptance testing sample</vt:lpstr>
      <vt:lpstr>Build Test Suite</vt:lpstr>
      <vt:lpstr>Run Testing</vt:lpstr>
      <vt:lpstr>run test per test type</vt:lpstr>
      <vt:lpstr>run test per file or function</vt:lpstr>
      <vt:lpstr> Install Selenium for Acceptance</vt:lpstr>
      <vt:lpstr>Step By Step Installing Selenium</vt:lpstr>
      <vt:lpstr>Running selenium server</vt:lpstr>
      <vt:lpstr>Enable module WebDriver @app/tests/codeception/acceptance.suite.yml</vt:lpstr>
      <vt:lpstr>Build n Run Testing</vt:lpstr>
      <vt:lpstr>Any Question?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 Mukhlasin</dc:creator>
  <cp:lastModifiedBy>Hafid Mukhlasin</cp:lastModifiedBy>
  <cp:revision>137</cp:revision>
  <dcterms:created xsi:type="dcterms:W3CDTF">2016-01-31T20:36:22Z</dcterms:created>
  <dcterms:modified xsi:type="dcterms:W3CDTF">2016-02-28T07:56:40Z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