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T Sans Narrow"/>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A6B9EF-9E5D-4FDC-B611-A3D65D6DD1DF}">
  <a:tblStyle styleId="{16A6B9EF-9E5D-4FDC-B611-A3D65D6DD1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TSansNarrow-regular.fntdata"/><Relationship Id="rId25" Type="http://schemas.openxmlformats.org/officeDocument/2006/relationships/slide" Target="slides/slide19.xml"/><Relationship Id="rId28" Type="http://schemas.openxmlformats.org/officeDocument/2006/relationships/font" Target="fonts/OpenSans-regular.fntdata"/><Relationship Id="rId27" Type="http://schemas.openxmlformats.org/officeDocument/2006/relationships/font" Target="fonts/PTSansNarr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0e76e015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0e76e015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902ed04f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902ed04f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902ed04f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902ed04f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0e76e0157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0e76e0157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88c0170f4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88c0170f4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88c0170f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88c0170f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bigram model approximates the probability of a word given all the previous words by using only the conditional probability of one preceding word.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8c0170f4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88c0170f4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0e76e0157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0e76e0157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07fc31e5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07fc31e5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0e76e0157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0e76e0157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902ed04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8902ed04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is wide agreement that achieving net-zero emissions will require an increase in the pace and scale of adoption of low-carbon technologies (LCTs). The IEA (2021) estimates that existing technologies should already be able to achieve over 70 percent of the cut in global emissions required to reach net-zero by mid-century, if deployed at scale. Despite the central importance of LCT adoption, however, to date the academic literature has provided limited evidence on the diffusion of LCTs, focusing instead primarily on their invention and indicators of innovation. A wide economics literature has studied low carbon patenting activity (e.g. Popp 2002, Acemoglu et al., 2012, Aghion et al., 2016., Dechezlepretre et al., 2013, Popp et al., 2022) and a growing engineering literature focuses on LCT costs (e.g. Way et al., 2022, Grubb et al., 2022). Research that does extend to deployment or diffusion to date has typically studied the adoption of a specific LCT in a specific industry or country (e.g. using data on eco-innovation in the EU’s Community Innovation Survey, or studying the efficiency of vehicles (Knittel et al. (2011)) or residential energy efficiency (Constantini et al. (2017)).  </a:t>
            </a:r>
            <a:endParaRPr/>
          </a:p>
          <a:p>
            <a:pPr indent="0" lvl="0" marL="0" rtl="0" algn="l">
              <a:spcBef>
                <a:spcPts val="0"/>
              </a:spcBef>
              <a:spcAft>
                <a:spcPts val="0"/>
              </a:spcAft>
              <a:buClr>
                <a:schemeClr val="dk1"/>
              </a:buClr>
              <a:buSzPts val="1100"/>
              <a:buFont typeface="Arial"/>
              <a:buNone/>
            </a:pPr>
            <a:r>
              <a:rPr lang="en"/>
              <a:t>This paper aims to fill this gap on LCT diffusion by shedding light on the extent to which low carbon technologies have started to impact labor markets and board room discussions. We first follow a growing literature that infers the spread of new technologies through their footprint in the demand for new tasks or skills in the text of job adverts (e.g. Rock 2021, Acemoglu et al., 2022, Goldfarb et al., 2022). We then also measure the mentions of LCTs in the quarterly earnings calls of the world’s largest firms, in a similar vain to Bloom et al., (2022).</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902ed04f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902ed04f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902ed04f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902ed04f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902ed04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902ed04f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902ed04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902ed04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902ed04f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902ed04f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0e76e015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0e76e015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b0e76e015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b0e76e015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11700" y="294725"/>
            <a:ext cx="8520600" cy="1849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700"/>
              <a:t>The Global Diffusion of Low Carbon Technologies</a:t>
            </a:r>
            <a:endParaRPr b="1" sz="3700"/>
          </a:p>
        </p:txBody>
      </p:sp>
      <p:sp>
        <p:nvSpPr>
          <p:cNvPr id="67" name="Google Shape;67;p13"/>
          <p:cNvSpPr txBox="1"/>
          <p:nvPr>
            <p:ph idx="1" type="subTitle"/>
          </p:nvPr>
        </p:nvSpPr>
        <p:spPr>
          <a:xfrm>
            <a:off x="311700" y="2144525"/>
            <a:ext cx="8520600" cy="2166900"/>
          </a:xfrm>
          <a:prstGeom prst="rect">
            <a:avLst/>
          </a:prstGeom>
        </p:spPr>
        <p:txBody>
          <a:bodyPr anchorCtr="0" anchor="t" bIns="91425" lIns="91425" spcFirstLastPara="1" rIns="91425" wrap="square" tIns="91425">
            <a:normAutofit lnSpcReduction="10000"/>
          </a:bodyPr>
          <a:lstStyle/>
          <a:p>
            <a:pPr indent="0" lvl="0" marL="3657600" rtl="0" algn="l">
              <a:spcBef>
                <a:spcPts val="0"/>
              </a:spcBef>
              <a:spcAft>
                <a:spcPts val="0"/>
              </a:spcAft>
              <a:buNone/>
            </a:pPr>
            <a:r>
              <a:rPr b="1" lang="en" sz="1400">
                <a:solidFill>
                  <a:srgbClr val="4A86E8"/>
                </a:solidFill>
              </a:rPr>
              <a:t>Presented by</a:t>
            </a:r>
            <a:endParaRPr b="1" sz="1400">
              <a:solidFill>
                <a:srgbClr val="4A86E8"/>
              </a:solidFill>
            </a:endParaRPr>
          </a:p>
          <a:p>
            <a:pPr indent="0" lvl="0" marL="2286000" rtl="0" algn="l">
              <a:lnSpc>
                <a:spcPct val="115000"/>
              </a:lnSpc>
              <a:spcBef>
                <a:spcPts val="0"/>
              </a:spcBef>
              <a:spcAft>
                <a:spcPts val="0"/>
              </a:spcAft>
              <a:buNone/>
            </a:pPr>
            <a:r>
              <a:rPr lang="en" sz="1400">
                <a:solidFill>
                  <a:srgbClr val="434343"/>
                </a:solidFill>
              </a:rPr>
              <a:t>      </a:t>
            </a:r>
            <a:r>
              <a:rPr lang="en" sz="1400">
                <a:solidFill>
                  <a:srgbClr val="434343"/>
                </a:solidFill>
              </a:rPr>
              <a:t>Deyu Kong ,Rehapriadarsini </a:t>
            </a:r>
            <a:r>
              <a:rPr lang="en" sz="1400">
                <a:solidFill>
                  <a:srgbClr val="434343"/>
                </a:solidFill>
              </a:rPr>
              <a:t>ManiKandasamy</a:t>
            </a:r>
            <a:endParaRPr sz="1400">
              <a:solidFill>
                <a:srgbClr val="434343"/>
              </a:solidFill>
            </a:endParaRPr>
          </a:p>
          <a:p>
            <a:pPr indent="457200" lvl="0" marL="2743200" rtl="0" algn="l">
              <a:lnSpc>
                <a:spcPct val="115000"/>
              </a:lnSpc>
              <a:spcBef>
                <a:spcPts val="0"/>
              </a:spcBef>
              <a:spcAft>
                <a:spcPts val="0"/>
              </a:spcAft>
              <a:buNone/>
            </a:pPr>
            <a:r>
              <a:rPr i="1" lang="en" sz="1400">
                <a:solidFill>
                  <a:srgbClr val="434343"/>
                </a:solidFill>
              </a:rPr>
              <a:t>Graduate student, Data Science, </a:t>
            </a:r>
            <a:endParaRPr i="1" sz="1400">
              <a:solidFill>
                <a:srgbClr val="434343"/>
              </a:solidFill>
            </a:endParaRPr>
          </a:p>
          <a:p>
            <a:pPr indent="457200" lvl="0" marL="914400" rtl="0" algn="l">
              <a:lnSpc>
                <a:spcPct val="115000"/>
              </a:lnSpc>
              <a:spcBef>
                <a:spcPts val="0"/>
              </a:spcBef>
              <a:spcAft>
                <a:spcPts val="0"/>
              </a:spcAft>
              <a:buNone/>
            </a:pPr>
            <a:r>
              <a:rPr i="1" lang="en" sz="1400">
                <a:solidFill>
                  <a:srgbClr val="434343"/>
                </a:solidFill>
              </a:rPr>
              <a:t>Columbian College of Arts and Sciences,George Washington University</a:t>
            </a:r>
            <a:endParaRPr i="1" sz="1400">
              <a:solidFill>
                <a:srgbClr val="434343"/>
              </a:solidFill>
            </a:endParaRPr>
          </a:p>
          <a:p>
            <a:pPr indent="0" lvl="0" marL="0" rtl="0" algn="ctr">
              <a:spcBef>
                <a:spcPts val="0"/>
              </a:spcBef>
              <a:spcAft>
                <a:spcPts val="0"/>
              </a:spcAft>
              <a:buNone/>
            </a:pPr>
            <a:r>
              <a:rPr lang="en" sz="1400">
                <a:solidFill>
                  <a:srgbClr val="0000FF"/>
                </a:solidFill>
              </a:rPr>
              <a:t> </a:t>
            </a:r>
            <a:endParaRPr sz="1400">
              <a:solidFill>
                <a:srgbClr val="0000FF"/>
              </a:solidFill>
            </a:endParaRPr>
          </a:p>
          <a:p>
            <a:pPr indent="457200" lvl="0" marL="3200400" rtl="0" algn="l">
              <a:spcBef>
                <a:spcPts val="0"/>
              </a:spcBef>
              <a:spcAft>
                <a:spcPts val="0"/>
              </a:spcAft>
              <a:buNone/>
            </a:pPr>
            <a:r>
              <a:rPr b="1" lang="en" sz="1400">
                <a:solidFill>
                  <a:srgbClr val="4A86E8"/>
                </a:solidFill>
              </a:rPr>
              <a:t>Supervised by</a:t>
            </a:r>
            <a:endParaRPr b="1" sz="1400">
              <a:solidFill>
                <a:srgbClr val="4A86E8"/>
              </a:solidFill>
            </a:endParaRPr>
          </a:p>
          <a:p>
            <a:pPr indent="457200" lvl="0" marL="914400" rtl="0" algn="l">
              <a:spcBef>
                <a:spcPts val="0"/>
              </a:spcBef>
              <a:spcAft>
                <a:spcPts val="0"/>
              </a:spcAft>
              <a:buNone/>
            </a:pPr>
            <a:r>
              <a:rPr lang="en" sz="1400">
                <a:solidFill>
                  <a:srgbClr val="434343"/>
                </a:solidFill>
              </a:rPr>
              <a:t>Dr. Edwin Lo						Katherine Stapleton</a:t>
            </a:r>
            <a:endParaRPr sz="1400">
              <a:solidFill>
                <a:srgbClr val="434343"/>
              </a:solidFill>
            </a:endParaRPr>
          </a:p>
          <a:p>
            <a:pPr indent="457200" lvl="0" marL="457200" rtl="0" algn="l">
              <a:spcBef>
                <a:spcPts val="0"/>
              </a:spcBef>
              <a:spcAft>
                <a:spcPts val="0"/>
              </a:spcAft>
              <a:buNone/>
            </a:pPr>
            <a:r>
              <a:rPr lang="en" sz="1400">
                <a:solidFill>
                  <a:srgbClr val="434343"/>
                </a:solidFill>
              </a:rPr>
              <a:t>George Washington University				 World Bank Group</a:t>
            </a:r>
            <a:endParaRPr sz="1400">
              <a:solidFill>
                <a:srgbClr val="434343"/>
              </a:solidFill>
            </a:endParaRPr>
          </a:p>
          <a:p>
            <a:pPr indent="0" lvl="0" marL="0" rtl="0" algn="ctr">
              <a:spcBef>
                <a:spcPts val="0"/>
              </a:spcBef>
              <a:spcAft>
                <a:spcPts val="0"/>
              </a:spcAft>
              <a:buNone/>
            </a:pPr>
            <a:r>
              <a:t/>
            </a:r>
            <a:endParaRPr sz="1400">
              <a:solidFill>
                <a:srgbClr val="0000FF"/>
              </a:solidFill>
            </a:endParaRPr>
          </a:p>
        </p:txBody>
      </p:sp>
      <p:pic>
        <p:nvPicPr>
          <p:cNvPr id="68" name="Google Shape;68;p13"/>
          <p:cNvPicPr preferRelativeResize="0"/>
          <p:nvPr/>
        </p:nvPicPr>
        <p:blipFill>
          <a:blip r:embed="rId3">
            <a:alphaModFix/>
          </a:blip>
          <a:stretch>
            <a:fillRect/>
          </a:stretch>
        </p:blipFill>
        <p:spPr>
          <a:xfrm>
            <a:off x="7226877" y="3718900"/>
            <a:ext cx="1815375" cy="127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shot classification:</a:t>
            </a:r>
            <a:endParaRPr/>
          </a:p>
          <a:p>
            <a:pPr indent="0" lvl="0" marL="0" rtl="0" algn="l">
              <a:spcBef>
                <a:spcPts val="0"/>
              </a:spcBef>
              <a:spcAft>
                <a:spcPts val="0"/>
              </a:spcAft>
              <a:buNone/>
            </a:pPr>
            <a:r>
              <a:t/>
            </a:r>
            <a:endParaRPr/>
          </a:p>
        </p:txBody>
      </p:sp>
      <p:sp>
        <p:nvSpPr>
          <p:cNvPr id="134" name="Google Shape;134;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just">
              <a:lnSpc>
                <a:spcPct val="200000"/>
              </a:lnSpc>
              <a:spcBef>
                <a:spcPts val="0"/>
              </a:spcBef>
              <a:spcAft>
                <a:spcPts val="0"/>
              </a:spcAft>
              <a:buNone/>
            </a:pPr>
            <a:r>
              <a:rPr lang="en" sz="1700">
                <a:solidFill>
                  <a:srgbClr val="000000"/>
                </a:solidFill>
              </a:rPr>
              <a:t>The output is a dictionary with three main keys:</a:t>
            </a:r>
            <a:endParaRPr sz="1700">
              <a:solidFill>
                <a:srgbClr val="000000"/>
              </a:solidFill>
            </a:endParaRPr>
          </a:p>
          <a:p>
            <a:pPr indent="0" lvl="0" marL="457200" rtl="0" algn="just">
              <a:lnSpc>
                <a:spcPct val="200000"/>
              </a:lnSpc>
              <a:spcBef>
                <a:spcPts val="1200"/>
              </a:spcBef>
              <a:spcAft>
                <a:spcPts val="0"/>
              </a:spcAft>
              <a:buNone/>
            </a:pPr>
            <a:r>
              <a:t/>
            </a:r>
            <a:endParaRPr sz="1700">
              <a:solidFill>
                <a:srgbClr val="000000"/>
              </a:solidFill>
            </a:endParaRPr>
          </a:p>
          <a:p>
            <a:pPr indent="0" lvl="0" marL="457200" rtl="0" algn="just">
              <a:lnSpc>
                <a:spcPct val="200000"/>
              </a:lnSpc>
              <a:spcBef>
                <a:spcPts val="1200"/>
              </a:spcBef>
              <a:spcAft>
                <a:spcPts val="1200"/>
              </a:spcAft>
              <a:buNone/>
            </a:pPr>
            <a:r>
              <a:t/>
            </a:r>
            <a:endParaRPr sz="1700">
              <a:solidFill>
                <a:srgbClr val="000000"/>
              </a:solidFill>
            </a:endParaRPr>
          </a:p>
        </p:txBody>
      </p:sp>
      <p:sp>
        <p:nvSpPr>
          <p:cNvPr id="135" name="Google Shape;135;p22"/>
          <p:cNvSpPr txBox="1"/>
          <p:nvPr/>
        </p:nvSpPr>
        <p:spPr>
          <a:xfrm>
            <a:off x="5053525" y="4703625"/>
            <a:ext cx="38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rPr>
              <a:t>Slide source: World Bank presentation</a:t>
            </a:r>
            <a:endParaRPr>
              <a:solidFill>
                <a:srgbClr val="999999"/>
              </a:solidFill>
            </a:endParaRPr>
          </a:p>
        </p:txBody>
      </p:sp>
      <p:graphicFrame>
        <p:nvGraphicFramePr>
          <p:cNvPr id="136" name="Google Shape;136;p22"/>
          <p:cNvGraphicFramePr/>
          <p:nvPr/>
        </p:nvGraphicFramePr>
        <p:xfrm>
          <a:off x="813575" y="2059375"/>
          <a:ext cx="3000000" cy="3000000"/>
        </p:xfrm>
        <a:graphic>
          <a:graphicData uri="http://schemas.openxmlformats.org/drawingml/2006/table">
            <a:tbl>
              <a:tblPr>
                <a:noFill/>
                <a:tableStyleId>{16A6B9EF-9E5D-4FDC-B611-A3D65D6DD1DF}</a:tableStyleId>
              </a:tblPr>
              <a:tblGrid>
                <a:gridCol w="2413000"/>
                <a:gridCol w="2517975"/>
                <a:gridCol w="2308025"/>
              </a:tblGrid>
              <a:tr h="381000">
                <a:tc>
                  <a:txBody>
                    <a:bodyPr/>
                    <a:lstStyle/>
                    <a:p>
                      <a:pPr indent="0" lvl="0" marL="457200" rtl="0" algn="ctr">
                        <a:lnSpc>
                          <a:spcPct val="200000"/>
                        </a:lnSpc>
                        <a:spcBef>
                          <a:spcPts val="0"/>
                        </a:spcBef>
                        <a:spcAft>
                          <a:spcPts val="1200"/>
                        </a:spcAft>
                        <a:buNone/>
                      </a:pPr>
                      <a:r>
                        <a:rPr b="1" lang="en" sz="1800">
                          <a:solidFill>
                            <a:schemeClr val="accent1"/>
                          </a:solidFill>
                          <a:latin typeface="Open Sans"/>
                          <a:ea typeface="Open Sans"/>
                          <a:cs typeface="Open Sans"/>
                          <a:sym typeface="Open Sans"/>
                        </a:rPr>
                        <a:t>Labels</a:t>
                      </a:r>
                      <a:endParaRPr b="1" sz="1800">
                        <a:solidFill>
                          <a:schemeClr val="accen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rtl="0" algn="ctr">
                        <a:lnSpc>
                          <a:spcPct val="200000"/>
                        </a:lnSpc>
                        <a:spcBef>
                          <a:spcPts val="0"/>
                        </a:spcBef>
                        <a:spcAft>
                          <a:spcPts val="1200"/>
                        </a:spcAft>
                        <a:buNone/>
                      </a:pPr>
                      <a:r>
                        <a:rPr b="1" lang="en" sz="1800">
                          <a:solidFill>
                            <a:schemeClr val="accent1"/>
                          </a:solidFill>
                          <a:latin typeface="Open Sans"/>
                          <a:ea typeface="Open Sans"/>
                          <a:cs typeface="Open Sans"/>
                          <a:sym typeface="Open Sans"/>
                        </a:rPr>
                        <a:t>Scores</a:t>
                      </a:r>
                      <a:endParaRPr b="1" sz="1800">
                        <a:solidFill>
                          <a:schemeClr val="accen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rtl="0" algn="ctr">
                        <a:lnSpc>
                          <a:spcPct val="200000"/>
                        </a:lnSpc>
                        <a:spcBef>
                          <a:spcPts val="0"/>
                        </a:spcBef>
                        <a:spcAft>
                          <a:spcPts val="1200"/>
                        </a:spcAft>
                        <a:buNone/>
                      </a:pPr>
                      <a:r>
                        <a:rPr b="1" lang="en" sz="1800">
                          <a:solidFill>
                            <a:schemeClr val="accent1"/>
                          </a:solidFill>
                          <a:latin typeface="Open Sans"/>
                          <a:ea typeface="Open Sans"/>
                          <a:cs typeface="Open Sans"/>
                          <a:sym typeface="Open Sans"/>
                        </a:rPr>
                        <a:t>Sequence</a:t>
                      </a:r>
                      <a:endParaRPr b="1" sz="1800">
                        <a:solidFill>
                          <a:schemeClr val="accen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457200" rtl="0" algn="ctr">
                        <a:lnSpc>
                          <a:spcPct val="100000"/>
                        </a:lnSpc>
                        <a:spcBef>
                          <a:spcPts val="0"/>
                        </a:spcBef>
                        <a:spcAft>
                          <a:spcPts val="1200"/>
                        </a:spcAft>
                        <a:buNone/>
                      </a:pPr>
                      <a:r>
                        <a:rPr lang="en" sz="1800">
                          <a:latin typeface="Open Sans"/>
                          <a:ea typeface="Open Sans"/>
                          <a:cs typeface="Open Sans"/>
                          <a:sym typeface="Open Sans"/>
                        </a:rPr>
                        <a:t>T</a:t>
                      </a:r>
                      <a:r>
                        <a:rPr lang="en" sz="1800">
                          <a:latin typeface="Open Sans"/>
                          <a:ea typeface="Open Sans"/>
                          <a:cs typeface="Open Sans"/>
                          <a:sym typeface="Open Sans"/>
                        </a:rPr>
                        <a:t>he list of all the candidate labels used for prediction</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1800"/>
                        <a:t>T</a:t>
                      </a:r>
                      <a:r>
                        <a:rPr lang="en" sz="1800">
                          <a:latin typeface="Open Sans"/>
                          <a:ea typeface="Open Sans"/>
                          <a:cs typeface="Open Sans"/>
                          <a:sym typeface="Open Sans"/>
                        </a:rPr>
                        <a:t>he list of the probability scores corresponding to the labels.</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457200" rtl="0" algn="ctr">
                        <a:lnSpc>
                          <a:spcPct val="100000"/>
                        </a:lnSpc>
                        <a:spcBef>
                          <a:spcPts val="0"/>
                        </a:spcBef>
                        <a:spcAft>
                          <a:spcPts val="1200"/>
                        </a:spcAft>
                        <a:buNone/>
                      </a:pPr>
                      <a:r>
                        <a:rPr lang="en" sz="1800">
                          <a:latin typeface="Open Sans"/>
                          <a:ea typeface="Open Sans"/>
                          <a:cs typeface="Open Sans"/>
                          <a:sym typeface="Open Sans"/>
                        </a:rPr>
                        <a:t>T</a:t>
                      </a:r>
                      <a:r>
                        <a:rPr lang="en" sz="1800">
                          <a:latin typeface="Open Sans"/>
                          <a:ea typeface="Open Sans"/>
                          <a:cs typeface="Open Sans"/>
                          <a:sym typeface="Open Sans"/>
                        </a:rPr>
                        <a:t>he original sequences/text used for the prediction</a:t>
                      </a:r>
                      <a:endParaRPr sz="1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Zero shot classification:</a:t>
            </a:r>
            <a:endParaRPr b="1"/>
          </a:p>
        </p:txBody>
      </p:sp>
      <p:sp>
        <p:nvSpPr>
          <p:cNvPr id="142" name="Google Shape;14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3"/>
          <p:cNvPicPr preferRelativeResize="0"/>
          <p:nvPr/>
        </p:nvPicPr>
        <p:blipFill>
          <a:blip r:embed="rId3">
            <a:alphaModFix/>
          </a:blip>
          <a:stretch>
            <a:fillRect/>
          </a:stretch>
        </p:blipFill>
        <p:spPr>
          <a:xfrm>
            <a:off x="383100" y="1347775"/>
            <a:ext cx="4685424" cy="2447925"/>
          </a:xfrm>
          <a:prstGeom prst="rect">
            <a:avLst/>
          </a:prstGeom>
          <a:noFill/>
          <a:ln>
            <a:noFill/>
          </a:ln>
        </p:spPr>
      </p:pic>
      <p:pic>
        <p:nvPicPr>
          <p:cNvPr id="144" name="Google Shape;144;p23"/>
          <p:cNvPicPr preferRelativeResize="0"/>
          <p:nvPr/>
        </p:nvPicPr>
        <p:blipFill>
          <a:blip r:embed="rId4">
            <a:alphaModFix/>
          </a:blip>
          <a:stretch>
            <a:fillRect/>
          </a:stretch>
        </p:blipFill>
        <p:spPr>
          <a:xfrm>
            <a:off x="5243350" y="1152475"/>
            <a:ext cx="3588950" cy="316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Zero shot classification:</a:t>
            </a:r>
            <a:endParaRPr b="1"/>
          </a:p>
        </p:txBody>
      </p:sp>
      <p:sp>
        <p:nvSpPr>
          <p:cNvPr id="150" name="Google Shape;150;p24"/>
          <p:cNvSpPr txBox="1"/>
          <p:nvPr>
            <p:ph idx="1" type="body"/>
          </p:nvPr>
        </p:nvSpPr>
        <p:spPr>
          <a:xfrm>
            <a:off x="311700" y="1152475"/>
            <a:ext cx="46383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Gives you some idea of the topic </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Score is </a:t>
            </a:r>
            <a:r>
              <a:rPr lang="en">
                <a:solidFill>
                  <a:srgbClr val="000000"/>
                </a:solidFill>
              </a:rPr>
              <a:t>probability of hitting label topic</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Empty means none of the provided</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Takes too long to inference</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FF0000"/>
                </a:solidFill>
              </a:rPr>
              <a:t>35 seconds for one job ads</a:t>
            </a:r>
            <a:r>
              <a:rPr lang="en">
                <a:solidFill>
                  <a:srgbClr val="000000"/>
                </a:solidFill>
              </a:rPr>
              <a:t> over 14 candidates on a Nvidia V100 GPU</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Unacceptable for longer candidate list and millions of text entries</a:t>
            </a:r>
            <a:endParaRPr>
              <a:solidFill>
                <a:srgbClr val="000000"/>
              </a:solidFill>
            </a:endParaRPr>
          </a:p>
        </p:txBody>
      </p:sp>
      <p:pic>
        <p:nvPicPr>
          <p:cNvPr id="151" name="Google Shape;151;p24"/>
          <p:cNvPicPr preferRelativeResize="0"/>
          <p:nvPr/>
        </p:nvPicPr>
        <p:blipFill>
          <a:blip r:embed="rId3">
            <a:alphaModFix/>
          </a:blip>
          <a:stretch>
            <a:fillRect/>
          </a:stretch>
        </p:blipFill>
        <p:spPr>
          <a:xfrm>
            <a:off x="847220" y="3998825"/>
            <a:ext cx="4102625" cy="504950"/>
          </a:xfrm>
          <a:prstGeom prst="rect">
            <a:avLst/>
          </a:prstGeom>
          <a:noFill/>
          <a:ln>
            <a:noFill/>
          </a:ln>
        </p:spPr>
      </p:pic>
      <p:pic>
        <p:nvPicPr>
          <p:cNvPr id="152" name="Google Shape;152;p24"/>
          <p:cNvPicPr preferRelativeResize="0"/>
          <p:nvPr/>
        </p:nvPicPr>
        <p:blipFill>
          <a:blip r:embed="rId4">
            <a:alphaModFix/>
          </a:blip>
          <a:stretch>
            <a:fillRect/>
          </a:stretch>
        </p:blipFill>
        <p:spPr>
          <a:xfrm>
            <a:off x="5035625" y="929727"/>
            <a:ext cx="3955975" cy="310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PySpark on Azure Databricks</a:t>
            </a:r>
            <a:endParaRPr b="1"/>
          </a:p>
        </p:txBody>
      </p:sp>
      <p:sp>
        <p:nvSpPr>
          <p:cNvPr id="158" name="Google Shape;158;p25"/>
          <p:cNvSpPr txBox="1"/>
          <p:nvPr>
            <p:ph idx="1" type="body"/>
          </p:nvPr>
        </p:nvSpPr>
        <p:spPr>
          <a:xfrm>
            <a:off x="1856700" y="4508400"/>
            <a:ext cx="54306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Libraries used: spark-nlp(4.2.1) &amp; spark-xml(0.15.0)</a:t>
            </a:r>
            <a:endParaRPr sz="1600">
              <a:solidFill>
                <a:srgbClr val="000000"/>
              </a:solidFill>
            </a:endParaRPr>
          </a:p>
        </p:txBody>
      </p:sp>
      <p:pic>
        <p:nvPicPr>
          <p:cNvPr id="159" name="Google Shape;159;p25"/>
          <p:cNvPicPr preferRelativeResize="0"/>
          <p:nvPr/>
        </p:nvPicPr>
        <p:blipFill>
          <a:blip r:embed="rId3">
            <a:alphaModFix/>
          </a:blip>
          <a:stretch>
            <a:fillRect/>
          </a:stretch>
        </p:blipFill>
        <p:spPr>
          <a:xfrm>
            <a:off x="571376" y="1076225"/>
            <a:ext cx="8001244" cy="3355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54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Bigram Counter:</a:t>
            </a:r>
            <a:endParaRPr b="1"/>
          </a:p>
        </p:txBody>
      </p:sp>
      <p:sp>
        <p:nvSpPr>
          <p:cNvPr id="165" name="Google Shape;165;p26"/>
          <p:cNvSpPr txBox="1"/>
          <p:nvPr>
            <p:ph idx="1" type="body"/>
          </p:nvPr>
        </p:nvSpPr>
        <p:spPr>
          <a:xfrm>
            <a:off x="3539718" y="4642700"/>
            <a:ext cx="1687200" cy="3180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000">
                <a:solidFill>
                  <a:srgbClr val="000000"/>
                </a:solidFill>
                <a:highlight>
                  <a:srgbClr val="FFFFFF"/>
                </a:highlight>
                <a:latin typeface="Arial"/>
                <a:ea typeface="Arial"/>
                <a:cs typeface="Arial"/>
                <a:sym typeface="Arial"/>
              </a:rPr>
              <a:t>Bigram Count Dictionary</a:t>
            </a:r>
            <a:endParaRPr b="1" sz="1000">
              <a:solidFill>
                <a:srgbClr val="000000"/>
              </a:solidFill>
              <a:highlight>
                <a:srgbClr val="FFFFFF"/>
              </a:highlight>
              <a:latin typeface="Arial"/>
              <a:ea typeface="Arial"/>
              <a:cs typeface="Arial"/>
              <a:sym typeface="Arial"/>
            </a:endParaRPr>
          </a:p>
          <a:p>
            <a:pPr indent="0" lvl="0" marL="0" rtl="0" algn="l">
              <a:spcBef>
                <a:spcPts val="400"/>
              </a:spcBef>
              <a:spcAft>
                <a:spcPts val="1200"/>
              </a:spcAft>
              <a:buNone/>
            </a:pPr>
            <a:r>
              <a:t/>
            </a:r>
            <a:endParaRPr i="1" sz="1000">
              <a:solidFill>
                <a:srgbClr val="000000"/>
              </a:solidFill>
            </a:endParaRPr>
          </a:p>
        </p:txBody>
      </p:sp>
      <p:pic>
        <p:nvPicPr>
          <p:cNvPr id="166" name="Google Shape;166;p26"/>
          <p:cNvPicPr preferRelativeResize="0"/>
          <p:nvPr/>
        </p:nvPicPr>
        <p:blipFill>
          <a:blip r:embed="rId3">
            <a:alphaModFix/>
          </a:blip>
          <a:stretch>
            <a:fillRect/>
          </a:stretch>
        </p:blipFill>
        <p:spPr>
          <a:xfrm>
            <a:off x="3498575" y="762275"/>
            <a:ext cx="1769475" cy="3880425"/>
          </a:xfrm>
          <a:prstGeom prst="rect">
            <a:avLst/>
          </a:prstGeom>
          <a:noFill/>
          <a:ln>
            <a:noFill/>
          </a:ln>
        </p:spPr>
      </p:pic>
      <p:pic>
        <p:nvPicPr>
          <p:cNvPr id="167" name="Google Shape;167;p26"/>
          <p:cNvPicPr preferRelativeResize="0"/>
          <p:nvPr/>
        </p:nvPicPr>
        <p:blipFill>
          <a:blip r:embed="rId4">
            <a:alphaModFix/>
          </a:blip>
          <a:stretch>
            <a:fillRect/>
          </a:stretch>
        </p:blipFill>
        <p:spPr>
          <a:xfrm>
            <a:off x="5848300" y="1713438"/>
            <a:ext cx="3044101" cy="1716625"/>
          </a:xfrm>
          <a:prstGeom prst="rect">
            <a:avLst/>
          </a:prstGeom>
          <a:noFill/>
          <a:ln>
            <a:noFill/>
          </a:ln>
        </p:spPr>
      </p:pic>
      <p:sp>
        <p:nvSpPr>
          <p:cNvPr id="168" name="Google Shape;168;p26"/>
          <p:cNvSpPr txBox="1"/>
          <p:nvPr/>
        </p:nvSpPr>
        <p:spPr>
          <a:xfrm>
            <a:off x="5713325" y="3556450"/>
            <a:ext cx="3430800" cy="567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0"/>
              </a:spcAft>
              <a:buNone/>
            </a:pPr>
            <a:r>
              <a:rPr b="1" lang="en" sz="1000">
                <a:highlight>
                  <a:srgbClr val="FFFFFF"/>
                </a:highlight>
              </a:rPr>
              <a:t>Finding Synonymous Bigram for "renewable energy"</a:t>
            </a:r>
            <a:endParaRPr b="1" sz="1000">
              <a:highlight>
                <a:srgbClr val="FFFFFF"/>
              </a:highlight>
            </a:endParaRPr>
          </a:p>
          <a:p>
            <a:pPr indent="0" lvl="0" marL="0" rtl="0" algn="ctr">
              <a:lnSpc>
                <a:spcPct val="115000"/>
              </a:lnSpc>
              <a:spcBef>
                <a:spcPts val="400"/>
              </a:spcBef>
              <a:spcAft>
                <a:spcPts val="1200"/>
              </a:spcAft>
              <a:buNone/>
            </a:pPr>
            <a:r>
              <a:t/>
            </a:r>
            <a:endParaRPr b="1" sz="1000">
              <a:highlight>
                <a:srgbClr val="FFFFFF"/>
              </a:highlight>
            </a:endParaRPr>
          </a:p>
        </p:txBody>
      </p:sp>
      <p:grpSp>
        <p:nvGrpSpPr>
          <p:cNvPr id="169" name="Google Shape;169;p26"/>
          <p:cNvGrpSpPr/>
          <p:nvPr/>
        </p:nvGrpSpPr>
        <p:grpSpPr>
          <a:xfrm>
            <a:off x="696200" y="1344588"/>
            <a:ext cx="1984500" cy="2996138"/>
            <a:chOff x="3249150" y="1415063"/>
            <a:chExt cx="1984500" cy="2996138"/>
          </a:xfrm>
        </p:grpSpPr>
        <p:sp>
          <p:nvSpPr>
            <p:cNvPr id="170" name="Google Shape;170;p26"/>
            <p:cNvSpPr txBox="1"/>
            <p:nvPr/>
          </p:nvSpPr>
          <p:spPr>
            <a:xfrm>
              <a:off x="3388500" y="1415063"/>
              <a:ext cx="17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Multiple .xml files</a:t>
              </a:r>
              <a:endParaRPr>
                <a:latin typeface="Open Sans"/>
                <a:ea typeface="Open Sans"/>
                <a:cs typeface="Open Sans"/>
                <a:sym typeface="Open Sans"/>
              </a:endParaRPr>
            </a:p>
          </p:txBody>
        </p:sp>
        <p:cxnSp>
          <p:nvCxnSpPr>
            <p:cNvPr id="171" name="Google Shape;171;p26"/>
            <p:cNvCxnSpPr/>
            <p:nvPr/>
          </p:nvCxnSpPr>
          <p:spPr>
            <a:xfrm flipH="1">
              <a:off x="4239900" y="2468063"/>
              <a:ext cx="3000" cy="3162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6"/>
            <p:cNvSpPr txBox="1"/>
            <p:nvPr/>
          </p:nvSpPr>
          <p:spPr>
            <a:xfrm>
              <a:off x="3249150" y="2092463"/>
              <a:ext cx="19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Spark rdd Dataframe</a:t>
              </a:r>
              <a:endParaRPr>
                <a:latin typeface="Open Sans"/>
                <a:ea typeface="Open Sans"/>
                <a:cs typeface="Open Sans"/>
                <a:sym typeface="Open Sans"/>
              </a:endParaRPr>
            </a:p>
          </p:txBody>
        </p:sp>
        <p:sp>
          <p:nvSpPr>
            <p:cNvPr id="173" name="Google Shape;173;p26"/>
            <p:cNvSpPr txBox="1"/>
            <p:nvPr/>
          </p:nvSpPr>
          <p:spPr>
            <a:xfrm>
              <a:off x="3388500" y="2707913"/>
              <a:ext cx="17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Spark-nlp Pipeline</a:t>
              </a:r>
              <a:endParaRPr>
                <a:latin typeface="Open Sans"/>
                <a:ea typeface="Open Sans"/>
                <a:cs typeface="Open Sans"/>
                <a:sym typeface="Open Sans"/>
              </a:endParaRPr>
            </a:p>
          </p:txBody>
        </p:sp>
        <p:sp>
          <p:nvSpPr>
            <p:cNvPr id="174" name="Google Shape;174;p26"/>
            <p:cNvSpPr txBox="1"/>
            <p:nvPr/>
          </p:nvSpPr>
          <p:spPr>
            <a:xfrm>
              <a:off x="3504450" y="3391800"/>
              <a:ext cx="14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Bigram Counts</a:t>
              </a:r>
              <a:endParaRPr>
                <a:latin typeface="Open Sans"/>
                <a:ea typeface="Open Sans"/>
                <a:cs typeface="Open Sans"/>
                <a:sym typeface="Open Sans"/>
              </a:endParaRPr>
            </a:p>
          </p:txBody>
        </p:sp>
        <p:cxnSp>
          <p:nvCxnSpPr>
            <p:cNvPr id="175" name="Google Shape;175;p26"/>
            <p:cNvCxnSpPr/>
            <p:nvPr/>
          </p:nvCxnSpPr>
          <p:spPr>
            <a:xfrm flipH="1">
              <a:off x="4239900" y="1789613"/>
              <a:ext cx="3000" cy="3162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6"/>
            <p:cNvCxnSpPr/>
            <p:nvPr/>
          </p:nvCxnSpPr>
          <p:spPr>
            <a:xfrm flipH="1">
              <a:off x="4239900" y="3113838"/>
              <a:ext cx="3000" cy="3162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6"/>
            <p:cNvCxnSpPr/>
            <p:nvPr/>
          </p:nvCxnSpPr>
          <p:spPr>
            <a:xfrm flipH="1">
              <a:off x="4239900" y="3711813"/>
              <a:ext cx="3000" cy="3162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26"/>
            <p:cNvSpPr txBox="1"/>
            <p:nvPr/>
          </p:nvSpPr>
          <p:spPr>
            <a:xfrm>
              <a:off x="3504450" y="4011000"/>
              <a:ext cx="14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Filtered Results</a:t>
              </a:r>
              <a:endParaRPr>
                <a:latin typeface="Open Sans"/>
                <a:ea typeface="Open Sans"/>
                <a:cs typeface="Open Sans"/>
                <a:sym typeface="Open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Bigram Counter:</a:t>
            </a:r>
            <a:endParaRPr b="1"/>
          </a:p>
        </p:txBody>
      </p:sp>
      <p:sp>
        <p:nvSpPr>
          <p:cNvPr id="184" name="Google Shape;184;p27"/>
          <p:cNvSpPr txBox="1"/>
          <p:nvPr>
            <p:ph idx="1" type="body"/>
          </p:nvPr>
        </p:nvSpPr>
        <p:spPr>
          <a:xfrm>
            <a:off x="311700" y="1049700"/>
            <a:ext cx="8520600" cy="35193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t/>
            </a:r>
            <a:endParaRPr sz="1700">
              <a:solidFill>
                <a:srgbClr val="000000"/>
              </a:solidFill>
            </a:endParaRPr>
          </a:p>
        </p:txBody>
      </p:sp>
      <p:grpSp>
        <p:nvGrpSpPr>
          <p:cNvPr id="185" name="Google Shape;185;p27"/>
          <p:cNvGrpSpPr/>
          <p:nvPr/>
        </p:nvGrpSpPr>
        <p:grpSpPr>
          <a:xfrm>
            <a:off x="311700" y="1558950"/>
            <a:ext cx="5331078" cy="2500800"/>
            <a:chOff x="1301000" y="2021200"/>
            <a:chExt cx="5331078" cy="2500800"/>
          </a:xfrm>
        </p:grpSpPr>
        <p:grpSp>
          <p:nvGrpSpPr>
            <p:cNvPr id="186" name="Google Shape;186;p27"/>
            <p:cNvGrpSpPr/>
            <p:nvPr/>
          </p:nvGrpSpPr>
          <p:grpSpPr>
            <a:xfrm>
              <a:off x="1301000" y="2021200"/>
              <a:ext cx="5055575" cy="2500800"/>
              <a:chOff x="1349425" y="1888075"/>
              <a:chExt cx="5055575" cy="2500800"/>
            </a:xfrm>
          </p:grpSpPr>
          <p:sp>
            <p:nvSpPr>
              <p:cNvPr id="187" name="Google Shape;187;p27"/>
              <p:cNvSpPr/>
              <p:nvPr/>
            </p:nvSpPr>
            <p:spPr>
              <a:xfrm>
                <a:off x="1349425" y="2213875"/>
                <a:ext cx="20634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“renewable energy”: 74</a:t>
                </a:r>
                <a:endParaRPr/>
              </a:p>
            </p:txBody>
          </p:sp>
          <p:cxnSp>
            <p:nvCxnSpPr>
              <p:cNvPr id="188" name="Google Shape;188;p27"/>
              <p:cNvCxnSpPr/>
              <p:nvPr/>
            </p:nvCxnSpPr>
            <p:spPr>
              <a:xfrm>
                <a:off x="3509675" y="2432575"/>
                <a:ext cx="478200" cy="3630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89" name="Google Shape;189;p27"/>
              <p:cNvCxnSpPr/>
              <p:nvPr/>
            </p:nvCxnSpPr>
            <p:spPr>
              <a:xfrm flipH="1" rot="10800000">
                <a:off x="3522425" y="2057275"/>
                <a:ext cx="471300" cy="3753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90" name="Google Shape;190;p27"/>
              <p:cNvSpPr/>
              <p:nvPr/>
            </p:nvSpPr>
            <p:spPr>
              <a:xfrm>
                <a:off x="3412850" y="2057275"/>
                <a:ext cx="478200" cy="193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+51%</a:t>
                </a:r>
                <a:endParaRPr sz="800"/>
              </a:p>
            </p:txBody>
          </p:sp>
          <p:sp>
            <p:nvSpPr>
              <p:cNvPr id="191" name="Google Shape;191;p27"/>
              <p:cNvSpPr/>
              <p:nvPr/>
            </p:nvSpPr>
            <p:spPr>
              <a:xfrm>
                <a:off x="3476875" y="2589725"/>
                <a:ext cx="478200" cy="193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-31</a:t>
                </a:r>
                <a:r>
                  <a:rPr lang="en" sz="800"/>
                  <a:t>%</a:t>
                </a:r>
                <a:endParaRPr sz="800"/>
              </a:p>
            </p:txBody>
          </p:sp>
          <p:sp>
            <p:nvSpPr>
              <p:cNvPr id="192" name="Google Shape;192;p27"/>
              <p:cNvSpPr/>
              <p:nvPr/>
            </p:nvSpPr>
            <p:spPr>
              <a:xfrm>
                <a:off x="4019100" y="1888075"/>
                <a:ext cx="2385900" cy="36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“energy efficiency”: 112</a:t>
                </a:r>
                <a:endParaRPr/>
              </a:p>
            </p:txBody>
          </p:sp>
          <p:sp>
            <p:nvSpPr>
              <p:cNvPr id="193" name="Google Shape;193;p27"/>
              <p:cNvSpPr/>
              <p:nvPr/>
            </p:nvSpPr>
            <p:spPr>
              <a:xfrm>
                <a:off x="4019100" y="2614075"/>
                <a:ext cx="2385900" cy="36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“energy conservation”: 51</a:t>
                </a:r>
                <a:endParaRPr/>
              </a:p>
            </p:txBody>
          </p:sp>
          <p:cxnSp>
            <p:nvCxnSpPr>
              <p:cNvPr id="194" name="Google Shape;194;p27"/>
              <p:cNvCxnSpPr>
                <a:endCxn id="195" idx="1"/>
              </p:cNvCxnSpPr>
              <p:nvPr/>
            </p:nvCxnSpPr>
            <p:spPr>
              <a:xfrm flipH="1" rot="-5400000">
                <a:off x="2883300" y="3071575"/>
                <a:ext cx="1774800" cy="496800"/>
              </a:xfrm>
              <a:prstGeom prst="curvedConnector2">
                <a:avLst/>
              </a:prstGeom>
              <a:noFill/>
              <a:ln cap="flat" cmpd="sng" w="9525">
                <a:solidFill>
                  <a:schemeClr val="dk2"/>
                </a:solidFill>
                <a:prstDash val="dot"/>
                <a:round/>
                <a:headEnd len="med" w="med" type="none"/>
                <a:tailEnd len="med" w="med" type="none"/>
              </a:ln>
            </p:spPr>
          </p:cxnSp>
          <p:sp>
            <p:nvSpPr>
              <p:cNvPr id="196" name="Google Shape;196;p27"/>
              <p:cNvSpPr/>
              <p:nvPr/>
            </p:nvSpPr>
            <p:spPr>
              <a:xfrm>
                <a:off x="3334175" y="3636525"/>
                <a:ext cx="478200" cy="193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-65%</a:t>
                </a:r>
                <a:endParaRPr sz="800"/>
              </a:p>
            </p:txBody>
          </p:sp>
          <p:sp>
            <p:nvSpPr>
              <p:cNvPr id="195" name="Google Shape;195;p27"/>
              <p:cNvSpPr/>
              <p:nvPr/>
            </p:nvSpPr>
            <p:spPr>
              <a:xfrm>
                <a:off x="4019100" y="4025875"/>
                <a:ext cx="2385900" cy="363000"/>
              </a:xfrm>
              <a:prstGeom prst="rect">
                <a:avLst/>
              </a:prstGeom>
              <a:solidFill>
                <a:schemeClr val="lt1"/>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A9999"/>
                    </a:solidFill>
                  </a:rPr>
                  <a:t>“solar energy ”: 26</a:t>
                </a:r>
                <a:endParaRPr>
                  <a:solidFill>
                    <a:srgbClr val="EA9999"/>
                  </a:solidFill>
                </a:endParaRPr>
              </a:p>
            </p:txBody>
          </p:sp>
        </p:grpSp>
        <p:cxnSp>
          <p:nvCxnSpPr>
            <p:cNvPr id="197" name="Google Shape;197;p27"/>
            <p:cNvCxnSpPr>
              <a:endCxn id="198" idx="1"/>
            </p:cNvCxnSpPr>
            <p:nvPr/>
          </p:nvCxnSpPr>
          <p:spPr>
            <a:xfrm flipH="1" rot="-5400000">
              <a:off x="3193825" y="2857750"/>
              <a:ext cx="1062900" cy="490800"/>
            </a:xfrm>
            <a:prstGeom prst="curvedConnector2">
              <a:avLst/>
            </a:prstGeom>
            <a:noFill/>
            <a:ln cap="flat" cmpd="sng" w="9525">
              <a:solidFill>
                <a:schemeClr val="dk2"/>
              </a:solidFill>
              <a:prstDash val="dot"/>
              <a:round/>
              <a:headEnd len="med" w="med" type="none"/>
              <a:tailEnd len="med" w="med" type="none"/>
            </a:ln>
          </p:spPr>
        </p:cxnSp>
        <p:sp>
          <p:nvSpPr>
            <p:cNvPr id="198" name="Google Shape;198;p27"/>
            <p:cNvSpPr/>
            <p:nvPr/>
          </p:nvSpPr>
          <p:spPr>
            <a:xfrm>
              <a:off x="3970675" y="3453100"/>
              <a:ext cx="2385900" cy="363000"/>
            </a:xfrm>
            <a:prstGeom prst="rect">
              <a:avLst/>
            </a:prstGeom>
            <a:no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A4C2F4"/>
                  </a:solidFill>
                </a:rPr>
                <a:t>“energy-smart”: 24</a:t>
              </a:r>
              <a:endParaRPr sz="1300">
                <a:solidFill>
                  <a:srgbClr val="A4C2F4"/>
                </a:solidFill>
              </a:endParaRPr>
            </a:p>
          </p:txBody>
        </p:sp>
        <p:sp>
          <p:nvSpPr>
            <p:cNvPr id="199" name="Google Shape;199;p27"/>
            <p:cNvSpPr/>
            <p:nvPr/>
          </p:nvSpPr>
          <p:spPr>
            <a:xfrm>
              <a:off x="3558050" y="3174700"/>
              <a:ext cx="478200" cy="1938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-68%</a:t>
              </a:r>
              <a:endParaRPr sz="800"/>
            </a:p>
          </p:txBody>
        </p:sp>
        <p:pic>
          <p:nvPicPr>
            <p:cNvPr id="200" name="Google Shape;200;p27"/>
            <p:cNvPicPr preferRelativeResize="0"/>
            <p:nvPr/>
          </p:nvPicPr>
          <p:blipFill>
            <a:blip r:embed="rId3">
              <a:alphaModFix/>
            </a:blip>
            <a:stretch>
              <a:fillRect/>
            </a:stretch>
          </p:blipFill>
          <p:spPr>
            <a:xfrm>
              <a:off x="6356478" y="2049975"/>
              <a:ext cx="275600" cy="275924"/>
            </a:xfrm>
            <a:prstGeom prst="rect">
              <a:avLst/>
            </a:prstGeom>
            <a:noFill/>
            <a:ln>
              <a:noFill/>
            </a:ln>
          </p:spPr>
        </p:pic>
        <p:pic>
          <p:nvPicPr>
            <p:cNvPr id="201" name="Google Shape;201;p27"/>
            <p:cNvPicPr preferRelativeResize="0"/>
            <p:nvPr/>
          </p:nvPicPr>
          <p:blipFill>
            <a:blip r:embed="rId3">
              <a:alphaModFix/>
            </a:blip>
            <a:stretch>
              <a:fillRect/>
            </a:stretch>
          </p:blipFill>
          <p:spPr>
            <a:xfrm>
              <a:off x="6356478" y="2783300"/>
              <a:ext cx="275600" cy="275924"/>
            </a:xfrm>
            <a:prstGeom prst="rect">
              <a:avLst/>
            </a:prstGeom>
            <a:noFill/>
            <a:ln>
              <a:noFill/>
            </a:ln>
          </p:spPr>
        </p:pic>
        <p:pic>
          <p:nvPicPr>
            <p:cNvPr id="202" name="Google Shape;202;p27"/>
            <p:cNvPicPr preferRelativeResize="0"/>
            <p:nvPr/>
          </p:nvPicPr>
          <p:blipFill>
            <a:blip r:embed="rId4">
              <a:alphaModFix/>
            </a:blip>
            <a:stretch>
              <a:fillRect/>
            </a:stretch>
          </p:blipFill>
          <p:spPr>
            <a:xfrm>
              <a:off x="6356477" y="3497844"/>
              <a:ext cx="275600" cy="273505"/>
            </a:xfrm>
            <a:prstGeom prst="rect">
              <a:avLst/>
            </a:prstGeom>
            <a:noFill/>
            <a:ln>
              <a:noFill/>
            </a:ln>
          </p:spPr>
        </p:pic>
        <p:pic>
          <p:nvPicPr>
            <p:cNvPr id="203" name="Google Shape;203;p27"/>
            <p:cNvPicPr preferRelativeResize="0"/>
            <p:nvPr/>
          </p:nvPicPr>
          <p:blipFill>
            <a:blip r:embed="rId4">
              <a:alphaModFix/>
            </a:blip>
            <a:stretch>
              <a:fillRect/>
            </a:stretch>
          </p:blipFill>
          <p:spPr>
            <a:xfrm>
              <a:off x="6356477" y="4209969"/>
              <a:ext cx="275600" cy="273505"/>
            </a:xfrm>
            <a:prstGeom prst="rect">
              <a:avLst/>
            </a:prstGeom>
            <a:noFill/>
            <a:ln>
              <a:noFill/>
            </a:ln>
          </p:spPr>
        </p:pic>
        <p:sp>
          <p:nvSpPr>
            <p:cNvPr id="204" name="Google Shape;204;p27"/>
            <p:cNvSpPr txBox="1"/>
            <p:nvPr/>
          </p:nvSpPr>
          <p:spPr>
            <a:xfrm>
              <a:off x="1301000" y="3174700"/>
              <a:ext cx="184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Times New Roman"/>
                  <a:ea typeface="Times New Roman"/>
                  <a:cs typeface="Times New Roman"/>
                  <a:sym typeface="Times New Roman"/>
                </a:rPr>
                <a:t>Threshold: </a:t>
              </a:r>
              <a:r>
                <a:rPr i="1" lang="en">
                  <a:solidFill>
                    <a:srgbClr val="FF0000"/>
                  </a:solidFill>
                  <a:latin typeface="Times New Roman"/>
                  <a:ea typeface="Times New Roman"/>
                  <a:cs typeface="Times New Roman"/>
                  <a:sym typeface="Times New Roman"/>
                </a:rPr>
                <a:t>6</a:t>
              </a:r>
              <a:r>
                <a:rPr i="1" lang="en">
                  <a:solidFill>
                    <a:srgbClr val="FF0000"/>
                  </a:solidFill>
                  <a:latin typeface="Times New Roman"/>
                  <a:ea typeface="Times New Roman"/>
                  <a:cs typeface="Times New Roman"/>
                  <a:sym typeface="Times New Roman"/>
                </a:rPr>
                <a:t>0%</a:t>
              </a:r>
              <a:endParaRPr i="1">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i="1" lang="en">
                  <a:latin typeface="Times New Roman"/>
                  <a:ea typeface="Times New Roman"/>
                  <a:cs typeface="Times New Roman"/>
                  <a:sym typeface="Times New Roman"/>
                </a:rPr>
                <a:t>Core Keyword:</a:t>
              </a:r>
              <a:r>
                <a:rPr i="1" lang="en">
                  <a:solidFill>
                    <a:srgbClr val="FF0000"/>
                  </a:solidFill>
                  <a:latin typeface="Times New Roman"/>
                  <a:ea typeface="Times New Roman"/>
                  <a:cs typeface="Times New Roman"/>
                  <a:sym typeface="Times New Roman"/>
                </a:rPr>
                <a:t> energy</a:t>
              </a:r>
              <a:endParaRPr i="1">
                <a:solidFill>
                  <a:srgbClr val="FF0000"/>
                </a:solidFill>
                <a:latin typeface="Times New Roman"/>
                <a:ea typeface="Times New Roman"/>
                <a:cs typeface="Times New Roman"/>
                <a:sym typeface="Times New Roman"/>
              </a:endParaRPr>
            </a:p>
          </p:txBody>
        </p:sp>
      </p:grpSp>
      <p:pic>
        <p:nvPicPr>
          <p:cNvPr id="205" name="Google Shape;205;p27"/>
          <p:cNvPicPr preferRelativeResize="0"/>
          <p:nvPr/>
        </p:nvPicPr>
        <p:blipFill>
          <a:blip r:embed="rId5">
            <a:alphaModFix/>
          </a:blip>
          <a:stretch>
            <a:fillRect/>
          </a:stretch>
        </p:blipFill>
        <p:spPr>
          <a:xfrm>
            <a:off x="5915950" y="1238299"/>
            <a:ext cx="2821726" cy="3282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p:nvPr/>
        </p:nvSpPr>
        <p:spPr>
          <a:xfrm>
            <a:off x="6582038" y="4044300"/>
            <a:ext cx="2096172" cy="784512"/>
          </a:xfrm>
          <a:prstGeom prst="cloud">
            <a:avLst/>
          </a:prstGeom>
          <a:solidFill>
            <a:srgbClr val="CFE2F3"/>
          </a:solid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b="1"/>
          </a:p>
        </p:txBody>
      </p:sp>
      <p:sp>
        <p:nvSpPr>
          <p:cNvPr id="212" name="Google Shape;212;p28"/>
          <p:cNvSpPr txBox="1"/>
          <p:nvPr>
            <p:ph idx="1" type="body"/>
          </p:nvPr>
        </p:nvSpPr>
        <p:spPr>
          <a:xfrm>
            <a:off x="311700" y="1113025"/>
            <a:ext cx="8520600" cy="35901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Clr>
                <a:srgbClr val="000000"/>
              </a:buClr>
              <a:buSzPct val="100000"/>
              <a:buChar char="●"/>
            </a:pPr>
            <a:r>
              <a:rPr lang="en">
                <a:solidFill>
                  <a:srgbClr val="000000"/>
                </a:solidFill>
              </a:rPr>
              <a:t>Processing Power: </a:t>
            </a:r>
            <a:r>
              <a:rPr b="1" lang="en">
                <a:solidFill>
                  <a:srgbClr val="000000"/>
                </a:solidFill>
              </a:rPr>
              <a:t>24</a:t>
            </a:r>
            <a:r>
              <a:rPr lang="en">
                <a:solidFill>
                  <a:srgbClr val="000000"/>
                </a:solidFill>
              </a:rPr>
              <a:t> mins for </a:t>
            </a:r>
            <a:r>
              <a:rPr b="1" lang="en">
                <a:solidFill>
                  <a:srgbClr val="000000"/>
                </a:solidFill>
              </a:rPr>
              <a:t>2</a:t>
            </a:r>
            <a:r>
              <a:rPr lang="en">
                <a:solidFill>
                  <a:srgbClr val="000000"/>
                </a:solidFill>
              </a:rPr>
              <a:t> .xml files</a:t>
            </a:r>
            <a:endParaRPr>
              <a:solidFill>
                <a:srgbClr val="000000"/>
              </a:solidFill>
            </a:endParaRPr>
          </a:p>
          <a:p>
            <a:pPr indent="-334327" lvl="0" marL="457200" rtl="0" algn="l">
              <a:lnSpc>
                <a:spcPct val="150000"/>
              </a:lnSpc>
              <a:spcBef>
                <a:spcPts val="0"/>
              </a:spcBef>
              <a:spcAft>
                <a:spcPts val="0"/>
              </a:spcAft>
              <a:buClr>
                <a:srgbClr val="000000"/>
              </a:buClr>
              <a:buSzPct val="100000"/>
              <a:buChar char="●"/>
            </a:pPr>
            <a:r>
              <a:rPr lang="en">
                <a:solidFill>
                  <a:srgbClr val="000000"/>
                </a:solidFill>
              </a:rPr>
              <a:t>Hyperparameters: </a:t>
            </a:r>
            <a:r>
              <a:rPr b="1" lang="en">
                <a:solidFill>
                  <a:srgbClr val="000000"/>
                </a:solidFill>
              </a:rPr>
              <a:t>threshold</a:t>
            </a:r>
            <a:r>
              <a:rPr lang="en">
                <a:solidFill>
                  <a:srgbClr val="000000"/>
                </a:solidFill>
              </a:rPr>
              <a:t> &amp; </a:t>
            </a:r>
            <a:r>
              <a:rPr b="1" lang="en">
                <a:solidFill>
                  <a:srgbClr val="000000"/>
                </a:solidFill>
              </a:rPr>
              <a:t>“core”</a:t>
            </a:r>
            <a:r>
              <a:rPr lang="en">
                <a:solidFill>
                  <a:srgbClr val="000000"/>
                </a:solidFill>
              </a:rPr>
              <a:t> keyword</a:t>
            </a:r>
            <a:endParaRPr>
              <a:solidFill>
                <a:srgbClr val="000000"/>
              </a:solidFill>
            </a:endParaRPr>
          </a:p>
          <a:p>
            <a:pPr indent="-334327" lvl="0" marL="457200" rtl="0" algn="l">
              <a:lnSpc>
                <a:spcPct val="150000"/>
              </a:lnSpc>
              <a:spcBef>
                <a:spcPts val="0"/>
              </a:spcBef>
              <a:spcAft>
                <a:spcPts val="0"/>
              </a:spcAft>
              <a:buClr>
                <a:srgbClr val="000000"/>
              </a:buClr>
              <a:buSzPct val="100000"/>
              <a:buChar char="●"/>
            </a:pPr>
            <a:r>
              <a:rPr lang="en">
                <a:solidFill>
                  <a:srgbClr val="000000"/>
                </a:solidFill>
              </a:rPr>
              <a:t>Punctuation removal / Lower-case</a:t>
            </a:r>
            <a:endParaRPr>
              <a:solidFill>
                <a:srgbClr val="000000"/>
              </a:solidFill>
            </a:endParaRPr>
          </a:p>
          <a:p>
            <a:pPr indent="-334327" lvl="0" marL="457200" rtl="0" algn="l">
              <a:lnSpc>
                <a:spcPct val="150000"/>
              </a:lnSpc>
              <a:spcBef>
                <a:spcPts val="0"/>
              </a:spcBef>
              <a:spcAft>
                <a:spcPts val="0"/>
              </a:spcAft>
              <a:buClr>
                <a:srgbClr val="000000"/>
              </a:buClr>
              <a:buSzPct val="100000"/>
              <a:buChar char="●"/>
            </a:pPr>
            <a:r>
              <a:rPr lang="en">
                <a:solidFill>
                  <a:srgbClr val="000000"/>
                </a:solidFill>
              </a:rPr>
              <a:t>Manual Screening: Selecting meaningful ones form filtered results</a:t>
            </a:r>
            <a:endParaRPr>
              <a:solidFill>
                <a:srgbClr val="000000"/>
              </a:solidFill>
            </a:endParaRPr>
          </a:p>
          <a:p>
            <a:pPr indent="0" lvl="0" marL="0" rtl="0" algn="l">
              <a:lnSpc>
                <a:spcPct val="150000"/>
              </a:lnSpc>
              <a:spcBef>
                <a:spcPts val="1200"/>
              </a:spcBef>
              <a:spcAft>
                <a:spcPts val="0"/>
              </a:spcAft>
              <a:buNone/>
            </a:pPr>
            <a:r>
              <a:t/>
            </a:r>
            <a:endParaRPr>
              <a:solidFill>
                <a:srgbClr val="000000"/>
              </a:solidFill>
            </a:endParaRPr>
          </a:p>
          <a:p>
            <a:pPr indent="-334327" lvl="0" marL="457200" rtl="0" algn="l">
              <a:lnSpc>
                <a:spcPct val="150000"/>
              </a:lnSpc>
              <a:spcBef>
                <a:spcPts val="1200"/>
              </a:spcBef>
              <a:spcAft>
                <a:spcPts val="0"/>
              </a:spcAft>
              <a:buClr>
                <a:srgbClr val="000000"/>
              </a:buClr>
              <a:buSzPct val="100000"/>
              <a:buChar char="●"/>
            </a:pPr>
            <a:r>
              <a:rPr lang="en">
                <a:solidFill>
                  <a:srgbClr val="000000"/>
                </a:solidFill>
              </a:rPr>
              <a:t>Loop through existing bigrams and append new ones automatically</a:t>
            </a:r>
            <a:endParaRPr>
              <a:solidFill>
                <a:srgbClr val="000000"/>
              </a:solidFill>
            </a:endParaRPr>
          </a:p>
          <a:p>
            <a:pPr indent="-334327" lvl="0" marL="457200" rtl="0" algn="l">
              <a:lnSpc>
                <a:spcPct val="150000"/>
              </a:lnSpc>
              <a:spcBef>
                <a:spcPts val="0"/>
              </a:spcBef>
              <a:spcAft>
                <a:spcPts val="0"/>
              </a:spcAft>
              <a:buClr>
                <a:srgbClr val="000000"/>
              </a:buClr>
              <a:buSzPct val="100000"/>
              <a:buChar char="●"/>
            </a:pPr>
            <a:r>
              <a:rPr lang="en">
                <a:solidFill>
                  <a:srgbClr val="000000"/>
                </a:solidFill>
              </a:rPr>
              <a:t>Cosine/Vector Similarity between tokens/bigrams</a:t>
            </a:r>
            <a:endParaRPr>
              <a:solidFill>
                <a:srgbClr val="000000"/>
              </a:solidFill>
            </a:endParaRPr>
          </a:p>
          <a:p>
            <a:pPr indent="-334327" lvl="0" marL="457200" rtl="0" algn="l">
              <a:lnSpc>
                <a:spcPct val="150000"/>
              </a:lnSpc>
              <a:spcBef>
                <a:spcPts val="0"/>
              </a:spcBef>
              <a:spcAft>
                <a:spcPts val="0"/>
              </a:spcAft>
              <a:buClr>
                <a:srgbClr val="000000"/>
              </a:buClr>
              <a:buSzPct val="100000"/>
              <a:buChar char="●"/>
            </a:pPr>
            <a:r>
              <a:rPr lang="en">
                <a:solidFill>
                  <a:srgbClr val="000000"/>
                </a:solidFill>
              </a:rPr>
              <a:t>Implement Zero-shot classification pipeline in spark-nlp</a:t>
            </a:r>
            <a:endParaRPr>
              <a:solidFill>
                <a:srgbClr val="000000"/>
              </a:solidFill>
            </a:endParaRPr>
          </a:p>
          <a:p>
            <a:pPr indent="-334327" lvl="0" marL="457200" rtl="0" algn="l">
              <a:lnSpc>
                <a:spcPct val="150000"/>
              </a:lnSpc>
              <a:spcBef>
                <a:spcPts val="0"/>
              </a:spcBef>
              <a:spcAft>
                <a:spcPts val="0"/>
              </a:spcAft>
              <a:buClr>
                <a:srgbClr val="000000"/>
              </a:buClr>
              <a:buSzPct val="100000"/>
              <a:buChar char="●"/>
            </a:pPr>
            <a:r>
              <a:rPr lang="en">
                <a:solidFill>
                  <a:srgbClr val="000000"/>
                </a:solidFill>
              </a:rPr>
              <a:t>Beefier GPU</a:t>
            </a:r>
            <a:endParaRPr>
              <a:solidFill>
                <a:srgbClr val="000000"/>
              </a:solidFill>
            </a:endParaRPr>
          </a:p>
        </p:txBody>
      </p:sp>
      <p:sp>
        <p:nvSpPr>
          <p:cNvPr id="213" name="Google Shape;213;p28"/>
          <p:cNvSpPr txBox="1"/>
          <p:nvPr>
            <p:ph type="title"/>
          </p:nvPr>
        </p:nvSpPr>
        <p:spPr>
          <a:xfrm>
            <a:off x="311700" y="2534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Improvements:</a:t>
            </a:r>
            <a:endParaRPr b="1"/>
          </a:p>
        </p:txBody>
      </p:sp>
      <p:sp>
        <p:nvSpPr>
          <p:cNvPr id="214" name="Google Shape;214;p28"/>
          <p:cNvSpPr txBox="1"/>
          <p:nvPr/>
        </p:nvSpPr>
        <p:spPr>
          <a:xfrm>
            <a:off x="6764050" y="4151075"/>
            <a:ext cx="1826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Open Sans"/>
                <a:ea typeface="Open Sans"/>
                <a:cs typeface="Open Sans"/>
                <a:sym typeface="Open Sans"/>
              </a:rPr>
              <a:t>More Budget!</a:t>
            </a:r>
            <a:endParaRPr sz="19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b="1"/>
          </a:p>
        </p:txBody>
      </p:sp>
      <p:sp>
        <p:nvSpPr>
          <p:cNvPr id="220" name="Google Shape;220;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Big Data Conundrum: Simple task for small data becomes difficult for Big Data.</a:t>
            </a:r>
            <a:endParaRPr sz="1600">
              <a:solidFill>
                <a:srgbClr val="000000"/>
              </a:solidFill>
            </a:endParaRPr>
          </a:p>
          <a:p>
            <a:pPr indent="-330200" lvl="1" marL="914400" rtl="0" algn="l">
              <a:lnSpc>
                <a:spcPct val="150000"/>
              </a:lnSpc>
              <a:spcBef>
                <a:spcPts val="0"/>
              </a:spcBef>
              <a:spcAft>
                <a:spcPts val="0"/>
              </a:spcAft>
              <a:buClr>
                <a:srgbClr val="000000"/>
              </a:buClr>
              <a:buSzPts val="1600"/>
              <a:buChar char="○"/>
            </a:pPr>
            <a:r>
              <a:rPr lang="en" sz="1600">
                <a:solidFill>
                  <a:srgbClr val="000000"/>
                </a:solidFill>
              </a:rPr>
              <a:t>Think about tools and resource availability</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Trial and Error: Learn from failures and obstacles and keep trying</a:t>
            </a:r>
            <a:endParaRPr sz="1600">
              <a:solidFill>
                <a:srgbClr val="000000"/>
              </a:solidFill>
            </a:endParaRPr>
          </a:p>
        </p:txBody>
      </p:sp>
      <p:pic>
        <p:nvPicPr>
          <p:cNvPr id="221" name="Google Shape;221;p29"/>
          <p:cNvPicPr preferRelativeResize="0"/>
          <p:nvPr/>
        </p:nvPicPr>
        <p:blipFill>
          <a:blip r:embed="rId3">
            <a:alphaModFix/>
          </a:blip>
          <a:stretch>
            <a:fillRect/>
          </a:stretch>
        </p:blipFill>
        <p:spPr>
          <a:xfrm>
            <a:off x="6220975" y="2823775"/>
            <a:ext cx="2266550" cy="174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b="1"/>
          </a:p>
        </p:txBody>
      </p:sp>
      <p:sp>
        <p:nvSpPr>
          <p:cNvPr id="227" name="Google Shape;227;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rgbClr val="000000"/>
              </a:buClr>
              <a:buSzPts val="1600"/>
              <a:buChar char="●"/>
            </a:pPr>
            <a:r>
              <a:rPr lang="en" sz="1600">
                <a:solidFill>
                  <a:srgbClr val="000000"/>
                </a:solidFill>
              </a:rPr>
              <a:t>Popp, David. 2002. “Induced Innovation and Energy Prices.” THE AMERICAN ECONOMIC REVIEW,92(1): 60.</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https://www.section.io/engineering-education/how-to-implement-zero-shot-classification-using-python/ </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lang="en" sz="1600">
                <a:solidFill>
                  <a:srgbClr val="000000"/>
                </a:solidFill>
              </a:rPr>
              <a:t>Gary King, Patrick Lam, and Margaret Roberts. 2017. “Computer-Assisted Keyword and Document Set Discovery from Unstructured Text.” American Journal of Political Science, 61, 4, Pp. 971-988.</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1"/>
          <p:cNvPicPr preferRelativeResize="0"/>
          <p:nvPr/>
        </p:nvPicPr>
        <p:blipFill>
          <a:blip r:embed="rId3">
            <a:alphaModFix/>
          </a:blip>
          <a:stretch>
            <a:fillRect/>
          </a:stretch>
        </p:blipFill>
        <p:spPr>
          <a:xfrm>
            <a:off x="152400" y="1112125"/>
            <a:ext cx="8839198" cy="24823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Motivation:</a:t>
            </a:r>
            <a:endParaRPr b="1"/>
          </a:p>
        </p:txBody>
      </p:sp>
      <p:sp>
        <p:nvSpPr>
          <p:cNvPr id="74" name="Google Shape;74;p14"/>
          <p:cNvSpPr txBox="1"/>
          <p:nvPr>
            <p:ph idx="1" type="body"/>
          </p:nvPr>
        </p:nvSpPr>
        <p:spPr>
          <a:xfrm>
            <a:off x="311700" y="981400"/>
            <a:ext cx="8520600" cy="3302700"/>
          </a:xfrm>
          <a:prstGeom prst="rect">
            <a:avLst/>
          </a:prstGeom>
        </p:spPr>
        <p:txBody>
          <a:bodyPr anchorCtr="0" anchor="t" bIns="91425" lIns="91425" spcFirstLastPara="1" rIns="91425" wrap="square" tIns="91425">
            <a:normAutofit lnSpcReduction="20000"/>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A </a:t>
            </a:r>
            <a:r>
              <a:rPr lang="en">
                <a:solidFill>
                  <a:srgbClr val="000000"/>
                </a:solidFill>
              </a:rPr>
              <a:t>wide agreement that achieving </a:t>
            </a:r>
            <a:r>
              <a:rPr b="1" lang="en">
                <a:solidFill>
                  <a:srgbClr val="000000"/>
                </a:solidFill>
              </a:rPr>
              <a:t>net-zero emissions</a:t>
            </a:r>
            <a:r>
              <a:rPr lang="en">
                <a:solidFill>
                  <a:srgbClr val="000000"/>
                </a:solidFill>
              </a:rPr>
              <a:t> will require an increase in the pace and scale of </a:t>
            </a:r>
            <a:r>
              <a:rPr b="1" lang="en">
                <a:solidFill>
                  <a:srgbClr val="000000"/>
                </a:solidFill>
              </a:rPr>
              <a:t>adoption of low-carbon technologies</a:t>
            </a:r>
            <a:r>
              <a:rPr lang="en">
                <a:solidFill>
                  <a:srgbClr val="000000"/>
                </a:solidFill>
              </a:rPr>
              <a:t> (LCTs)</a:t>
            </a:r>
            <a:endParaRPr>
              <a:solidFill>
                <a:srgbClr val="000000"/>
              </a:solidFill>
            </a:endParaRPr>
          </a:p>
          <a:p>
            <a:pPr indent="0" lvl="0" marL="457200" rtl="0" algn="l">
              <a:lnSpc>
                <a:spcPct val="200000"/>
              </a:lnSpc>
              <a:spcBef>
                <a:spcPts val="1200"/>
              </a:spcBef>
              <a:spcAft>
                <a:spcPts val="0"/>
              </a:spcAft>
              <a:buNone/>
            </a:pPr>
            <a:r>
              <a:t/>
            </a:r>
            <a:endParaRPr>
              <a:solidFill>
                <a:srgbClr val="000000"/>
              </a:solidFill>
            </a:endParaRPr>
          </a:p>
          <a:p>
            <a:pPr indent="-342900" lvl="0" marL="457200" rtl="0" algn="l">
              <a:lnSpc>
                <a:spcPct val="200000"/>
              </a:lnSpc>
              <a:spcBef>
                <a:spcPts val="1200"/>
              </a:spcBef>
              <a:spcAft>
                <a:spcPts val="0"/>
              </a:spcAft>
              <a:buClr>
                <a:srgbClr val="000000"/>
              </a:buClr>
              <a:buSzPts val="1800"/>
              <a:buChar char="●"/>
            </a:pPr>
            <a:r>
              <a:rPr lang="en">
                <a:solidFill>
                  <a:srgbClr val="000000"/>
                </a:solidFill>
              </a:rPr>
              <a:t>Now : </a:t>
            </a:r>
            <a:r>
              <a:rPr b="1" lang="en">
                <a:solidFill>
                  <a:srgbClr val="000000"/>
                </a:solidFill>
              </a:rPr>
              <a:t>Limited evidence</a:t>
            </a:r>
            <a:r>
              <a:rPr lang="en">
                <a:solidFill>
                  <a:srgbClr val="000000"/>
                </a:solidFill>
              </a:rPr>
              <a:t> on the diffusion of LCTs, focusing on their invention and indicators of innovation</a:t>
            </a:r>
            <a:endParaRPr>
              <a:solidFill>
                <a:srgbClr val="000000"/>
              </a:solidFill>
            </a:endParaRPr>
          </a:p>
        </p:txBody>
      </p:sp>
      <p:sp>
        <p:nvSpPr>
          <p:cNvPr id="75" name="Google Shape;75;p14"/>
          <p:cNvSpPr txBox="1"/>
          <p:nvPr/>
        </p:nvSpPr>
        <p:spPr>
          <a:xfrm>
            <a:off x="1349600" y="2356200"/>
            <a:ext cx="1379700" cy="431100"/>
          </a:xfrm>
          <a:prstGeom prst="rect">
            <a:avLst/>
          </a:prstGeom>
          <a:solidFill>
            <a:srgbClr val="4A86E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Invention</a:t>
            </a:r>
            <a:endParaRPr b="1" sz="1600"/>
          </a:p>
        </p:txBody>
      </p:sp>
      <p:sp>
        <p:nvSpPr>
          <p:cNvPr id="76" name="Google Shape;76;p14"/>
          <p:cNvSpPr txBox="1"/>
          <p:nvPr/>
        </p:nvSpPr>
        <p:spPr>
          <a:xfrm>
            <a:off x="3882150" y="2356200"/>
            <a:ext cx="1379700" cy="431100"/>
          </a:xfrm>
          <a:prstGeom prst="rect">
            <a:avLst/>
          </a:prstGeom>
          <a:solidFill>
            <a:srgbClr val="4A86E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Innovation</a:t>
            </a:r>
            <a:endParaRPr b="1" sz="1600"/>
          </a:p>
        </p:txBody>
      </p:sp>
      <p:sp>
        <p:nvSpPr>
          <p:cNvPr id="77" name="Google Shape;77;p14"/>
          <p:cNvSpPr txBox="1"/>
          <p:nvPr/>
        </p:nvSpPr>
        <p:spPr>
          <a:xfrm>
            <a:off x="6123100" y="2303700"/>
            <a:ext cx="1379700" cy="431100"/>
          </a:xfrm>
          <a:prstGeom prst="rect">
            <a:avLst/>
          </a:prstGeom>
          <a:solidFill>
            <a:srgbClr val="4A86E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Diffusion</a:t>
            </a:r>
            <a:endParaRPr b="1" sz="1600"/>
          </a:p>
        </p:txBody>
      </p:sp>
      <p:sp>
        <p:nvSpPr>
          <p:cNvPr id="78" name="Google Shape;78;p14"/>
          <p:cNvSpPr/>
          <p:nvPr/>
        </p:nvSpPr>
        <p:spPr>
          <a:xfrm>
            <a:off x="3140713" y="2408700"/>
            <a:ext cx="330000" cy="3261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527463" y="2408700"/>
            <a:ext cx="330000" cy="3261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a:t>
            </a:r>
            <a:endParaRPr b="1"/>
          </a:p>
        </p:txBody>
      </p:sp>
      <p:sp>
        <p:nvSpPr>
          <p:cNvPr id="85" name="Google Shape;85;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rgbClr val="000000"/>
              </a:buClr>
              <a:buSzPts val="1800"/>
              <a:buChar char="●"/>
            </a:pPr>
            <a:r>
              <a:rPr b="1" lang="en">
                <a:solidFill>
                  <a:srgbClr val="000000"/>
                </a:solidFill>
              </a:rPr>
              <a:t>Critical policy question:</a:t>
            </a:r>
            <a:r>
              <a:rPr lang="en">
                <a:solidFill>
                  <a:srgbClr val="000000"/>
                </a:solidFill>
              </a:rPr>
              <a:t> how to bring about rapid enough progress in deployment of LCTs?</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Understanding </a:t>
            </a:r>
            <a:r>
              <a:rPr b="1" lang="en">
                <a:solidFill>
                  <a:srgbClr val="000000"/>
                </a:solidFill>
              </a:rPr>
              <a:t>diffusion is key</a:t>
            </a:r>
            <a:r>
              <a:rPr lang="en">
                <a:solidFill>
                  <a:srgbClr val="000000"/>
                </a:solidFill>
              </a:rPr>
              <a:t> to answering this question</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Low-carbon patenting growth has not accelerated</a:t>
            </a:r>
            <a:endParaRPr>
              <a:solidFill>
                <a:srgbClr val="000000"/>
              </a:solidFill>
            </a:endParaRPr>
          </a:p>
          <a:p>
            <a:pPr indent="0" lvl="0" marL="457200" rtl="0" algn="l">
              <a:lnSpc>
                <a:spcPct val="150000"/>
              </a:lnSpc>
              <a:spcBef>
                <a:spcPts val="1200"/>
              </a:spcBef>
              <a:spcAft>
                <a:spcPts val="0"/>
              </a:spcAft>
              <a:buNone/>
            </a:pPr>
            <a:r>
              <a:rPr lang="en">
                <a:solidFill>
                  <a:srgbClr val="000000"/>
                </a:solidFill>
              </a:rPr>
              <a:t> sufficiently over the past decade </a:t>
            </a:r>
            <a:endParaRPr>
              <a:solidFill>
                <a:srgbClr val="000000"/>
              </a:solidFill>
            </a:endParaRPr>
          </a:p>
          <a:p>
            <a:pPr indent="0" lvl="0" marL="457200" rtl="0" algn="l">
              <a:spcBef>
                <a:spcPts val="1200"/>
              </a:spcBef>
              <a:spcAft>
                <a:spcPts val="1200"/>
              </a:spcAft>
              <a:buNone/>
            </a:pPr>
            <a:r>
              <a:t/>
            </a:r>
            <a:endParaRPr>
              <a:solidFill>
                <a:schemeClr val="dk1"/>
              </a:solidFill>
            </a:endParaRPr>
          </a:p>
        </p:txBody>
      </p:sp>
      <p:sp>
        <p:nvSpPr>
          <p:cNvPr id="86" name="Google Shape;86;p15"/>
          <p:cNvSpPr txBox="1"/>
          <p:nvPr/>
        </p:nvSpPr>
        <p:spPr>
          <a:xfrm>
            <a:off x="5053525" y="4703625"/>
            <a:ext cx="38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rPr>
              <a:t>Slide source: World Bank presentation</a:t>
            </a:r>
            <a:endParaRPr>
              <a:solidFill>
                <a:srgbClr val="999999"/>
              </a:solidFill>
            </a:endParaRPr>
          </a:p>
        </p:txBody>
      </p:sp>
      <p:pic>
        <p:nvPicPr>
          <p:cNvPr id="87" name="Google Shape;87;p15"/>
          <p:cNvPicPr preferRelativeResize="0"/>
          <p:nvPr/>
        </p:nvPicPr>
        <p:blipFill>
          <a:blip r:embed="rId3">
            <a:alphaModFix/>
          </a:blip>
          <a:stretch>
            <a:fillRect/>
          </a:stretch>
        </p:blipFill>
        <p:spPr>
          <a:xfrm>
            <a:off x="7276624" y="2571749"/>
            <a:ext cx="1555675" cy="1717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a:t>
            </a:r>
            <a:endParaRPr b="1"/>
          </a:p>
        </p:txBody>
      </p:sp>
      <p:sp>
        <p:nvSpPr>
          <p:cNvPr id="93" name="Google Shape;9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b="1" lang="en">
                <a:solidFill>
                  <a:srgbClr val="000000"/>
                </a:solidFill>
              </a:rPr>
              <a:t>Job adverts data : </a:t>
            </a:r>
            <a:r>
              <a:rPr lang="en">
                <a:solidFill>
                  <a:srgbClr val="000000"/>
                </a:solidFill>
              </a:rPr>
              <a:t>Data on scraped online job adverts from Burning Glass Technologies (BGT) for 35 countries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Data size :</a:t>
            </a:r>
            <a:r>
              <a:rPr lang="en">
                <a:solidFill>
                  <a:srgbClr val="000000"/>
                </a:solidFill>
              </a:rPr>
              <a:t> online job postings on a daily basis, sourced from &gt;40,000 online job boards and company websites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b="1" lang="en">
                <a:solidFill>
                  <a:srgbClr val="000000"/>
                </a:solidFill>
              </a:rPr>
              <a:t>Earnings calls transcripts data :</a:t>
            </a:r>
            <a:r>
              <a:rPr lang="en">
                <a:solidFill>
                  <a:srgbClr val="000000"/>
                </a:solidFill>
              </a:rPr>
              <a:t> Data from Refinitiv Eikon on the transcripts from quarterly shareholder earnings calls meetings of publicly listed firms from 2002-present (covers 10,554 firms in 82 countries)</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a:t>
            </a:r>
            <a:endParaRPr b="1"/>
          </a:p>
        </p:txBody>
      </p:sp>
      <p:sp>
        <p:nvSpPr>
          <p:cNvPr id="99" name="Google Shape;99;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7"/>
          <p:cNvPicPr preferRelativeResize="0"/>
          <p:nvPr/>
        </p:nvPicPr>
        <p:blipFill rotWithShape="1">
          <a:blip r:embed="rId3">
            <a:alphaModFix/>
          </a:blip>
          <a:srcRect b="21807" l="0" r="0" t="0"/>
          <a:stretch/>
        </p:blipFill>
        <p:spPr>
          <a:xfrm>
            <a:off x="311700" y="1266325"/>
            <a:ext cx="4318751" cy="2806775"/>
          </a:xfrm>
          <a:prstGeom prst="rect">
            <a:avLst/>
          </a:prstGeom>
          <a:noFill/>
          <a:ln>
            <a:noFill/>
          </a:ln>
        </p:spPr>
      </p:pic>
      <p:pic>
        <p:nvPicPr>
          <p:cNvPr id="101" name="Google Shape;101;p17"/>
          <p:cNvPicPr preferRelativeResize="0"/>
          <p:nvPr/>
        </p:nvPicPr>
        <p:blipFill>
          <a:blip r:embed="rId4">
            <a:alphaModFix/>
          </a:blip>
          <a:stretch>
            <a:fillRect/>
          </a:stretch>
        </p:blipFill>
        <p:spPr>
          <a:xfrm>
            <a:off x="5188575" y="1875650"/>
            <a:ext cx="3089000" cy="139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 by World Bank:</a:t>
            </a:r>
            <a:endParaRPr b="1"/>
          </a:p>
          <a:p>
            <a:pPr indent="0" lvl="0" marL="0" rtl="0" algn="l">
              <a:spcBef>
                <a:spcPts val="0"/>
              </a:spcBef>
              <a:spcAft>
                <a:spcPts val="0"/>
              </a:spcAft>
              <a:buNone/>
            </a:pPr>
            <a:r>
              <a:t/>
            </a:r>
            <a:endParaRPr/>
          </a:p>
        </p:txBody>
      </p:sp>
      <p:sp>
        <p:nvSpPr>
          <p:cNvPr id="107" name="Google Shape;10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rgbClr val="000000"/>
              </a:buClr>
              <a:buSzPts val="1800"/>
              <a:buChar char="●"/>
            </a:pPr>
            <a:r>
              <a:rPr lang="en">
                <a:solidFill>
                  <a:srgbClr val="000000"/>
                </a:solidFill>
              </a:rPr>
              <a:t>Hand extract the key words from the job titles by Disruptive </a:t>
            </a:r>
            <a:r>
              <a:rPr lang="en">
                <a:solidFill>
                  <a:srgbClr val="000000"/>
                </a:solidFill>
              </a:rPr>
              <a:t>tech group</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Expand list using synonyms, hypernyms and hyponyms for these words from WordNet, Dictionary.com and google trends and keep only ’bigrams’, following Bloom et al. (2021)</a:t>
            </a:r>
            <a:endParaRPr>
              <a:solidFill>
                <a:srgbClr val="000000"/>
              </a:solidFill>
            </a:endParaRPr>
          </a:p>
          <a:p>
            <a:pPr indent="-342900" lvl="0" marL="457200" rtl="0" algn="l">
              <a:lnSpc>
                <a:spcPct val="200000"/>
              </a:lnSpc>
              <a:spcBef>
                <a:spcPts val="0"/>
              </a:spcBef>
              <a:spcAft>
                <a:spcPts val="0"/>
              </a:spcAft>
              <a:buClr>
                <a:srgbClr val="000000"/>
              </a:buClr>
              <a:buSzPts val="1800"/>
              <a:buChar char="●"/>
            </a:pPr>
            <a:r>
              <a:rPr lang="en">
                <a:solidFill>
                  <a:srgbClr val="000000"/>
                </a:solidFill>
              </a:rPr>
              <a:t> Results in 250 bigrams which we classify into 51 technologies</a:t>
            </a:r>
            <a:endParaRPr>
              <a:solidFill>
                <a:srgbClr val="000000"/>
              </a:solidFill>
            </a:endParaRPr>
          </a:p>
          <a:p>
            <a:pPr indent="0" lvl="0" marL="0" rtl="0" algn="l">
              <a:lnSpc>
                <a:spcPct val="200000"/>
              </a:lnSpc>
              <a:spcBef>
                <a:spcPts val="1200"/>
              </a:spcBef>
              <a:spcAft>
                <a:spcPts val="1200"/>
              </a:spcAft>
              <a:buSzPts val="935"/>
              <a:buNone/>
            </a:pPr>
            <a:r>
              <a:t/>
            </a:r>
            <a:endParaRPr>
              <a:solidFill>
                <a:schemeClr val="dk1"/>
              </a:solidFill>
            </a:endParaRPr>
          </a:p>
        </p:txBody>
      </p:sp>
      <p:sp>
        <p:nvSpPr>
          <p:cNvPr id="108" name="Google Shape;108;p18"/>
          <p:cNvSpPr txBox="1"/>
          <p:nvPr/>
        </p:nvSpPr>
        <p:spPr>
          <a:xfrm>
            <a:off x="5053525" y="4703625"/>
            <a:ext cx="38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rPr>
              <a:t>Slide source: World Bank presentation</a:t>
            </a:r>
            <a:endParaRPr>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ctrTitle"/>
          </p:nvPr>
        </p:nvSpPr>
        <p:spPr>
          <a:xfrm>
            <a:off x="311700" y="744575"/>
            <a:ext cx="8520600" cy="1204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3600"/>
          </a:p>
          <a:p>
            <a:pPr indent="0" lvl="0" marL="0" rtl="0" algn="ctr">
              <a:spcBef>
                <a:spcPts val="0"/>
              </a:spcBef>
              <a:spcAft>
                <a:spcPts val="0"/>
              </a:spcAft>
              <a:buNone/>
            </a:pPr>
            <a:r>
              <a:t/>
            </a:r>
            <a:endParaRPr sz="3600"/>
          </a:p>
          <a:p>
            <a:pPr indent="0" lvl="0" marL="0" rtl="0" algn="ctr">
              <a:spcBef>
                <a:spcPts val="0"/>
              </a:spcBef>
              <a:spcAft>
                <a:spcPts val="0"/>
              </a:spcAft>
              <a:buNone/>
            </a:pPr>
            <a:r>
              <a:rPr lang="en" sz="3600"/>
              <a:t>Problem Statement</a:t>
            </a:r>
            <a:endParaRPr sz="2900"/>
          </a:p>
        </p:txBody>
      </p:sp>
      <p:sp>
        <p:nvSpPr>
          <p:cNvPr id="114" name="Google Shape;114;p19"/>
          <p:cNvSpPr txBox="1"/>
          <p:nvPr/>
        </p:nvSpPr>
        <p:spPr>
          <a:xfrm>
            <a:off x="950550" y="1949375"/>
            <a:ext cx="7242900" cy="969600"/>
          </a:xfrm>
          <a:prstGeom prst="rect">
            <a:avLst/>
          </a:prstGeom>
          <a:noFill/>
          <a:ln>
            <a:noFill/>
          </a:ln>
        </p:spPr>
        <p:txBody>
          <a:bodyPr anchorCtr="0" anchor="t" bIns="91425" lIns="91425" spcFirstLastPara="1" rIns="91425" wrap="square" tIns="91425">
            <a:spAutoFit/>
          </a:bodyPr>
          <a:lstStyle/>
          <a:p>
            <a:pPr indent="0" lvl="0" marL="457200" rtl="0" algn="just">
              <a:lnSpc>
                <a:spcPct val="200000"/>
              </a:lnSpc>
              <a:spcBef>
                <a:spcPts val="0"/>
              </a:spcBef>
              <a:spcAft>
                <a:spcPts val="1200"/>
              </a:spcAft>
              <a:buNone/>
            </a:pPr>
            <a:r>
              <a:rPr lang="en" sz="1700">
                <a:latin typeface="Open Sans"/>
                <a:ea typeface="Open Sans"/>
                <a:cs typeface="Open Sans"/>
                <a:sym typeface="Open Sans"/>
              </a:rPr>
              <a:t>Use Natural Language Processing techniques to discover synonymous phrases and word combinations that have missed</a:t>
            </a:r>
            <a:endParaRPr sz="17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ctrTitle"/>
          </p:nvPr>
        </p:nvSpPr>
        <p:spPr>
          <a:xfrm>
            <a:off x="311700" y="744575"/>
            <a:ext cx="8520600" cy="1204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900"/>
              <a:t>Proposed Methodology</a:t>
            </a:r>
            <a:endParaRPr b="1" sz="2900"/>
          </a:p>
        </p:txBody>
      </p:sp>
      <p:sp>
        <p:nvSpPr>
          <p:cNvPr id="120" name="Google Shape;120;p20"/>
          <p:cNvSpPr txBox="1"/>
          <p:nvPr>
            <p:ph idx="1" type="subTitle"/>
          </p:nvPr>
        </p:nvSpPr>
        <p:spPr>
          <a:xfrm>
            <a:off x="311700" y="2571750"/>
            <a:ext cx="3782100" cy="51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lang="en" sz="2420">
                <a:solidFill>
                  <a:srgbClr val="000000"/>
                </a:solidFill>
              </a:rPr>
              <a:t>Zero Shot Classification</a:t>
            </a:r>
            <a:endParaRPr sz="2420">
              <a:solidFill>
                <a:srgbClr val="000000"/>
              </a:solidFill>
            </a:endParaRPr>
          </a:p>
        </p:txBody>
      </p:sp>
      <p:sp>
        <p:nvSpPr>
          <p:cNvPr id="121" name="Google Shape;121;p20"/>
          <p:cNvSpPr txBox="1"/>
          <p:nvPr>
            <p:ph idx="1" type="subTitle"/>
          </p:nvPr>
        </p:nvSpPr>
        <p:spPr>
          <a:xfrm>
            <a:off x="5187725" y="2571750"/>
            <a:ext cx="3782100" cy="51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400">
                <a:solidFill>
                  <a:srgbClr val="000000"/>
                </a:solidFill>
              </a:rPr>
              <a:t>Bigram Counter</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 shot classification:</a:t>
            </a:r>
            <a:endParaRPr/>
          </a:p>
          <a:p>
            <a:pPr indent="0" lvl="0" marL="0" rtl="0" algn="l">
              <a:spcBef>
                <a:spcPts val="0"/>
              </a:spcBef>
              <a:spcAft>
                <a:spcPts val="0"/>
              </a:spcAft>
              <a:buNone/>
            </a:pPr>
            <a:r>
              <a:t/>
            </a:r>
            <a:endParaRPr/>
          </a:p>
        </p:txBody>
      </p:sp>
      <p:sp>
        <p:nvSpPr>
          <p:cNvPr id="127" name="Google Shape;127;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6550" lvl="0" marL="457200" rtl="0" algn="just">
              <a:lnSpc>
                <a:spcPct val="200000"/>
              </a:lnSpc>
              <a:spcBef>
                <a:spcPts val="0"/>
              </a:spcBef>
              <a:spcAft>
                <a:spcPts val="0"/>
              </a:spcAft>
              <a:buClr>
                <a:srgbClr val="000000"/>
              </a:buClr>
              <a:buSzPts val="1700"/>
              <a:buChar char="●"/>
            </a:pPr>
            <a:r>
              <a:rPr lang="en" sz="1700">
                <a:solidFill>
                  <a:srgbClr val="000000"/>
                </a:solidFill>
              </a:rPr>
              <a:t>Zero-shot classification is a technique that allows us to associate an appropriate label with a piece of text. </a:t>
            </a:r>
            <a:endParaRPr sz="1700">
              <a:solidFill>
                <a:srgbClr val="000000"/>
              </a:solidFill>
            </a:endParaRPr>
          </a:p>
          <a:p>
            <a:pPr indent="-336550" lvl="0" marL="457200" rtl="0" algn="just">
              <a:lnSpc>
                <a:spcPct val="200000"/>
              </a:lnSpc>
              <a:spcBef>
                <a:spcPts val="0"/>
              </a:spcBef>
              <a:spcAft>
                <a:spcPts val="0"/>
              </a:spcAft>
              <a:buClr>
                <a:srgbClr val="000000"/>
              </a:buClr>
              <a:buSzPts val="1700"/>
              <a:buChar char="●"/>
            </a:pPr>
            <a:r>
              <a:rPr lang="en" sz="1700">
                <a:solidFill>
                  <a:srgbClr val="000000"/>
                </a:solidFill>
              </a:rPr>
              <a:t>This association is irrespective of the text domain and the aspect. For example, it can be a topic, emotion, or event described by the label.</a:t>
            </a:r>
            <a:endParaRPr sz="1700">
              <a:solidFill>
                <a:schemeClr val="dk1"/>
              </a:solidFill>
            </a:endParaRPr>
          </a:p>
        </p:txBody>
      </p:sp>
      <p:sp>
        <p:nvSpPr>
          <p:cNvPr id="128" name="Google Shape;128;p21"/>
          <p:cNvSpPr txBox="1"/>
          <p:nvPr/>
        </p:nvSpPr>
        <p:spPr>
          <a:xfrm>
            <a:off x="5053525" y="4703625"/>
            <a:ext cx="385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99999"/>
                </a:solidFill>
              </a:rPr>
              <a:t>Slide source: World Bank presentation</a:t>
            </a:r>
            <a:endParaRPr>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