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902ed04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902ed04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8c0170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8c0170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8c0170f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8c0170f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8c0170f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8c0170f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902ed04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902ed04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902ed04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902ed04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902ed04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902ed04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02ed04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902ed04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902ed0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902ed0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902ed04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902ed04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902ed04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902ed04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02ed04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902ed04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The Global Diffusion of Low Carbon Technologies</a:t>
            </a:r>
            <a:endParaRPr b="1"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Presented by</a:t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Deyu Kong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Rehapriadarsini Manikandasamy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86E8"/>
                </a:solidFill>
              </a:rPr>
              <a:t>Supervised by</a:t>
            </a:r>
            <a:endParaRPr b="1" sz="1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Katherine Stapleton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World Bank Group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825" y="3045200"/>
            <a:ext cx="2710108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Zero shot classification: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50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Gives you some idea of the topic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Score is </a:t>
            </a:r>
            <a:r>
              <a:rPr lang="en">
                <a:solidFill>
                  <a:srgbClr val="000000"/>
                </a:solidFill>
              </a:rPr>
              <a:t>probability of hitting label topic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Empty means none of the provided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Takes too long to inference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35 seconds for one job ads</a:t>
            </a:r>
            <a:r>
              <a:rPr lang="en">
                <a:solidFill>
                  <a:srgbClr val="000000"/>
                </a:solidFill>
              </a:rPr>
              <a:t> over 14 candidates on a Nvidia V100 GPU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Unacceptable for longer candidate list and millions of text entries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901" y="1017725"/>
            <a:ext cx="2160150" cy="38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20" y="3998825"/>
            <a:ext cx="4102625" cy="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Moving on: Bigram Counter</a:t>
            </a:r>
            <a:endParaRPr b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Return to traditional NLP: Counter of Bigrams: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bigrams of similar counts/frequency with existing keywords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4" name="Google Shape;134;p23"/>
          <p:cNvGrpSpPr/>
          <p:nvPr/>
        </p:nvGrpSpPr>
        <p:grpSpPr>
          <a:xfrm>
            <a:off x="1301000" y="2021200"/>
            <a:ext cx="5331078" cy="2500800"/>
            <a:chOff x="1301000" y="2021200"/>
            <a:chExt cx="5331078" cy="2500800"/>
          </a:xfrm>
        </p:grpSpPr>
        <p:grpSp>
          <p:nvGrpSpPr>
            <p:cNvPr id="135" name="Google Shape;135;p23"/>
            <p:cNvGrpSpPr/>
            <p:nvPr/>
          </p:nvGrpSpPr>
          <p:grpSpPr>
            <a:xfrm>
              <a:off x="1446225" y="2021200"/>
              <a:ext cx="4701850" cy="2500800"/>
              <a:chOff x="1494650" y="1888075"/>
              <a:chExt cx="4701850" cy="2500800"/>
            </a:xfrm>
          </p:grpSpPr>
          <p:sp>
            <p:nvSpPr>
              <p:cNvPr id="136" name="Google Shape;136;p23"/>
              <p:cNvSpPr/>
              <p:nvPr/>
            </p:nvSpPr>
            <p:spPr>
              <a:xfrm>
                <a:off x="1494650" y="2251075"/>
                <a:ext cx="1918200" cy="36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“Electric Vehicle”: 100</a:t>
                </a:r>
                <a:endParaRPr/>
              </a:p>
            </p:txBody>
          </p:sp>
          <p:cxnSp>
            <p:nvCxnSpPr>
              <p:cNvPr id="137" name="Google Shape;137;p23"/>
              <p:cNvCxnSpPr/>
              <p:nvPr/>
            </p:nvCxnSpPr>
            <p:spPr>
              <a:xfrm>
                <a:off x="3509675" y="2432575"/>
                <a:ext cx="478200" cy="3630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23"/>
              <p:cNvCxnSpPr/>
              <p:nvPr/>
            </p:nvCxnSpPr>
            <p:spPr>
              <a:xfrm flipH="1" rot="10800000">
                <a:off x="3522425" y="2057275"/>
                <a:ext cx="471300" cy="3753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" name="Google Shape;139;p23"/>
              <p:cNvSpPr/>
              <p:nvPr/>
            </p:nvSpPr>
            <p:spPr>
              <a:xfrm>
                <a:off x="3412850" y="2057275"/>
                <a:ext cx="478200" cy="193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+20%</a:t>
                </a:r>
                <a:endParaRPr sz="800"/>
              </a:p>
            </p:txBody>
          </p:sp>
          <p:sp>
            <p:nvSpPr>
              <p:cNvPr id="140" name="Google Shape;140;p23"/>
              <p:cNvSpPr/>
              <p:nvPr/>
            </p:nvSpPr>
            <p:spPr>
              <a:xfrm>
                <a:off x="3476875" y="2589725"/>
                <a:ext cx="478200" cy="193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-</a:t>
                </a:r>
                <a:r>
                  <a:rPr lang="en" sz="800"/>
                  <a:t>20%</a:t>
                </a:r>
                <a:endParaRPr sz="800"/>
              </a:p>
            </p:txBody>
          </p:sp>
          <p:sp>
            <p:nvSpPr>
              <p:cNvPr id="141" name="Google Shape;141;p23"/>
              <p:cNvSpPr/>
              <p:nvPr/>
            </p:nvSpPr>
            <p:spPr>
              <a:xfrm>
                <a:off x="4019100" y="1888075"/>
                <a:ext cx="2177400" cy="36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“Electric Propulsion”: 120</a:t>
                </a:r>
                <a:endParaRPr/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>
                <a:off x="4019100" y="2614075"/>
                <a:ext cx="2177400" cy="363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“Hybrid Vehicle”: 80</a:t>
                </a:r>
                <a:endParaRPr/>
              </a:p>
            </p:txBody>
          </p:sp>
          <p:cxnSp>
            <p:nvCxnSpPr>
              <p:cNvPr id="143" name="Google Shape;143;p23"/>
              <p:cNvCxnSpPr>
                <a:endCxn id="144" idx="1"/>
              </p:cNvCxnSpPr>
              <p:nvPr/>
            </p:nvCxnSpPr>
            <p:spPr>
              <a:xfrm flipH="1" rot="-5400000">
                <a:off x="2883300" y="3071575"/>
                <a:ext cx="1774800" cy="4968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" name="Google Shape;145;p23"/>
              <p:cNvSpPr/>
              <p:nvPr/>
            </p:nvSpPr>
            <p:spPr>
              <a:xfrm>
                <a:off x="3334175" y="3636525"/>
                <a:ext cx="478200" cy="1938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-40%</a:t>
                </a:r>
                <a:endParaRPr sz="800"/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4019100" y="4025875"/>
                <a:ext cx="2177400" cy="363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EA9999"/>
                    </a:solidFill>
                  </a:rPr>
                  <a:t>“EV”: 60</a:t>
                </a:r>
                <a:endParaRPr>
                  <a:solidFill>
                    <a:srgbClr val="EA9999"/>
                  </a:solidFill>
                </a:endParaRPr>
              </a:p>
            </p:txBody>
          </p:sp>
        </p:grpSp>
        <p:cxnSp>
          <p:nvCxnSpPr>
            <p:cNvPr id="146" name="Google Shape;146;p23"/>
            <p:cNvCxnSpPr>
              <a:endCxn id="147" idx="1"/>
            </p:cNvCxnSpPr>
            <p:nvPr/>
          </p:nvCxnSpPr>
          <p:spPr>
            <a:xfrm flipH="1" rot="-5400000">
              <a:off x="3193825" y="2857750"/>
              <a:ext cx="1062900" cy="490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23"/>
            <p:cNvSpPr/>
            <p:nvPr/>
          </p:nvSpPr>
          <p:spPr>
            <a:xfrm>
              <a:off x="3970675" y="3453100"/>
              <a:ext cx="2177400" cy="363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4C2F4"/>
                  </a:solidFill>
                </a:rPr>
                <a:t>“Electric Engineering”: 70</a:t>
              </a:r>
              <a:endParaRPr sz="1300">
                <a:solidFill>
                  <a:srgbClr val="A4C2F4"/>
                </a:solidFill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558050" y="3174700"/>
              <a:ext cx="478200" cy="1938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-30%</a:t>
              </a:r>
              <a:endParaRPr sz="800"/>
            </a:p>
          </p:txBody>
        </p:sp>
        <p:pic>
          <p:nvPicPr>
            <p:cNvPr id="149" name="Google Shape;14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56478" y="2049975"/>
              <a:ext cx="275600" cy="275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56478" y="2783300"/>
              <a:ext cx="275600" cy="275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6477" y="3497844"/>
              <a:ext cx="275600" cy="273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6477" y="4209969"/>
              <a:ext cx="275600" cy="273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301000" y="3174700"/>
              <a:ext cx="160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Threshold: </a:t>
              </a:r>
              <a:r>
                <a:rPr i="1" lang="en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20%</a:t>
              </a:r>
              <a:endParaRPr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down: Scale-Up</a:t>
            </a:r>
            <a:endParaRPr b="1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Build Counter for Big Data: Gigabytes of corpus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Pyspark rdd dataframe &amp; Amazon EMR Cluster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45" y="1213000"/>
            <a:ext cx="3330124" cy="30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1615650" y="2735125"/>
            <a:ext cx="2456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2"/>
                </a:solidFill>
              </a:rPr>
              <a:t>May or maynot work, but worth to give it a shot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Lessons Well Learnt !</a:t>
            </a:r>
            <a:endParaRPr b="1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 data aren’t always served on a silver plate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engineering is also part of the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Adjust expectations and communicate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Start from something small &amp; easy, then go big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 an open mind and learn from failures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75" y="2571738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wide agreement that achieving </a:t>
            </a:r>
            <a:r>
              <a:rPr b="1" lang="en">
                <a:solidFill>
                  <a:schemeClr val="dk1"/>
                </a:solidFill>
              </a:rPr>
              <a:t>net-zero emissions</a:t>
            </a:r>
            <a:r>
              <a:rPr lang="en">
                <a:solidFill>
                  <a:schemeClr val="dk1"/>
                </a:solidFill>
              </a:rPr>
              <a:t> will require an increase in the pace and scale of </a:t>
            </a:r>
            <a:r>
              <a:rPr b="1" lang="en">
                <a:solidFill>
                  <a:schemeClr val="dk1"/>
                </a:solidFill>
              </a:rPr>
              <a:t>adoption of low-carbon technologies</a:t>
            </a:r>
            <a:r>
              <a:rPr lang="en">
                <a:solidFill>
                  <a:schemeClr val="dk1"/>
                </a:solidFill>
              </a:rPr>
              <a:t> (LCTs)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Now : </a:t>
            </a:r>
            <a:r>
              <a:rPr b="1" lang="en">
                <a:solidFill>
                  <a:schemeClr val="dk1"/>
                </a:solidFill>
              </a:rPr>
              <a:t>Limited evidence</a:t>
            </a:r>
            <a:r>
              <a:rPr lang="en">
                <a:solidFill>
                  <a:schemeClr val="dk1"/>
                </a:solidFill>
              </a:rPr>
              <a:t> on the diffusion of LCTs, focusing on their invention and indicators of innovation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49600" y="2356200"/>
            <a:ext cx="1379700" cy="431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Invention</a:t>
            </a:r>
            <a:endParaRPr b="1" sz="1600"/>
          </a:p>
        </p:txBody>
      </p:sp>
      <p:sp>
        <p:nvSpPr>
          <p:cNvPr id="64" name="Google Shape;64;p14"/>
          <p:cNvSpPr txBox="1"/>
          <p:nvPr/>
        </p:nvSpPr>
        <p:spPr>
          <a:xfrm>
            <a:off x="3882150" y="2356200"/>
            <a:ext cx="1379700" cy="431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Innovation</a:t>
            </a:r>
            <a:endParaRPr b="1" sz="1600"/>
          </a:p>
        </p:txBody>
      </p:sp>
      <p:sp>
        <p:nvSpPr>
          <p:cNvPr id="65" name="Google Shape;65;p14"/>
          <p:cNvSpPr txBox="1"/>
          <p:nvPr/>
        </p:nvSpPr>
        <p:spPr>
          <a:xfrm>
            <a:off x="6123100" y="2303700"/>
            <a:ext cx="1379700" cy="431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Diffusion</a:t>
            </a:r>
            <a:endParaRPr b="1" sz="1600"/>
          </a:p>
        </p:txBody>
      </p:sp>
      <p:sp>
        <p:nvSpPr>
          <p:cNvPr id="66" name="Google Shape;66;p14"/>
          <p:cNvSpPr/>
          <p:nvPr/>
        </p:nvSpPr>
        <p:spPr>
          <a:xfrm>
            <a:off x="3140713" y="2408700"/>
            <a:ext cx="330000" cy="326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527463" y="2408700"/>
            <a:ext cx="330000" cy="326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Critical policy question:</a:t>
            </a:r>
            <a:r>
              <a:rPr lang="en">
                <a:solidFill>
                  <a:schemeClr val="dk1"/>
                </a:solidFill>
              </a:rPr>
              <a:t> how to bring about rapid enough progress in deployment of LCTs?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Understanding </a:t>
            </a:r>
            <a:r>
              <a:rPr b="1" lang="en">
                <a:solidFill>
                  <a:schemeClr val="dk1"/>
                </a:solidFill>
              </a:rPr>
              <a:t>diffusion is key</a:t>
            </a:r>
            <a:r>
              <a:rPr lang="en">
                <a:solidFill>
                  <a:schemeClr val="dk1"/>
                </a:solidFill>
              </a:rPr>
              <a:t> to answering this question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Low-carbon patenting growth has not accelerated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sufficiently over the past decade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53525" y="4703625"/>
            <a:ext cx="38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Slide source: World Bank presentation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797" y="1724522"/>
            <a:ext cx="1885500" cy="2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Job adverts data : </a:t>
            </a:r>
            <a:r>
              <a:rPr lang="en">
                <a:solidFill>
                  <a:schemeClr val="dk1"/>
                </a:solidFill>
              </a:rPr>
              <a:t>Data on scraped online job adverts from Burning Glass Technologies (BGT) for 35 countries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 size :</a:t>
            </a:r>
            <a:r>
              <a:rPr lang="en">
                <a:solidFill>
                  <a:schemeClr val="dk1"/>
                </a:solidFill>
              </a:rPr>
              <a:t> online job postings on a daily basis, sourced from &gt;40,000 online job boards and company websites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Earnings calls transcripts data :</a:t>
            </a:r>
            <a:r>
              <a:rPr lang="en">
                <a:solidFill>
                  <a:schemeClr val="dk1"/>
                </a:solidFill>
              </a:rPr>
              <a:t> Data from Refinitiv Eikon on the transcripts from quarterly shareholder earnings calls meetings of publicly listed firms from 2002-present (covers 10,554 firms in 82 countries)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963649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625" y="1152475"/>
            <a:ext cx="3465974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188200" y="3044125"/>
            <a:ext cx="3644100" cy="10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Limitations: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heavy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human annotated labels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World Bank has achieved so far?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 extract the key words from the job titles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list using synonyms, hypernyms and hyponyms for these words from WordNet, Dictionary.com and google trends and keep only ’bigrams’, following Bloom et al. (2021)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Results in 250 bigrams which we classify into 51 technologies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3525" y="4703625"/>
            <a:ext cx="38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Slide source: World Bank presentation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Step:</a:t>
            </a:r>
            <a:endParaRPr b="1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a Masked Sequence to Sequence (MASS) language model to discover synonymous phrases and word combinations that have missed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Separate into technology ’producers’ and ’consumers’ (adopters/deployers) and adopt a classification algorithm to categorize the industries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053525" y="4703625"/>
            <a:ext cx="38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Slide source: World Bank presentation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744575"/>
            <a:ext cx="8520600" cy="12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Initial Considerations</a:t>
            </a:r>
            <a:endParaRPr b="1" sz="2900"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611600" y="2676875"/>
            <a:ext cx="3782100" cy="517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20">
                <a:solidFill>
                  <a:srgbClr val="000000"/>
                </a:solidFill>
              </a:rPr>
              <a:t>Zero Shot Classification</a:t>
            </a:r>
            <a:endParaRPr sz="2420"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4962800" y="2646875"/>
            <a:ext cx="3782100" cy="5172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Bigram Counter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Zero shot classification: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00" y="1347775"/>
            <a:ext cx="4685424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350" y="1152475"/>
            <a:ext cx="35889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