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65" r:id="rId2"/>
    <p:sldId id="266" r:id="rId3"/>
    <p:sldId id="256" r:id="rId4"/>
    <p:sldId id="514" r:id="rId5"/>
    <p:sldId id="508" r:id="rId6"/>
    <p:sldId id="516" r:id="rId7"/>
    <p:sldId id="259" r:id="rId8"/>
    <p:sldId id="518" r:id="rId9"/>
    <p:sldId id="519" r:id="rId10"/>
    <p:sldId id="520" r:id="rId11"/>
    <p:sldId id="521" r:id="rId12"/>
    <p:sldId id="522" r:id="rId13"/>
    <p:sldId id="523" r:id="rId14"/>
    <p:sldId id="517" r:id="rId15"/>
    <p:sldId id="264" r:id="rId16"/>
  </p:sldIdLst>
  <p:sldSz cx="14630400" cy="8229600"/>
  <p:notesSz cx="8229600" cy="14630400"/>
  <p:embeddedFontLst>
    <p:embeddedFont>
      <p:font typeface="Arial Black" panose="020B0A04020102020204" pitchFamily="34" charset="0"/>
      <p:bold r:id="rId18"/>
    </p:embeddedFont>
    <p:embeddedFont>
      <p:font typeface="Arial Rounded MT Bold" panose="020F0704030504030204" pitchFamily="34" charset="0"/>
      <p:regular r:id="rId19"/>
    </p:embeddedFont>
    <p:embeddedFont>
      <p:font typeface="Bodoni MT" panose="02070603080606020203" pitchFamily="18" charset="0"/>
      <p:regular r:id="rId20"/>
      <p:bold r:id="rId21"/>
      <p:italic r:id="rId22"/>
      <p:boldItalic r:id="rId23"/>
    </p:embeddedFont>
    <p:embeddedFont>
      <p:font typeface="Britannic Bold" panose="020B0903060703020204" pitchFamily="34" charset="0"/>
      <p:regular r:id="rId24"/>
    </p:embeddedFont>
    <p:embeddedFont>
      <p:font typeface="Cambria" panose="02040503050406030204" pitchFamily="18" charset="0"/>
      <p:regular r:id="rId25"/>
      <p:bold r:id="rId26"/>
      <p:italic r:id="rId27"/>
      <p:boldItalic r:id="rId28"/>
    </p:embeddedFont>
    <p:embeddedFont>
      <p:font typeface="DM Sans" pitchFamily="2" charset="0"/>
      <p:regular r:id="rId29"/>
      <p:bold r:id="rId30"/>
      <p:italic r:id="rId31"/>
      <p:boldItalic r:id="rId32"/>
    </p:embeddedFont>
    <p:embeddedFont>
      <p:font typeface="PT Serif" panose="020A0603040505020204" pitchFamily="18"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2F549-15B5-414C-95D9-F816D3F0F821}" v="111" dt="2025-02-04T05:34:17.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315122-3E88-42B3-B1FC-25DAA3F39D4A}"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en-US"/>
        </a:p>
      </dgm:t>
    </dgm:pt>
    <dgm:pt modelId="{6AA531BF-3E46-4057-90F3-9FA9C5CF853D}">
      <dgm:prSet custT="1"/>
      <dgm:spPr>
        <a:blipFill rotWithShape="0">
          <a:blip xmlns:r="http://schemas.openxmlformats.org/officeDocument/2006/relationships" r:embed="rId1"/>
          <a:stretch>
            <a:fillRect/>
          </a:stretch>
        </a:blipFill>
      </dgm:spPr>
      <dgm:t>
        <a:bodyPr/>
        <a:lstStyle/>
        <a:p>
          <a:pPr rtl="0"/>
          <a:r>
            <a:rPr lang="en-US" sz="1400" b="1" dirty="0"/>
            <a:t>Manual attendance systems</a:t>
          </a:r>
        </a:p>
      </dgm:t>
    </dgm:pt>
    <dgm:pt modelId="{06FD4507-7EE2-48E7-88CC-F3DD783B2534}" type="parTrans" cxnId="{6E6984B7-2C1A-4132-B34F-48903DE7A0F6}">
      <dgm:prSet/>
      <dgm:spPr/>
      <dgm:t>
        <a:bodyPr/>
        <a:lstStyle/>
        <a:p>
          <a:endParaRPr lang="en-US"/>
        </a:p>
      </dgm:t>
    </dgm:pt>
    <dgm:pt modelId="{FFB7FBE2-321B-45FE-9F59-AEB9C20BA5B6}" type="sibTrans" cxnId="{6E6984B7-2C1A-4132-B34F-48903DE7A0F6}">
      <dgm:prSet/>
      <dgm:spPr/>
      <dgm:t>
        <a:bodyPr/>
        <a:lstStyle/>
        <a:p>
          <a:endParaRPr lang="en-US"/>
        </a:p>
      </dgm:t>
    </dgm:pt>
    <dgm:pt modelId="{70A58767-443C-4355-9D8F-982A668D2DE7}">
      <dgm:prSet custT="1"/>
      <dgm:spPr>
        <a:blipFill rotWithShape="0">
          <a:blip xmlns:r="http://schemas.openxmlformats.org/officeDocument/2006/relationships" r:embed="rId2"/>
          <a:stretch>
            <a:fillRect/>
          </a:stretch>
        </a:blipFill>
      </dgm:spPr>
      <dgm:t>
        <a:bodyPr/>
        <a:lstStyle/>
        <a:p>
          <a:pPr rtl="0"/>
          <a:r>
            <a:rPr lang="en-US" sz="1800" b="1" dirty="0">
              <a:solidFill>
                <a:schemeClr val="bg1"/>
              </a:solidFill>
            </a:rPr>
            <a:t>Teachers</a:t>
          </a:r>
          <a:r>
            <a:rPr lang="en-US" sz="2000" b="1" dirty="0">
              <a:solidFill>
                <a:schemeClr val="bg1"/>
              </a:solidFill>
            </a:rPr>
            <a:t> Face</a:t>
          </a:r>
        </a:p>
      </dgm:t>
    </dgm:pt>
    <dgm:pt modelId="{55EE91EA-D196-4FBE-8512-FB468FC265AB}" type="parTrans" cxnId="{A58E4B97-DCF3-4788-AC12-5D1603056682}">
      <dgm:prSet/>
      <dgm:spPr/>
      <dgm:t>
        <a:bodyPr/>
        <a:lstStyle/>
        <a:p>
          <a:endParaRPr lang="en-US"/>
        </a:p>
      </dgm:t>
    </dgm:pt>
    <dgm:pt modelId="{BFC44C11-6A67-42BA-BB45-D96502EEB8B1}" type="sibTrans" cxnId="{A58E4B97-DCF3-4788-AC12-5D1603056682}">
      <dgm:prSet/>
      <dgm:spPr/>
      <dgm:t>
        <a:bodyPr/>
        <a:lstStyle/>
        <a:p>
          <a:endParaRPr lang="en-US"/>
        </a:p>
      </dgm:t>
    </dgm:pt>
    <dgm:pt modelId="{66671859-F69C-43D3-9D7D-01547A746A47}">
      <dgm:prSet custT="1"/>
      <dgm:spPr>
        <a:blipFill rotWithShape="0">
          <a:blip xmlns:r="http://schemas.openxmlformats.org/officeDocument/2006/relationships" r:embed="rId3"/>
          <a:stretch>
            <a:fillRect/>
          </a:stretch>
        </a:blipFill>
      </dgm:spPr>
      <dgm:t>
        <a:bodyPr/>
        <a:lstStyle/>
        <a:p>
          <a:pPr rtl="0"/>
          <a:r>
            <a:rPr lang="en-US" sz="1200" b="1" dirty="0">
              <a:solidFill>
                <a:schemeClr val="bg1"/>
              </a:solidFill>
              <a:latin typeface="Arial Black" pitchFamily="34" charset="0"/>
            </a:rPr>
            <a:t>A reliable, automated system</a:t>
          </a:r>
        </a:p>
      </dgm:t>
    </dgm:pt>
    <dgm:pt modelId="{AD996E0A-508A-4F2C-923C-121E50EBDDD0}" type="parTrans" cxnId="{976869C9-8326-4AA3-9575-9F2CA3A446B2}">
      <dgm:prSet/>
      <dgm:spPr/>
      <dgm:t>
        <a:bodyPr/>
        <a:lstStyle/>
        <a:p>
          <a:endParaRPr lang="en-US"/>
        </a:p>
      </dgm:t>
    </dgm:pt>
    <dgm:pt modelId="{2A2203AA-5B46-465C-97A8-01699386879E}" type="sibTrans" cxnId="{976869C9-8326-4AA3-9575-9F2CA3A446B2}">
      <dgm:prSet/>
      <dgm:spPr/>
      <dgm:t>
        <a:bodyPr/>
        <a:lstStyle/>
        <a:p>
          <a:endParaRPr lang="en-US"/>
        </a:p>
      </dgm:t>
    </dgm:pt>
    <dgm:pt modelId="{E9964A99-926A-4BD9-B674-82C78C77D5E9}">
      <dgm:prSet custT="1"/>
      <dgm:spPr>
        <a:blipFill rotWithShape="0">
          <a:blip xmlns:r="http://schemas.openxmlformats.org/officeDocument/2006/relationships" r:embed="rId4"/>
          <a:stretch>
            <a:fillRect/>
          </a:stretch>
        </a:blipFill>
      </dgm:spPr>
      <dgm:t>
        <a:bodyPr/>
        <a:lstStyle/>
        <a:p>
          <a:pPr rtl="0"/>
          <a:r>
            <a:rPr lang="en-US" sz="1400" b="1" dirty="0"/>
            <a:t>Traditional biometric and manual attendance</a:t>
          </a:r>
        </a:p>
      </dgm:t>
    </dgm:pt>
    <dgm:pt modelId="{6E5C7DD2-3217-4C06-B0B0-27C5DD7F24B7}" type="parTrans" cxnId="{F3BED24E-CB96-47F4-A7AF-1192B51928B3}">
      <dgm:prSet/>
      <dgm:spPr/>
      <dgm:t>
        <a:bodyPr/>
        <a:lstStyle/>
        <a:p>
          <a:endParaRPr lang="en-US"/>
        </a:p>
      </dgm:t>
    </dgm:pt>
    <dgm:pt modelId="{2E95DE3A-6940-4D73-8328-AE1A65D1C6E7}" type="sibTrans" cxnId="{F3BED24E-CB96-47F4-A7AF-1192B51928B3}">
      <dgm:prSet/>
      <dgm:spPr/>
      <dgm:t>
        <a:bodyPr/>
        <a:lstStyle/>
        <a:p>
          <a:endParaRPr lang="en-US"/>
        </a:p>
      </dgm:t>
    </dgm:pt>
    <dgm:pt modelId="{4D713AC6-2745-4EA6-BA64-5EC492AA03DA}">
      <dgm:prSet custT="1"/>
      <dgm:spPr/>
      <dgm:t>
        <a:bodyPr/>
        <a:lstStyle/>
        <a:p>
          <a:r>
            <a:rPr lang="en-US" sz="2000" dirty="0">
              <a:solidFill>
                <a:srgbClr val="FF0000"/>
              </a:solidFill>
            </a:rPr>
            <a:t>Manual attendance systems </a:t>
          </a:r>
          <a:r>
            <a:rPr lang="en-US" sz="2000" dirty="0"/>
            <a:t>cause delays, errors, and inefficiencies, leading to unnecessary stress for teachers.</a:t>
          </a:r>
        </a:p>
      </dgm:t>
    </dgm:pt>
    <dgm:pt modelId="{5BF5AAE7-1FC7-46B0-BC4C-D9039507BEAE}" type="parTrans" cxnId="{EF72BA53-3C95-4926-BD1D-2A50D223D76D}">
      <dgm:prSet/>
      <dgm:spPr/>
      <dgm:t>
        <a:bodyPr/>
        <a:lstStyle/>
        <a:p>
          <a:endParaRPr lang="en-US"/>
        </a:p>
      </dgm:t>
    </dgm:pt>
    <dgm:pt modelId="{46F40DE8-BC7D-49BE-BDF5-D4B6A489725C}" type="sibTrans" cxnId="{EF72BA53-3C95-4926-BD1D-2A50D223D76D}">
      <dgm:prSet/>
      <dgm:spPr/>
      <dgm:t>
        <a:bodyPr/>
        <a:lstStyle/>
        <a:p>
          <a:endParaRPr lang="en-US"/>
        </a:p>
      </dgm:t>
    </dgm:pt>
    <dgm:pt modelId="{61B3545F-A56B-42FF-B371-C7F519079581}">
      <dgm:prSet custT="1"/>
      <dgm:spPr/>
      <dgm:t>
        <a:bodyPr/>
        <a:lstStyle/>
        <a:p>
          <a:pPr rtl="0"/>
          <a:r>
            <a:rPr lang="en-US" sz="2000" dirty="0">
              <a:solidFill>
                <a:srgbClr val="FF0000"/>
              </a:solidFill>
            </a:rPr>
            <a:t>Teachers face </a:t>
          </a:r>
          <a:r>
            <a:rPr lang="en-US" sz="2000" dirty="0"/>
            <a:t>long queues, biometric failures, and administrative constraints, resulting in inaccurate attendance records and time loss</a:t>
          </a:r>
          <a:r>
            <a:rPr lang="en-US" sz="1500" dirty="0"/>
            <a:t>.</a:t>
          </a:r>
        </a:p>
      </dgm:t>
    </dgm:pt>
    <dgm:pt modelId="{C0227F0B-866B-4441-8680-14571234216F}" type="parTrans" cxnId="{0B1A07D6-A98C-4808-B81D-0667CC9D7615}">
      <dgm:prSet/>
      <dgm:spPr/>
      <dgm:t>
        <a:bodyPr/>
        <a:lstStyle/>
        <a:p>
          <a:endParaRPr lang="en-US"/>
        </a:p>
      </dgm:t>
    </dgm:pt>
    <dgm:pt modelId="{0AAF4FE2-A804-4CDF-93CB-59EC542AF266}" type="sibTrans" cxnId="{0B1A07D6-A98C-4808-B81D-0667CC9D7615}">
      <dgm:prSet/>
      <dgm:spPr/>
      <dgm:t>
        <a:bodyPr/>
        <a:lstStyle/>
        <a:p>
          <a:endParaRPr lang="en-US"/>
        </a:p>
      </dgm:t>
    </dgm:pt>
    <dgm:pt modelId="{AFE0C920-A7D2-42AD-B5D8-0E79AF2F74DA}">
      <dgm:prSet custT="1"/>
      <dgm:spPr/>
      <dgm:t>
        <a:bodyPr/>
        <a:lstStyle/>
        <a:p>
          <a:pPr rtl="0"/>
          <a:r>
            <a:rPr lang="en-US" sz="2000" dirty="0">
              <a:solidFill>
                <a:srgbClr val="FF0000"/>
              </a:solidFill>
            </a:rPr>
            <a:t>A reliable, automated system</a:t>
          </a:r>
          <a:r>
            <a:rPr lang="en-US" sz="2000" dirty="0"/>
            <a:t> is required to ensure accurate attendance tracking, reduce manual work, and enhance efficiency.</a:t>
          </a:r>
        </a:p>
      </dgm:t>
    </dgm:pt>
    <dgm:pt modelId="{C5B795C7-99F4-4447-A690-6D0978502DF7}" type="parTrans" cxnId="{523796BA-384A-465A-8717-5B97B6B5410D}">
      <dgm:prSet/>
      <dgm:spPr/>
      <dgm:t>
        <a:bodyPr/>
        <a:lstStyle/>
        <a:p>
          <a:endParaRPr lang="en-US"/>
        </a:p>
      </dgm:t>
    </dgm:pt>
    <dgm:pt modelId="{8FB62FB8-8137-4EB8-983D-FE6925743085}" type="sibTrans" cxnId="{523796BA-384A-465A-8717-5B97B6B5410D}">
      <dgm:prSet/>
      <dgm:spPr/>
      <dgm:t>
        <a:bodyPr/>
        <a:lstStyle/>
        <a:p>
          <a:endParaRPr lang="en-US"/>
        </a:p>
      </dgm:t>
    </dgm:pt>
    <dgm:pt modelId="{4DC240B8-6168-4449-875D-6B74A01695C7}">
      <dgm:prSet/>
      <dgm:spPr/>
      <dgm:t>
        <a:bodyPr/>
        <a:lstStyle/>
        <a:p>
          <a:pPr rtl="0"/>
          <a:r>
            <a:rPr lang="en-US" dirty="0">
              <a:solidFill>
                <a:srgbClr val="FF0000"/>
              </a:solidFill>
            </a:rPr>
            <a:t>Traditional biometric and manual attendance systems </a:t>
          </a:r>
          <a:r>
            <a:rPr lang="en-US" dirty="0"/>
            <a:t>are error-prone, time-consuming, and require maintenance. "</a:t>
          </a:r>
          <a:r>
            <a:rPr lang="en-US" dirty="0" err="1"/>
            <a:t>InTime</a:t>
          </a:r>
          <a:r>
            <a:rPr lang="en-US" dirty="0"/>
            <a:t>" offers a </a:t>
          </a:r>
          <a:r>
            <a:rPr lang="en-US" dirty="0" err="1"/>
            <a:t>geolocation</a:t>
          </a:r>
          <a:r>
            <a:rPr lang="en-US" dirty="0"/>
            <a:t>-based alternative, ensuring effortless, real-time, and accurate attendance management while reducing administrative burdens.</a:t>
          </a:r>
        </a:p>
      </dgm:t>
    </dgm:pt>
    <dgm:pt modelId="{69032FAE-40A2-4F72-AE05-7A081B333423}" type="parTrans" cxnId="{C9E90F8B-B44E-49E2-826E-AC6F27310AE5}">
      <dgm:prSet/>
      <dgm:spPr/>
      <dgm:t>
        <a:bodyPr/>
        <a:lstStyle/>
        <a:p>
          <a:endParaRPr lang="en-US"/>
        </a:p>
      </dgm:t>
    </dgm:pt>
    <dgm:pt modelId="{1887BB4F-2D54-406D-8888-3AA9CF3524F4}" type="sibTrans" cxnId="{C9E90F8B-B44E-49E2-826E-AC6F27310AE5}">
      <dgm:prSet/>
      <dgm:spPr/>
      <dgm:t>
        <a:bodyPr/>
        <a:lstStyle/>
        <a:p>
          <a:endParaRPr lang="en-US"/>
        </a:p>
      </dgm:t>
    </dgm:pt>
    <dgm:pt modelId="{F82B8231-E62A-4A18-8AEE-6C4D08D5D3B5}" type="pres">
      <dgm:prSet presAssocID="{A7315122-3E88-42B3-B1FC-25DAA3F39D4A}" presName="linearFlow" presStyleCnt="0">
        <dgm:presLayoutVars>
          <dgm:dir/>
          <dgm:animLvl val="lvl"/>
          <dgm:resizeHandles val="exact"/>
        </dgm:presLayoutVars>
      </dgm:prSet>
      <dgm:spPr/>
    </dgm:pt>
    <dgm:pt modelId="{10C6329A-75CD-479F-BB23-989D33A90F92}" type="pres">
      <dgm:prSet presAssocID="{6AA531BF-3E46-4057-90F3-9FA9C5CF853D}" presName="composite" presStyleCnt="0"/>
      <dgm:spPr/>
    </dgm:pt>
    <dgm:pt modelId="{0C59EC77-6BC3-4248-B410-029758B7A026}" type="pres">
      <dgm:prSet presAssocID="{6AA531BF-3E46-4057-90F3-9FA9C5CF853D}" presName="parentText" presStyleLbl="alignNode1" presStyleIdx="0" presStyleCnt="4" custLinFactNeighborX="0" custLinFactNeighborY="4737">
        <dgm:presLayoutVars>
          <dgm:chMax val="1"/>
          <dgm:bulletEnabled val="1"/>
        </dgm:presLayoutVars>
      </dgm:prSet>
      <dgm:spPr/>
    </dgm:pt>
    <dgm:pt modelId="{7067648D-CFC2-4EF2-8D36-709B8FE294DF}" type="pres">
      <dgm:prSet presAssocID="{6AA531BF-3E46-4057-90F3-9FA9C5CF853D}" presName="descendantText" presStyleLbl="alignAcc1" presStyleIdx="0" presStyleCnt="4">
        <dgm:presLayoutVars>
          <dgm:bulletEnabled val="1"/>
        </dgm:presLayoutVars>
      </dgm:prSet>
      <dgm:spPr/>
    </dgm:pt>
    <dgm:pt modelId="{EB3C6037-2386-4F71-86D0-2C620B0DF172}" type="pres">
      <dgm:prSet presAssocID="{FFB7FBE2-321B-45FE-9F59-AEB9C20BA5B6}" presName="sp" presStyleCnt="0"/>
      <dgm:spPr/>
    </dgm:pt>
    <dgm:pt modelId="{627EDDB7-3A0E-48E0-AF63-189ABB63769D}" type="pres">
      <dgm:prSet presAssocID="{70A58767-443C-4355-9D8F-982A668D2DE7}" presName="composite" presStyleCnt="0"/>
      <dgm:spPr/>
    </dgm:pt>
    <dgm:pt modelId="{B88D2B49-16D0-4E77-8598-1B936D8A9D67}" type="pres">
      <dgm:prSet presAssocID="{70A58767-443C-4355-9D8F-982A668D2DE7}" presName="parentText" presStyleLbl="alignNode1" presStyleIdx="1" presStyleCnt="4">
        <dgm:presLayoutVars>
          <dgm:chMax val="1"/>
          <dgm:bulletEnabled val="1"/>
        </dgm:presLayoutVars>
      </dgm:prSet>
      <dgm:spPr/>
    </dgm:pt>
    <dgm:pt modelId="{5CF8DF8E-9F6F-4686-BD68-DBD42BD270B1}" type="pres">
      <dgm:prSet presAssocID="{70A58767-443C-4355-9D8F-982A668D2DE7}" presName="descendantText" presStyleLbl="alignAcc1" presStyleIdx="1" presStyleCnt="4">
        <dgm:presLayoutVars>
          <dgm:bulletEnabled val="1"/>
        </dgm:presLayoutVars>
      </dgm:prSet>
      <dgm:spPr/>
    </dgm:pt>
    <dgm:pt modelId="{E96E15CB-F05F-4F48-9998-82702036EE45}" type="pres">
      <dgm:prSet presAssocID="{BFC44C11-6A67-42BA-BB45-D96502EEB8B1}" presName="sp" presStyleCnt="0"/>
      <dgm:spPr/>
    </dgm:pt>
    <dgm:pt modelId="{97ACFC6B-3B8D-4AF1-BD06-42D2DA68FAB0}" type="pres">
      <dgm:prSet presAssocID="{66671859-F69C-43D3-9D7D-01547A746A47}" presName="composite" presStyleCnt="0"/>
      <dgm:spPr/>
    </dgm:pt>
    <dgm:pt modelId="{F0A08807-ADC2-4BAC-B925-AB16E2B08737}" type="pres">
      <dgm:prSet presAssocID="{66671859-F69C-43D3-9D7D-01547A746A47}" presName="parentText" presStyleLbl="alignNode1" presStyleIdx="2" presStyleCnt="4">
        <dgm:presLayoutVars>
          <dgm:chMax val="1"/>
          <dgm:bulletEnabled val="1"/>
        </dgm:presLayoutVars>
      </dgm:prSet>
      <dgm:spPr/>
    </dgm:pt>
    <dgm:pt modelId="{964557EA-36BF-4BC9-AACE-180EC7C1B181}" type="pres">
      <dgm:prSet presAssocID="{66671859-F69C-43D3-9D7D-01547A746A47}" presName="descendantText" presStyleLbl="alignAcc1" presStyleIdx="2" presStyleCnt="4">
        <dgm:presLayoutVars>
          <dgm:bulletEnabled val="1"/>
        </dgm:presLayoutVars>
      </dgm:prSet>
      <dgm:spPr/>
    </dgm:pt>
    <dgm:pt modelId="{9B81F447-FF4A-4A8D-B292-131CCA3F067A}" type="pres">
      <dgm:prSet presAssocID="{2A2203AA-5B46-465C-97A8-01699386879E}" presName="sp" presStyleCnt="0"/>
      <dgm:spPr/>
    </dgm:pt>
    <dgm:pt modelId="{54BF3CE8-7752-46C3-8C4C-376EA3CCC5D0}" type="pres">
      <dgm:prSet presAssocID="{E9964A99-926A-4BD9-B674-82C78C77D5E9}" presName="composite" presStyleCnt="0"/>
      <dgm:spPr/>
    </dgm:pt>
    <dgm:pt modelId="{1ABFDD2F-662F-4074-81D1-DE4A88D1D009}" type="pres">
      <dgm:prSet presAssocID="{E9964A99-926A-4BD9-B674-82C78C77D5E9}" presName="parentText" presStyleLbl="alignNode1" presStyleIdx="3" presStyleCnt="4">
        <dgm:presLayoutVars>
          <dgm:chMax val="1"/>
          <dgm:bulletEnabled val="1"/>
        </dgm:presLayoutVars>
      </dgm:prSet>
      <dgm:spPr/>
    </dgm:pt>
    <dgm:pt modelId="{8F9F69D4-E30C-4864-906C-2B805CA6E1D9}" type="pres">
      <dgm:prSet presAssocID="{E9964A99-926A-4BD9-B674-82C78C77D5E9}" presName="descendantText" presStyleLbl="alignAcc1" presStyleIdx="3" presStyleCnt="4" custScaleY="150755">
        <dgm:presLayoutVars>
          <dgm:bulletEnabled val="1"/>
        </dgm:presLayoutVars>
      </dgm:prSet>
      <dgm:spPr/>
    </dgm:pt>
  </dgm:ptLst>
  <dgm:cxnLst>
    <dgm:cxn modelId="{6824E40B-DD71-4FEF-95D9-0B11181CFF4D}" type="presOf" srcId="{70A58767-443C-4355-9D8F-982A668D2DE7}" destId="{B88D2B49-16D0-4E77-8598-1B936D8A9D67}" srcOrd="0" destOrd="0" presId="urn:microsoft.com/office/officeart/2005/8/layout/chevron2"/>
    <dgm:cxn modelId="{06D5892D-1752-4F65-9770-2F11D4531CA1}" type="presOf" srcId="{4D713AC6-2745-4EA6-BA64-5EC492AA03DA}" destId="{7067648D-CFC2-4EF2-8D36-709B8FE294DF}" srcOrd="0" destOrd="0" presId="urn:microsoft.com/office/officeart/2005/8/layout/chevron2"/>
    <dgm:cxn modelId="{3286B361-FFEA-44B2-8D2D-6AD2243996BC}" type="presOf" srcId="{A7315122-3E88-42B3-B1FC-25DAA3F39D4A}" destId="{F82B8231-E62A-4A18-8AEE-6C4D08D5D3B5}" srcOrd="0" destOrd="0" presId="urn:microsoft.com/office/officeart/2005/8/layout/chevron2"/>
    <dgm:cxn modelId="{F3BED24E-CB96-47F4-A7AF-1192B51928B3}" srcId="{A7315122-3E88-42B3-B1FC-25DAA3F39D4A}" destId="{E9964A99-926A-4BD9-B674-82C78C77D5E9}" srcOrd="3" destOrd="0" parTransId="{6E5C7DD2-3217-4C06-B0B0-27C5DD7F24B7}" sibTransId="{2E95DE3A-6940-4D73-8328-AE1A65D1C6E7}"/>
    <dgm:cxn modelId="{EF72BA53-3C95-4926-BD1D-2A50D223D76D}" srcId="{6AA531BF-3E46-4057-90F3-9FA9C5CF853D}" destId="{4D713AC6-2745-4EA6-BA64-5EC492AA03DA}" srcOrd="0" destOrd="0" parTransId="{5BF5AAE7-1FC7-46B0-BC4C-D9039507BEAE}" sibTransId="{46F40DE8-BC7D-49BE-BDF5-D4B6A489725C}"/>
    <dgm:cxn modelId="{C9E90F8B-B44E-49E2-826E-AC6F27310AE5}" srcId="{E9964A99-926A-4BD9-B674-82C78C77D5E9}" destId="{4DC240B8-6168-4449-875D-6B74A01695C7}" srcOrd="0" destOrd="0" parTransId="{69032FAE-40A2-4F72-AE05-7A081B333423}" sibTransId="{1887BB4F-2D54-406D-8888-3AA9CF3524F4}"/>
    <dgm:cxn modelId="{A58E4B97-DCF3-4788-AC12-5D1603056682}" srcId="{A7315122-3E88-42B3-B1FC-25DAA3F39D4A}" destId="{70A58767-443C-4355-9D8F-982A668D2DE7}" srcOrd="1" destOrd="0" parTransId="{55EE91EA-D196-4FBE-8512-FB468FC265AB}" sibTransId="{BFC44C11-6A67-42BA-BB45-D96502EEB8B1}"/>
    <dgm:cxn modelId="{8AE000A7-932D-498C-846D-A0EF321AD428}" type="presOf" srcId="{AFE0C920-A7D2-42AD-B5D8-0E79AF2F74DA}" destId="{964557EA-36BF-4BC9-AACE-180EC7C1B181}" srcOrd="0" destOrd="0" presId="urn:microsoft.com/office/officeart/2005/8/layout/chevron2"/>
    <dgm:cxn modelId="{9A2DD5A7-A50D-4D0B-9C74-843DC17393E7}" type="presOf" srcId="{E9964A99-926A-4BD9-B674-82C78C77D5E9}" destId="{1ABFDD2F-662F-4074-81D1-DE4A88D1D009}" srcOrd="0" destOrd="0" presId="urn:microsoft.com/office/officeart/2005/8/layout/chevron2"/>
    <dgm:cxn modelId="{801140AC-A386-458F-B307-9B893D5656A2}" type="presOf" srcId="{61B3545F-A56B-42FF-B371-C7F519079581}" destId="{5CF8DF8E-9F6F-4686-BD68-DBD42BD270B1}" srcOrd="0" destOrd="0" presId="urn:microsoft.com/office/officeart/2005/8/layout/chevron2"/>
    <dgm:cxn modelId="{6E6984B7-2C1A-4132-B34F-48903DE7A0F6}" srcId="{A7315122-3E88-42B3-B1FC-25DAA3F39D4A}" destId="{6AA531BF-3E46-4057-90F3-9FA9C5CF853D}" srcOrd="0" destOrd="0" parTransId="{06FD4507-7EE2-48E7-88CC-F3DD783B2534}" sibTransId="{FFB7FBE2-321B-45FE-9F59-AEB9C20BA5B6}"/>
    <dgm:cxn modelId="{523796BA-384A-465A-8717-5B97B6B5410D}" srcId="{66671859-F69C-43D3-9D7D-01547A746A47}" destId="{AFE0C920-A7D2-42AD-B5D8-0E79AF2F74DA}" srcOrd="0" destOrd="0" parTransId="{C5B795C7-99F4-4447-A690-6D0978502DF7}" sibTransId="{8FB62FB8-8137-4EB8-983D-FE6925743085}"/>
    <dgm:cxn modelId="{C38101C2-46C4-481F-A054-C33A46A0EDB6}" type="presOf" srcId="{66671859-F69C-43D3-9D7D-01547A746A47}" destId="{F0A08807-ADC2-4BAC-B925-AB16E2B08737}" srcOrd="0" destOrd="0" presId="urn:microsoft.com/office/officeart/2005/8/layout/chevron2"/>
    <dgm:cxn modelId="{D3A0C1C8-E95B-43CB-883D-A574CFD434F2}" type="presOf" srcId="{6AA531BF-3E46-4057-90F3-9FA9C5CF853D}" destId="{0C59EC77-6BC3-4248-B410-029758B7A026}" srcOrd="0" destOrd="0" presId="urn:microsoft.com/office/officeart/2005/8/layout/chevron2"/>
    <dgm:cxn modelId="{976869C9-8326-4AA3-9575-9F2CA3A446B2}" srcId="{A7315122-3E88-42B3-B1FC-25DAA3F39D4A}" destId="{66671859-F69C-43D3-9D7D-01547A746A47}" srcOrd="2" destOrd="0" parTransId="{AD996E0A-508A-4F2C-923C-121E50EBDDD0}" sibTransId="{2A2203AA-5B46-465C-97A8-01699386879E}"/>
    <dgm:cxn modelId="{B2E95CD5-C6AD-4C5F-BBEE-6A03B05EB643}" type="presOf" srcId="{4DC240B8-6168-4449-875D-6B74A01695C7}" destId="{8F9F69D4-E30C-4864-906C-2B805CA6E1D9}" srcOrd="0" destOrd="0" presId="urn:microsoft.com/office/officeart/2005/8/layout/chevron2"/>
    <dgm:cxn modelId="{0B1A07D6-A98C-4808-B81D-0667CC9D7615}" srcId="{70A58767-443C-4355-9D8F-982A668D2DE7}" destId="{61B3545F-A56B-42FF-B371-C7F519079581}" srcOrd="0" destOrd="0" parTransId="{C0227F0B-866B-4441-8680-14571234216F}" sibTransId="{0AAF4FE2-A804-4CDF-93CB-59EC542AF266}"/>
    <dgm:cxn modelId="{29751954-6CFB-401A-82F7-9348FEE6F58A}" type="presParOf" srcId="{F82B8231-E62A-4A18-8AEE-6C4D08D5D3B5}" destId="{10C6329A-75CD-479F-BB23-989D33A90F92}" srcOrd="0" destOrd="0" presId="urn:microsoft.com/office/officeart/2005/8/layout/chevron2"/>
    <dgm:cxn modelId="{DC914738-E354-4F1E-887B-4182A62F5DE9}" type="presParOf" srcId="{10C6329A-75CD-479F-BB23-989D33A90F92}" destId="{0C59EC77-6BC3-4248-B410-029758B7A026}" srcOrd="0" destOrd="0" presId="urn:microsoft.com/office/officeart/2005/8/layout/chevron2"/>
    <dgm:cxn modelId="{8133CA94-8542-49F9-849D-C8351FDEB13B}" type="presParOf" srcId="{10C6329A-75CD-479F-BB23-989D33A90F92}" destId="{7067648D-CFC2-4EF2-8D36-709B8FE294DF}" srcOrd="1" destOrd="0" presId="urn:microsoft.com/office/officeart/2005/8/layout/chevron2"/>
    <dgm:cxn modelId="{65381122-CC07-4CFE-B735-B9C2124E76CB}" type="presParOf" srcId="{F82B8231-E62A-4A18-8AEE-6C4D08D5D3B5}" destId="{EB3C6037-2386-4F71-86D0-2C620B0DF172}" srcOrd="1" destOrd="0" presId="urn:microsoft.com/office/officeart/2005/8/layout/chevron2"/>
    <dgm:cxn modelId="{8B7FEEB1-2573-4D1A-9FB8-12C6126D67FA}" type="presParOf" srcId="{F82B8231-E62A-4A18-8AEE-6C4D08D5D3B5}" destId="{627EDDB7-3A0E-48E0-AF63-189ABB63769D}" srcOrd="2" destOrd="0" presId="urn:microsoft.com/office/officeart/2005/8/layout/chevron2"/>
    <dgm:cxn modelId="{AD339D78-3B60-41F0-841B-57FFB196CFDB}" type="presParOf" srcId="{627EDDB7-3A0E-48E0-AF63-189ABB63769D}" destId="{B88D2B49-16D0-4E77-8598-1B936D8A9D67}" srcOrd="0" destOrd="0" presId="urn:microsoft.com/office/officeart/2005/8/layout/chevron2"/>
    <dgm:cxn modelId="{1510E5F1-2418-467C-82C8-F173FA6E4C0C}" type="presParOf" srcId="{627EDDB7-3A0E-48E0-AF63-189ABB63769D}" destId="{5CF8DF8E-9F6F-4686-BD68-DBD42BD270B1}" srcOrd="1" destOrd="0" presId="urn:microsoft.com/office/officeart/2005/8/layout/chevron2"/>
    <dgm:cxn modelId="{7B182CB6-C34E-4E0C-8F12-0903BB6D887A}" type="presParOf" srcId="{F82B8231-E62A-4A18-8AEE-6C4D08D5D3B5}" destId="{E96E15CB-F05F-4F48-9998-82702036EE45}" srcOrd="3" destOrd="0" presId="urn:microsoft.com/office/officeart/2005/8/layout/chevron2"/>
    <dgm:cxn modelId="{FADA2092-B9FB-4919-B4E9-2AB96898FD65}" type="presParOf" srcId="{F82B8231-E62A-4A18-8AEE-6C4D08D5D3B5}" destId="{97ACFC6B-3B8D-4AF1-BD06-42D2DA68FAB0}" srcOrd="4" destOrd="0" presId="urn:microsoft.com/office/officeart/2005/8/layout/chevron2"/>
    <dgm:cxn modelId="{8FF66F50-5EF3-46A7-B72B-2E06798DBC62}" type="presParOf" srcId="{97ACFC6B-3B8D-4AF1-BD06-42D2DA68FAB0}" destId="{F0A08807-ADC2-4BAC-B925-AB16E2B08737}" srcOrd="0" destOrd="0" presId="urn:microsoft.com/office/officeart/2005/8/layout/chevron2"/>
    <dgm:cxn modelId="{0AEE99AD-A3CA-471D-A562-0E4BBED87C11}" type="presParOf" srcId="{97ACFC6B-3B8D-4AF1-BD06-42D2DA68FAB0}" destId="{964557EA-36BF-4BC9-AACE-180EC7C1B181}" srcOrd="1" destOrd="0" presId="urn:microsoft.com/office/officeart/2005/8/layout/chevron2"/>
    <dgm:cxn modelId="{990ABED7-C6BF-48CA-A2C8-917439B137DA}" type="presParOf" srcId="{F82B8231-E62A-4A18-8AEE-6C4D08D5D3B5}" destId="{9B81F447-FF4A-4A8D-B292-131CCA3F067A}" srcOrd="5" destOrd="0" presId="urn:microsoft.com/office/officeart/2005/8/layout/chevron2"/>
    <dgm:cxn modelId="{26C9FA82-9BF3-4D06-9973-D6CBF18431B2}" type="presParOf" srcId="{F82B8231-E62A-4A18-8AEE-6C4D08D5D3B5}" destId="{54BF3CE8-7752-46C3-8C4C-376EA3CCC5D0}" srcOrd="6" destOrd="0" presId="urn:microsoft.com/office/officeart/2005/8/layout/chevron2"/>
    <dgm:cxn modelId="{2DACE3D4-D4AC-4037-906F-900A69A3FD37}" type="presParOf" srcId="{54BF3CE8-7752-46C3-8C4C-376EA3CCC5D0}" destId="{1ABFDD2F-662F-4074-81D1-DE4A88D1D009}" srcOrd="0" destOrd="0" presId="urn:microsoft.com/office/officeart/2005/8/layout/chevron2"/>
    <dgm:cxn modelId="{087F72EF-CC84-4D9C-B95C-DBD488D95A37}" type="presParOf" srcId="{54BF3CE8-7752-46C3-8C4C-376EA3CCC5D0}" destId="{8F9F69D4-E30C-4864-906C-2B805CA6E1D9}"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9EC77-6BC3-4248-B410-029758B7A026}">
      <dsp:nvSpPr>
        <dsp:cNvPr id="0" name=""/>
        <dsp:cNvSpPr/>
      </dsp:nvSpPr>
      <dsp:spPr>
        <a:xfrm rot="5400000">
          <a:off x="-233365" y="315850"/>
          <a:ext cx="1555771" cy="1089040"/>
        </a:xfrm>
        <a:prstGeom prst="chevron">
          <a:avLst/>
        </a:prstGeom>
        <a:blipFill rotWithShape="0">
          <a:blip xmlns:r="http://schemas.openxmlformats.org/officeDocument/2006/relationships" r:embed="rId1"/>
          <a:stretch>
            <a:fillRect/>
          </a:stretch>
        </a:blip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b="1" kern="1200" dirty="0"/>
            <a:t>Manual attendance systems</a:t>
          </a:r>
        </a:p>
      </dsp:txBody>
      <dsp:txXfrm rot="-5400000">
        <a:off x="1" y="627004"/>
        <a:ext cx="1089040" cy="466731"/>
      </dsp:txXfrm>
    </dsp:sp>
    <dsp:sp modelId="{7067648D-CFC2-4EF2-8D36-709B8FE294DF}">
      <dsp:nvSpPr>
        <dsp:cNvPr id="0" name=""/>
        <dsp:cNvSpPr/>
      </dsp:nvSpPr>
      <dsp:spPr>
        <a:xfrm rot="5400000">
          <a:off x="5179999" y="-4082171"/>
          <a:ext cx="1011783" cy="9193701"/>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rgbClr val="FF0000"/>
              </a:solidFill>
            </a:rPr>
            <a:t>Manual attendance systems </a:t>
          </a:r>
          <a:r>
            <a:rPr lang="en-US" sz="2000" kern="1200" dirty="0"/>
            <a:t>cause delays, errors, and inefficiencies, leading to unnecessary stress for teachers.</a:t>
          </a:r>
        </a:p>
      </dsp:txBody>
      <dsp:txXfrm rot="-5400000">
        <a:off x="1089041" y="58178"/>
        <a:ext cx="9144310" cy="913001"/>
      </dsp:txXfrm>
    </dsp:sp>
    <dsp:sp modelId="{B88D2B49-16D0-4E77-8598-1B936D8A9D67}">
      <dsp:nvSpPr>
        <dsp:cNvPr id="0" name=""/>
        <dsp:cNvSpPr/>
      </dsp:nvSpPr>
      <dsp:spPr>
        <a:xfrm rot="5400000">
          <a:off x="-233365" y="1661000"/>
          <a:ext cx="1555771" cy="1089040"/>
        </a:xfrm>
        <a:prstGeom prst="chevron">
          <a:avLst/>
        </a:prstGeom>
        <a:blipFill rotWithShape="0">
          <a:blip xmlns:r="http://schemas.openxmlformats.org/officeDocument/2006/relationships" r:embed="rId2"/>
          <a:stretch>
            <a:fillRect/>
          </a:stretch>
        </a:blip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Teachers</a:t>
          </a:r>
          <a:r>
            <a:rPr lang="en-US" sz="2000" b="1" kern="1200" dirty="0">
              <a:solidFill>
                <a:schemeClr val="bg1"/>
              </a:solidFill>
            </a:rPr>
            <a:t> Face</a:t>
          </a:r>
        </a:p>
      </dsp:txBody>
      <dsp:txXfrm rot="-5400000">
        <a:off x="1" y="1972154"/>
        <a:ext cx="1089040" cy="466731"/>
      </dsp:txXfrm>
    </dsp:sp>
    <dsp:sp modelId="{5CF8DF8E-9F6F-4686-BD68-DBD42BD270B1}">
      <dsp:nvSpPr>
        <dsp:cNvPr id="0" name=""/>
        <dsp:cNvSpPr/>
      </dsp:nvSpPr>
      <dsp:spPr>
        <a:xfrm rot="5400000">
          <a:off x="5180265" y="-2663590"/>
          <a:ext cx="1011251" cy="9193701"/>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solidFill>
                <a:srgbClr val="FF0000"/>
              </a:solidFill>
            </a:rPr>
            <a:t>Teachers face </a:t>
          </a:r>
          <a:r>
            <a:rPr lang="en-US" sz="2000" kern="1200" dirty="0"/>
            <a:t>long queues, biometric failures, and administrative constraints, resulting in inaccurate attendance records and time loss</a:t>
          </a:r>
          <a:r>
            <a:rPr lang="en-US" sz="1500" kern="1200" dirty="0"/>
            <a:t>.</a:t>
          </a:r>
        </a:p>
      </dsp:txBody>
      <dsp:txXfrm rot="-5400000">
        <a:off x="1089041" y="1476999"/>
        <a:ext cx="9144336" cy="912521"/>
      </dsp:txXfrm>
    </dsp:sp>
    <dsp:sp modelId="{F0A08807-ADC2-4BAC-B925-AB16E2B08737}">
      <dsp:nvSpPr>
        <dsp:cNvPr id="0" name=""/>
        <dsp:cNvSpPr/>
      </dsp:nvSpPr>
      <dsp:spPr>
        <a:xfrm rot="5400000">
          <a:off x="-233365" y="3079847"/>
          <a:ext cx="1555771" cy="1089040"/>
        </a:xfrm>
        <a:prstGeom prst="chevron">
          <a:avLst/>
        </a:prstGeom>
        <a:blipFill rotWithShape="0">
          <a:blip xmlns:r="http://schemas.openxmlformats.org/officeDocument/2006/relationships" r:embed="rId3"/>
          <a:stretch>
            <a:fillRect/>
          </a:stretch>
        </a:blip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latin typeface="Arial Black" pitchFamily="34" charset="0"/>
            </a:rPr>
            <a:t>A reliable, automated system</a:t>
          </a:r>
        </a:p>
      </dsp:txBody>
      <dsp:txXfrm rot="-5400000">
        <a:off x="1" y="3391001"/>
        <a:ext cx="1089040" cy="466731"/>
      </dsp:txXfrm>
    </dsp:sp>
    <dsp:sp modelId="{964557EA-36BF-4BC9-AACE-180EC7C1B181}">
      <dsp:nvSpPr>
        <dsp:cNvPr id="0" name=""/>
        <dsp:cNvSpPr/>
      </dsp:nvSpPr>
      <dsp:spPr>
        <a:xfrm rot="5400000">
          <a:off x="5180265" y="-1244743"/>
          <a:ext cx="1011251" cy="9193701"/>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solidFill>
                <a:srgbClr val="FF0000"/>
              </a:solidFill>
            </a:rPr>
            <a:t>A reliable, automated system</a:t>
          </a:r>
          <a:r>
            <a:rPr lang="en-US" sz="2000" kern="1200" dirty="0"/>
            <a:t> is required to ensure accurate attendance tracking, reduce manual work, and enhance efficiency.</a:t>
          </a:r>
        </a:p>
      </dsp:txBody>
      <dsp:txXfrm rot="-5400000">
        <a:off x="1089041" y="2895846"/>
        <a:ext cx="9144336" cy="912521"/>
      </dsp:txXfrm>
    </dsp:sp>
    <dsp:sp modelId="{1ABFDD2F-662F-4074-81D1-DE4A88D1D009}">
      <dsp:nvSpPr>
        <dsp:cNvPr id="0" name=""/>
        <dsp:cNvSpPr/>
      </dsp:nvSpPr>
      <dsp:spPr>
        <a:xfrm rot="5400000">
          <a:off x="-233365" y="4755324"/>
          <a:ext cx="1555771" cy="1089040"/>
        </a:xfrm>
        <a:prstGeom prst="chevron">
          <a:avLst/>
        </a:prstGeom>
        <a:blipFill rotWithShape="0">
          <a:blip xmlns:r="http://schemas.openxmlformats.org/officeDocument/2006/relationships" r:embed="rId4"/>
          <a:stretch>
            <a:fillRect/>
          </a:stretch>
        </a:blip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b="1" kern="1200" dirty="0"/>
            <a:t>Traditional biometric and manual attendance</a:t>
          </a:r>
        </a:p>
      </dsp:txBody>
      <dsp:txXfrm rot="-5400000">
        <a:off x="1" y="5066478"/>
        <a:ext cx="1089040" cy="466731"/>
      </dsp:txXfrm>
    </dsp:sp>
    <dsp:sp modelId="{8F9F69D4-E30C-4864-906C-2B805CA6E1D9}">
      <dsp:nvSpPr>
        <dsp:cNvPr id="0" name=""/>
        <dsp:cNvSpPr/>
      </dsp:nvSpPr>
      <dsp:spPr>
        <a:xfrm rot="5400000">
          <a:off x="4923634" y="430733"/>
          <a:ext cx="1524512" cy="9193701"/>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solidFill>
                <a:srgbClr val="FF0000"/>
              </a:solidFill>
            </a:rPr>
            <a:t>Traditional biometric and manual attendance systems </a:t>
          </a:r>
          <a:r>
            <a:rPr lang="en-US" sz="2100" kern="1200" dirty="0"/>
            <a:t>are error-prone, time-consuming, and require maintenance. "</a:t>
          </a:r>
          <a:r>
            <a:rPr lang="en-US" sz="2100" kern="1200" dirty="0" err="1"/>
            <a:t>InTime</a:t>
          </a:r>
          <a:r>
            <a:rPr lang="en-US" sz="2100" kern="1200" dirty="0"/>
            <a:t>" offers a </a:t>
          </a:r>
          <a:r>
            <a:rPr lang="en-US" sz="2100" kern="1200" dirty="0" err="1"/>
            <a:t>geolocation</a:t>
          </a:r>
          <a:r>
            <a:rPr lang="en-US" sz="2100" kern="1200" dirty="0"/>
            <a:t>-based alternative, ensuring effortless, real-time, and accurate attendance management while reducing administrative burdens.</a:t>
          </a:r>
        </a:p>
      </dsp:txBody>
      <dsp:txXfrm rot="-5400000">
        <a:off x="1089040" y="4339749"/>
        <a:ext cx="9119280" cy="13756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7973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pPr/>
              <a:t>5</a:t>
            </a:fld>
            <a:endParaRPr lang="en-IN" dirty="0"/>
          </a:p>
        </p:txBody>
      </p:sp>
    </p:spTree>
    <p:extLst>
      <p:ext uri="{BB962C8B-B14F-4D97-AF65-F5344CB8AC3E}">
        <p14:creationId xmlns:p14="http://schemas.microsoft.com/office/powerpoint/2010/main" val="139356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AA1A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pPr/>
              <a:t>07-05-2025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21C46D-3F04-4F73-BF36-E6D9DA5AE143}" type="slidenum">
              <a:rPr lang="en-IN" smtClean="0"/>
              <a:pPr/>
              <a:t>‹#›</a:t>
            </a:fld>
            <a:endParaRPr lang="en-IN" dirty="0"/>
          </a:p>
        </p:txBody>
      </p:sp>
    </p:spTree>
    <p:extLst>
      <p:ext uri="{BB962C8B-B14F-4D97-AF65-F5344CB8AC3E}">
        <p14:creationId xmlns:p14="http://schemas.microsoft.com/office/powerpoint/2010/main" val="24894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PT Admission Drive 2021-22-final-2_Page_01.jpg">
            <a:extLst>
              <a:ext uri="{FF2B5EF4-FFF2-40B4-BE49-F238E27FC236}">
                <a16:creationId xmlns:a16="http://schemas.microsoft.com/office/drawing/2014/main" id="{38017D53-9BA7-321D-5AFB-B1347F5BB864}"/>
              </a:ext>
            </a:extLst>
          </p:cNvPr>
          <p:cNvPicPr>
            <a:picLocks noChangeAspect="1"/>
          </p:cNvPicPr>
          <p:nvPr/>
        </p:nvPicPr>
        <p:blipFill>
          <a:blip r:embed="rId2"/>
          <a:stretch>
            <a:fillRect/>
          </a:stretch>
        </p:blipFill>
        <p:spPr>
          <a:xfrm>
            <a:off x="0" y="0"/>
            <a:ext cx="14630400" cy="8174790"/>
          </a:xfrm>
          <a:prstGeom prst="rect">
            <a:avLst/>
          </a:prstGeom>
        </p:spPr>
      </p:pic>
    </p:spTree>
    <p:extLst>
      <p:ext uri="{BB962C8B-B14F-4D97-AF65-F5344CB8AC3E}">
        <p14:creationId xmlns:p14="http://schemas.microsoft.com/office/powerpoint/2010/main" val="1768221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4EB08F76-5110-0966-E236-91DE6A648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630400" cy="8256984"/>
          </a:xfrm>
          <a:prstGeom prst="rect">
            <a:avLst/>
          </a:prstGeom>
        </p:spPr>
      </p:pic>
      <p:pic>
        <p:nvPicPr>
          <p:cNvPr id="3" name="Picture 2">
            <a:extLst>
              <a:ext uri="{FF2B5EF4-FFF2-40B4-BE49-F238E27FC236}">
                <a16:creationId xmlns:a16="http://schemas.microsoft.com/office/drawing/2014/main" id="{08B521AB-06D7-F3FB-76C0-B9C1AD6584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58043"/>
            <a:ext cx="4042001" cy="581038"/>
          </a:xfrm>
          <a:prstGeom prst="rect">
            <a:avLst/>
          </a:prstGeom>
        </p:spPr>
      </p:pic>
      <p:sp>
        <p:nvSpPr>
          <p:cNvPr id="4" name="TextBox 3">
            <a:extLst>
              <a:ext uri="{FF2B5EF4-FFF2-40B4-BE49-F238E27FC236}">
                <a16:creationId xmlns:a16="http://schemas.microsoft.com/office/drawing/2014/main" id="{360C3D47-5E06-999F-7A53-73FBE29DD87D}"/>
              </a:ext>
            </a:extLst>
          </p:cNvPr>
          <p:cNvSpPr txBox="1"/>
          <p:nvPr/>
        </p:nvSpPr>
        <p:spPr>
          <a:xfrm>
            <a:off x="5767754" y="609600"/>
            <a:ext cx="2902113" cy="646331"/>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3600" dirty="0">
                <a:latin typeface="Arial Rounded MT Bold" panose="020F0704030504030204" pitchFamily="34" charset="0"/>
              </a:rPr>
              <a:t>Features</a:t>
            </a:r>
            <a:endParaRPr lang="en-IN" sz="3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1FD9B2D3-E2EE-7F6E-A71A-8EF3C040A7D7}"/>
              </a:ext>
            </a:extLst>
          </p:cNvPr>
          <p:cNvSpPr txBox="1"/>
          <p:nvPr/>
        </p:nvSpPr>
        <p:spPr>
          <a:xfrm>
            <a:off x="1101970" y="1524000"/>
            <a:ext cx="8206154" cy="5693866"/>
          </a:xfrm>
          <a:prstGeom prst="rect">
            <a:avLst/>
          </a:prstGeom>
          <a:noFill/>
        </p:spPr>
        <p:txBody>
          <a:bodyPr wrap="square" rtlCol="0">
            <a:spAutoFit/>
          </a:bodyPr>
          <a:lstStyle/>
          <a:p>
            <a:pPr>
              <a:buNone/>
            </a:pPr>
            <a:r>
              <a:rPr lang="en-US" sz="2800" dirty="0"/>
              <a:t>Our system provides the following features:</a:t>
            </a:r>
          </a:p>
          <a:p>
            <a:pPr>
              <a:buFont typeface="Arial" panose="020B0604020202020204" pitchFamily="34" charset="0"/>
              <a:buChar char="•"/>
            </a:pPr>
            <a:r>
              <a:rPr lang="en-US" sz="2800" dirty="0"/>
              <a:t>Real-time face detection and recognition.</a:t>
            </a:r>
          </a:p>
          <a:p>
            <a:pPr>
              <a:buFont typeface="Arial" panose="020B0604020202020204" pitchFamily="34" charset="0"/>
              <a:buChar char="•"/>
            </a:pPr>
            <a:r>
              <a:rPr lang="en-US" sz="2800" dirty="0"/>
              <a:t>Secure and contactless attendance.</a:t>
            </a:r>
          </a:p>
          <a:p>
            <a:pPr>
              <a:buFont typeface="Arial" panose="020B0604020202020204" pitchFamily="34" charset="0"/>
              <a:buChar char="•"/>
            </a:pPr>
            <a:r>
              <a:rPr lang="en-US" sz="2800" dirty="0"/>
              <a:t>Attendance is marked only once per user per day.</a:t>
            </a:r>
          </a:p>
          <a:p>
            <a:pPr>
              <a:buFont typeface="Arial" panose="020B0604020202020204" pitchFamily="34" charset="0"/>
              <a:buChar char="•"/>
            </a:pPr>
            <a:r>
              <a:rPr lang="en-US" sz="2800" dirty="0"/>
              <a:t>Easy-to-use web interface with one-click operation.</a:t>
            </a:r>
          </a:p>
          <a:p>
            <a:pPr>
              <a:buFont typeface="Arial" panose="020B0604020202020204" pitchFamily="34" charset="0"/>
              <a:buChar char="•"/>
            </a:pPr>
            <a:r>
              <a:rPr lang="en-US" sz="2800" dirty="0"/>
              <a:t>Alert messages indicating success or failure.</a:t>
            </a:r>
          </a:p>
          <a:p>
            <a:pPr>
              <a:buFont typeface="Arial" panose="020B0604020202020204" pitchFamily="34" charset="0"/>
              <a:buChar char="•"/>
            </a:pPr>
            <a:r>
              <a:rPr lang="en-US" sz="2800" dirty="0"/>
              <a:t>Automatically creates daily CSV logs.</a:t>
            </a:r>
          </a:p>
          <a:p>
            <a:pPr>
              <a:buFont typeface="Arial" panose="020B0604020202020204" pitchFamily="34" charset="0"/>
              <a:buChar char="•"/>
            </a:pPr>
            <a:r>
              <a:rPr lang="en-US" sz="2800" dirty="0"/>
              <a:t>Scalable to large numbers of users by simply adding more images.</a:t>
            </a:r>
          </a:p>
          <a:p>
            <a:pPr>
              <a:buFont typeface="Arial" panose="020B0604020202020204" pitchFamily="34" charset="0"/>
              <a:buChar char="•"/>
            </a:pPr>
            <a:r>
              <a:rPr lang="en-US" sz="2800" dirty="0"/>
              <a:t>Debug-friendly with logs for loading and processing images.</a:t>
            </a:r>
          </a:p>
          <a:p>
            <a:r>
              <a:rPr lang="en-US" sz="2800" dirty="0"/>
              <a:t>These features ensure both usability and reliability.</a:t>
            </a:r>
          </a:p>
          <a:p>
            <a:endParaRPr lang="en-IN" sz="2800" dirty="0"/>
          </a:p>
        </p:txBody>
      </p:sp>
      <p:pic>
        <p:nvPicPr>
          <p:cNvPr id="7" name="Picture 6">
            <a:extLst>
              <a:ext uri="{FF2B5EF4-FFF2-40B4-BE49-F238E27FC236}">
                <a16:creationId xmlns:a16="http://schemas.microsoft.com/office/drawing/2014/main" id="{C24FB5F5-8C6B-64C2-0D05-56D9C4D47208}"/>
              </a:ext>
            </a:extLst>
          </p:cNvPr>
          <p:cNvPicPr>
            <a:picLocks noChangeAspect="1"/>
          </p:cNvPicPr>
          <p:nvPr/>
        </p:nvPicPr>
        <p:blipFill>
          <a:blip r:embed="rId4"/>
          <a:stretch>
            <a:fillRect/>
          </a:stretch>
        </p:blipFill>
        <p:spPr>
          <a:xfrm>
            <a:off x="9612924" y="1924648"/>
            <a:ext cx="3505200" cy="3505200"/>
          </a:xfrm>
          <a:prstGeom prst="rect">
            <a:avLst/>
          </a:prstGeom>
        </p:spPr>
      </p:pic>
    </p:spTree>
    <p:extLst>
      <p:ext uri="{BB962C8B-B14F-4D97-AF65-F5344CB8AC3E}">
        <p14:creationId xmlns:p14="http://schemas.microsoft.com/office/powerpoint/2010/main" val="19632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C00AA7E8-05D1-3484-7262-D1645F2D7B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4630400" cy="8256984"/>
          </a:xfrm>
          <a:prstGeom prst="rect">
            <a:avLst/>
          </a:prstGeom>
        </p:spPr>
      </p:pic>
      <p:pic>
        <p:nvPicPr>
          <p:cNvPr id="4" name="Picture 3">
            <a:extLst>
              <a:ext uri="{FF2B5EF4-FFF2-40B4-BE49-F238E27FC236}">
                <a16:creationId xmlns:a16="http://schemas.microsoft.com/office/drawing/2014/main" id="{96DEAFBE-DA23-83B2-7D24-DB99732201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58043"/>
            <a:ext cx="4042001" cy="581038"/>
          </a:xfrm>
          <a:prstGeom prst="rect">
            <a:avLst/>
          </a:prstGeom>
        </p:spPr>
      </p:pic>
      <p:sp>
        <p:nvSpPr>
          <p:cNvPr id="5" name="TextBox 4">
            <a:extLst>
              <a:ext uri="{FF2B5EF4-FFF2-40B4-BE49-F238E27FC236}">
                <a16:creationId xmlns:a16="http://schemas.microsoft.com/office/drawing/2014/main" id="{BA57293E-75FE-AE5C-8A78-D017B091E647}"/>
              </a:ext>
            </a:extLst>
          </p:cNvPr>
          <p:cNvSpPr txBox="1"/>
          <p:nvPr/>
        </p:nvSpPr>
        <p:spPr>
          <a:xfrm>
            <a:off x="5767754" y="609600"/>
            <a:ext cx="2902113" cy="646331"/>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3600" dirty="0">
                <a:latin typeface="Arial Rounded MT Bold" panose="020F0704030504030204" pitchFamily="34" charset="0"/>
              </a:rPr>
              <a:t>Advantages</a:t>
            </a:r>
          </a:p>
        </p:txBody>
      </p:sp>
      <p:sp>
        <p:nvSpPr>
          <p:cNvPr id="6" name="TextBox 5">
            <a:extLst>
              <a:ext uri="{FF2B5EF4-FFF2-40B4-BE49-F238E27FC236}">
                <a16:creationId xmlns:a16="http://schemas.microsoft.com/office/drawing/2014/main" id="{15152AA4-9A08-4AC3-518D-C6C6E1574A53}"/>
              </a:ext>
            </a:extLst>
          </p:cNvPr>
          <p:cNvSpPr txBox="1"/>
          <p:nvPr/>
        </p:nvSpPr>
        <p:spPr>
          <a:xfrm>
            <a:off x="876625" y="1911630"/>
            <a:ext cx="12684370" cy="4524315"/>
          </a:xfrm>
          <a:prstGeom prst="rect">
            <a:avLst/>
          </a:prstGeom>
          <a:noFill/>
        </p:spPr>
        <p:txBody>
          <a:bodyPr wrap="square" rtlCol="0">
            <a:spAutoFit/>
          </a:bodyPr>
          <a:lstStyle/>
          <a:p>
            <a:r>
              <a:rPr lang="en-US" sz="3200" dirty="0"/>
              <a:t>This system brings significant benefits over traditional attendance methods. It provides a contactless and hygienic solution suitable for post-COVID environments. It reduces the need for expensive biometric devices. The system can be used anywhere with just a webcam and browser, making it cost-effective and portable. It eliminates human errors and prevents proxies. Also, storing data in CSV format ensures that records are well-organized and ready for analysis. It can easily be extended to include features like face training, analytics, or integration with databases and cloud platforms.</a:t>
            </a:r>
            <a:endParaRPr lang="en-IN" sz="3200" dirty="0"/>
          </a:p>
        </p:txBody>
      </p:sp>
    </p:spTree>
    <p:extLst>
      <p:ext uri="{BB962C8B-B14F-4D97-AF65-F5344CB8AC3E}">
        <p14:creationId xmlns:p14="http://schemas.microsoft.com/office/powerpoint/2010/main" val="1757221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E76D5D5A-4771-6606-5D53-BA506F4F36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4630400" cy="8256984"/>
          </a:xfrm>
          <a:prstGeom prst="rect">
            <a:avLst/>
          </a:prstGeom>
        </p:spPr>
      </p:pic>
      <p:pic>
        <p:nvPicPr>
          <p:cNvPr id="3" name="Picture 2">
            <a:extLst>
              <a:ext uri="{FF2B5EF4-FFF2-40B4-BE49-F238E27FC236}">
                <a16:creationId xmlns:a16="http://schemas.microsoft.com/office/drawing/2014/main" id="{C2963131-F979-6AD6-0B88-AC1C2810D9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 y="7378584"/>
            <a:ext cx="4042001" cy="581038"/>
          </a:xfrm>
          <a:prstGeom prst="rect">
            <a:avLst/>
          </a:prstGeom>
        </p:spPr>
      </p:pic>
      <p:sp>
        <p:nvSpPr>
          <p:cNvPr id="8" name="TextBox 7">
            <a:extLst>
              <a:ext uri="{FF2B5EF4-FFF2-40B4-BE49-F238E27FC236}">
                <a16:creationId xmlns:a16="http://schemas.microsoft.com/office/drawing/2014/main" id="{037283B3-D2C1-5DEC-08C5-0514600D93DC}"/>
              </a:ext>
            </a:extLst>
          </p:cNvPr>
          <p:cNvSpPr txBox="1"/>
          <p:nvPr/>
        </p:nvSpPr>
        <p:spPr>
          <a:xfrm>
            <a:off x="5149533" y="727285"/>
            <a:ext cx="4331333" cy="1077218"/>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t" rotWithShape="0">
              <a:prstClr val="black">
                <a:alpha val="40000"/>
              </a:prstClr>
            </a:outerShdw>
          </a:effectLst>
        </p:spPr>
        <p:txBody>
          <a:bodyPr wrap="square" rtlCol="0">
            <a:spAutoFit/>
          </a:bodyPr>
          <a:lstStyle/>
          <a:p>
            <a:pPr algn="ctr"/>
            <a:r>
              <a:rPr lang="en-US" sz="3200" dirty="0">
                <a:latin typeface="Arial Rounded MT Bold" panose="020F0704030504030204" pitchFamily="34" charset="0"/>
              </a:rPr>
              <a:t>Limitations and Future Scope</a:t>
            </a:r>
            <a:endParaRPr lang="en-IN" sz="3200" dirty="0">
              <a:latin typeface="Arial Rounded MT Bold" panose="020F0704030504030204" pitchFamily="34" charset="0"/>
            </a:endParaRPr>
          </a:p>
        </p:txBody>
      </p:sp>
      <p:sp>
        <p:nvSpPr>
          <p:cNvPr id="9" name="TextBox 8">
            <a:extLst>
              <a:ext uri="{FF2B5EF4-FFF2-40B4-BE49-F238E27FC236}">
                <a16:creationId xmlns:a16="http://schemas.microsoft.com/office/drawing/2014/main" id="{56FF613B-DE5F-62BE-4E81-43BAE2125875}"/>
              </a:ext>
            </a:extLst>
          </p:cNvPr>
          <p:cNvSpPr txBox="1"/>
          <p:nvPr/>
        </p:nvSpPr>
        <p:spPr>
          <a:xfrm>
            <a:off x="1078523" y="2314215"/>
            <a:ext cx="12731262" cy="5016758"/>
          </a:xfrm>
          <a:prstGeom prst="rect">
            <a:avLst/>
          </a:prstGeom>
          <a:noFill/>
        </p:spPr>
        <p:txBody>
          <a:bodyPr wrap="square" rtlCol="0">
            <a:spAutoFit/>
          </a:bodyPr>
          <a:lstStyle/>
          <a:p>
            <a:pPr>
              <a:buNone/>
            </a:pPr>
            <a:r>
              <a:rPr lang="en-US" sz="3200" dirty="0"/>
              <a:t>While functional, our system does have limitations. It currently supports only one face at a time, and recognition accuracy depends on lighting and image quality. It doesn't yet support database integration or user management. In the future, we plan to:</a:t>
            </a:r>
          </a:p>
          <a:p>
            <a:pPr>
              <a:buFont typeface="Arial" panose="020B0604020202020204" pitchFamily="34" charset="0"/>
              <a:buChar char="•"/>
            </a:pPr>
            <a:r>
              <a:rPr lang="en-US" sz="3200" dirty="0"/>
              <a:t>Add support for multiple face recognition simultaneously.</a:t>
            </a:r>
          </a:p>
          <a:p>
            <a:pPr>
              <a:buFont typeface="Arial" panose="020B0604020202020204" pitchFamily="34" charset="0"/>
              <a:buChar char="•"/>
            </a:pPr>
            <a:r>
              <a:rPr lang="en-US" sz="3200" dirty="0"/>
              <a:t>Integrate a proper login system and cloud database.</a:t>
            </a:r>
          </a:p>
          <a:p>
            <a:pPr>
              <a:buFont typeface="Arial" panose="020B0604020202020204" pitchFamily="34" charset="0"/>
              <a:buChar char="•"/>
            </a:pPr>
            <a:r>
              <a:rPr lang="en-US" sz="3200" dirty="0"/>
              <a:t>Improve accuracy with deep learning models.</a:t>
            </a:r>
          </a:p>
          <a:p>
            <a:pPr>
              <a:buFont typeface="Arial" panose="020B0604020202020204" pitchFamily="34" charset="0"/>
              <a:buChar char="•"/>
            </a:pPr>
            <a:r>
              <a:rPr lang="en-US" sz="3200" dirty="0"/>
              <a:t>Create a dashboard for administrators to view attendance trends.</a:t>
            </a:r>
          </a:p>
          <a:p>
            <a:pPr>
              <a:buFont typeface="Arial" panose="020B0604020202020204" pitchFamily="34" charset="0"/>
              <a:buChar char="•"/>
            </a:pPr>
            <a:r>
              <a:rPr lang="en-US" sz="3200" dirty="0"/>
              <a:t>Allow dynamic face registration through the web interface.</a:t>
            </a:r>
          </a:p>
          <a:p>
            <a:endParaRPr lang="en-IN" sz="3200" dirty="0"/>
          </a:p>
        </p:txBody>
      </p:sp>
    </p:spTree>
    <p:extLst>
      <p:ext uri="{BB962C8B-B14F-4D97-AF65-F5344CB8AC3E}">
        <p14:creationId xmlns:p14="http://schemas.microsoft.com/office/powerpoint/2010/main" val="2850177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B3BDDF60-96CD-E8C5-9372-7898F677F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4630400" cy="8256984"/>
          </a:xfrm>
          <a:prstGeom prst="rect">
            <a:avLst/>
          </a:prstGeom>
        </p:spPr>
      </p:pic>
      <p:pic>
        <p:nvPicPr>
          <p:cNvPr id="3" name="Picture 2">
            <a:extLst>
              <a:ext uri="{FF2B5EF4-FFF2-40B4-BE49-F238E27FC236}">
                <a16:creationId xmlns:a16="http://schemas.microsoft.com/office/drawing/2014/main" id="{2BE59C91-E4EC-CA5F-C2F6-EAF2F3A0E1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 y="7378584"/>
            <a:ext cx="4042001" cy="581038"/>
          </a:xfrm>
          <a:prstGeom prst="rect">
            <a:avLst/>
          </a:prstGeom>
        </p:spPr>
      </p:pic>
      <p:sp>
        <p:nvSpPr>
          <p:cNvPr id="5" name="TextBox 4">
            <a:extLst>
              <a:ext uri="{FF2B5EF4-FFF2-40B4-BE49-F238E27FC236}">
                <a16:creationId xmlns:a16="http://schemas.microsoft.com/office/drawing/2014/main" id="{E441D510-69E6-5B28-767B-ACD1EA6B89B3}"/>
              </a:ext>
            </a:extLst>
          </p:cNvPr>
          <p:cNvSpPr txBox="1"/>
          <p:nvPr/>
        </p:nvSpPr>
        <p:spPr>
          <a:xfrm>
            <a:off x="5767754" y="609600"/>
            <a:ext cx="2902113" cy="646331"/>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3600" dirty="0">
                <a:latin typeface="Arial Rounded MT Bold" panose="020F0704030504030204" pitchFamily="34" charset="0"/>
              </a:rPr>
              <a:t>Conclusion</a:t>
            </a:r>
          </a:p>
        </p:txBody>
      </p:sp>
      <p:sp>
        <p:nvSpPr>
          <p:cNvPr id="6" name="TextBox 5">
            <a:extLst>
              <a:ext uri="{FF2B5EF4-FFF2-40B4-BE49-F238E27FC236}">
                <a16:creationId xmlns:a16="http://schemas.microsoft.com/office/drawing/2014/main" id="{8CAA9A70-4E53-50A9-72AD-41CA0EB440B9}"/>
              </a:ext>
            </a:extLst>
          </p:cNvPr>
          <p:cNvSpPr txBox="1"/>
          <p:nvPr/>
        </p:nvSpPr>
        <p:spPr>
          <a:xfrm>
            <a:off x="909190" y="1584659"/>
            <a:ext cx="7760677" cy="6124754"/>
          </a:xfrm>
          <a:prstGeom prst="rect">
            <a:avLst/>
          </a:prstGeom>
          <a:noFill/>
        </p:spPr>
        <p:txBody>
          <a:bodyPr wrap="square" rtlCol="0">
            <a:spAutoFit/>
          </a:bodyPr>
          <a:lstStyle/>
          <a:p>
            <a:r>
              <a:rPr lang="en-US" sz="2800" dirty="0"/>
              <a:t>The Face Recognition Attendance System is an innovative approach to solving the challenges of manual and biometric attendance systems. It demonstrates how machine learning and web technologies can come together to offer smart, practical solutions. Our system is easy to deploy, requires minimal resources, and can be scaled as needed. While there is room for improvement, we believe it serves as a solid foundation for more advanced attendance management systems in both educational and corporate sectors. This project enhanced our technical, analytical, and problem-solving skills.</a:t>
            </a:r>
          </a:p>
          <a:p>
            <a:endParaRPr lang="en-IN" sz="2800" dirty="0"/>
          </a:p>
        </p:txBody>
      </p:sp>
      <p:pic>
        <p:nvPicPr>
          <p:cNvPr id="7" name="Picture 6">
            <a:extLst>
              <a:ext uri="{FF2B5EF4-FFF2-40B4-BE49-F238E27FC236}">
                <a16:creationId xmlns:a16="http://schemas.microsoft.com/office/drawing/2014/main" id="{7EF1E714-2365-E594-C621-7DC1B4F76AA5}"/>
              </a:ext>
            </a:extLst>
          </p:cNvPr>
          <p:cNvPicPr>
            <a:picLocks noChangeAspect="1"/>
          </p:cNvPicPr>
          <p:nvPr/>
        </p:nvPicPr>
        <p:blipFill>
          <a:blip r:embed="rId4"/>
          <a:stretch>
            <a:fillRect/>
          </a:stretch>
        </p:blipFill>
        <p:spPr>
          <a:xfrm>
            <a:off x="9413630" y="2133600"/>
            <a:ext cx="3681046" cy="3681046"/>
          </a:xfrm>
          <a:prstGeom prst="rect">
            <a:avLst/>
          </a:prstGeom>
        </p:spPr>
      </p:pic>
    </p:spTree>
    <p:extLst>
      <p:ext uri="{BB962C8B-B14F-4D97-AF65-F5344CB8AC3E}">
        <p14:creationId xmlns:p14="http://schemas.microsoft.com/office/powerpoint/2010/main" val="71663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F53C892-7486-2CC7-BE28-A250495D6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4630400" cy="8256984"/>
          </a:xfrm>
          <a:prstGeom prst="rect">
            <a:avLst/>
          </a:prstGeom>
        </p:spPr>
      </p:pic>
      <p:pic>
        <p:nvPicPr>
          <p:cNvPr id="3" name="Picture 2">
            <a:extLst>
              <a:ext uri="{FF2B5EF4-FFF2-40B4-BE49-F238E27FC236}">
                <a16:creationId xmlns:a16="http://schemas.microsoft.com/office/drawing/2014/main" id="{92368B90-A47B-6601-AE0F-0B7CDC47FB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58043"/>
            <a:ext cx="4042001" cy="581038"/>
          </a:xfrm>
          <a:prstGeom prst="rect">
            <a:avLst/>
          </a:prstGeom>
        </p:spPr>
      </p:pic>
      <p:sp>
        <p:nvSpPr>
          <p:cNvPr id="4" name="TextBox 3">
            <a:extLst>
              <a:ext uri="{FF2B5EF4-FFF2-40B4-BE49-F238E27FC236}">
                <a16:creationId xmlns:a16="http://schemas.microsoft.com/office/drawing/2014/main" id="{AC52F760-8012-DB85-498F-3866B6F81887}"/>
              </a:ext>
            </a:extLst>
          </p:cNvPr>
          <p:cNvSpPr txBox="1"/>
          <p:nvPr/>
        </p:nvSpPr>
        <p:spPr>
          <a:xfrm>
            <a:off x="4225788" y="648908"/>
            <a:ext cx="6178823" cy="1200329"/>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t" rotWithShape="0">
              <a:prstClr val="black">
                <a:alpha val="40000"/>
              </a:prstClr>
            </a:outerShdw>
          </a:effectLst>
        </p:spPr>
        <p:txBody>
          <a:bodyPr wrap="square" rtlCol="0" anchor="ctr">
            <a:spAutoFit/>
          </a:bodyPr>
          <a:lstStyle/>
          <a:p>
            <a:pPr algn="ctr"/>
            <a:r>
              <a:rPr lang="en-IN" sz="3600" dirty="0">
                <a:latin typeface="Arial Rounded MT Bold" panose="020F0704030504030204" pitchFamily="34" charset="0"/>
              </a:rPr>
              <a:t>Tools and Technologies Used</a:t>
            </a:r>
          </a:p>
        </p:txBody>
      </p:sp>
      <p:sp>
        <p:nvSpPr>
          <p:cNvPr id="9" name="TextBox 8">
            <a:extLst>
              <a:ext uri="{FF2B5EF4-FFF2-40B4-BE49-F238E27FC236}">
                <a16:creationId xmlns:a16="http://schemas.microsoft.com/office/drawing/2014/main" id="{CFC4FA76-250C-2AD3-5141-B60907D319E3}"/>
              </a:ext>
            </a:extLst>
          </p:cNvPr>
          <p:cNvSpPr txBox="1"/>
          <p:nvPr/>
        </p:nvSpPr>
        <p:spPr>
          <a:xfrm>
            <a:off x="891250" y="2348490"/>
            <a:ext cx="12408061" cy="4031873"/>
          </a:xfrm>
          <a:prstGeom prst="rect">
            <a:avLst/>
          </a:prstGeom>
          <a:noFill/>
        </p:spPr>
        <p:txBody>
          <a:bodyPr wrap="square">
            <a:spAutoFit/>
          </a:bodyPr>
          <a:lstStyle/>
          <a:p>
            <a:r>
              <a:rPr kumimoji="0" lang="en-US" altLang="en-US" sz="3200" b="0" i="0" u="none" strike="noStrike" cap="none" normalizeH="0" baseline="0" dirty="0">
                <a:ln>
                  <a:noFill/>
                </a:ln>
                <a:solidFill>
                  <a:schemeClr val="tx1"/>
                </a:solidFill>
                <a:effectLst/>
              </a:rPr>
              <a:t>We built this project using a combination of modern web development and machine learning tools. The backend is developed using Flask, a lightweight Python web framework. For facial detection and recognition, we utilized the </a:t>
            </a:r>
            <a:r>
              <a:rPr kumimoji="0" lang="en-US" altLang="en-US" sz="3200" b="0" i="0" u="none" strike="noStrike" cap="none" normalizeH="0" baseline="0" dirty="0" err="1">
                <a:ln>
                  <a:noFill/>
                </a:ln>
                <a:solidFill>
                  <a:schemeClr val="tx1"/>
                </a:solidFill>
                <a:effectLst/>
              </a:rPr>
              <a:t>face_recognition</a:t>
            </a:r>
            <a:r>
              <a:rPr kumimoji="0" lang="en-US" altLang="en-US" sz="3200" b="0" i="0" u="none" strike="noStrike" cap="none" normalizeH="0" baseline="0" dirty="0">
                <a:ln>
                  <a:noFill/>
                </a:ln>
                <a:solidFill>
                  <a:schemeClr val="tx1"/>
                </a:solidFill>
                <a:effectLst/>
              </a:rPr>
              <a:t> library built on top of </a:t>
            </a:r>
            <a:r>
              <a:rPr kumimoji="0" lang="en-US" altLang="en-US" sz="3200" b="0" i="0" u="none" strike="noStrike" cap="none" normalizeH="0" baseline="0" dirty="0" err="1">
                <a:ln>
                  <a:noFill/>
                </a:ln>
                <a:solidFill>
                  <a:schemeClr val="tx1"/>
                </a:solidFill>
                <a:effectLst/>
              </a:rPr>
              <a:t>dlib</a:t>
            </a:r>
            <a:r>
              <a:rPr kumimoji="0" lang="en-US" altLang="en-US" sz="3200" b="0" i="0" u="none" strike="noStrike" cap="none" normalizeH="0" baseline="0" dirty="0">
                <a:ln>
                  <a:noFill/>
                </a:ln>
                <a:solidFill>
                  <a:schemeClr val="tx1"/>
                </a:solidFill>
                <a:effectLst/>
              </a:rPr>
              <a:t> and OpenCV. Frontend technologies include HTML5, Bootstrap 5, and JavaScript. Webcam access is handled via </a:t>
            </a:r>
            <a:r>
              <a:rPr kumimoji="0" lang="en-US" altLang="en-US" sz="3200" b="0" i="0" u="none" strike="noStrike" cap="none" normalizeH="0" baseline="0" dirty="0" err="1">
                <a:ln>
                  <a:noFill/>
                </a:ln>
                <a:solidFill>
                  <a:schemeClr val="tx1"/>
                </a:solidFill>
                <a:effectLst/>
              </a:rPr>
              <a:t>getUserMedia</a:t>
            </a:r>
            <a:r>
              <a:rPr kumimoji="0" lang="en-US" altLang="en-US" sz="3200" b="0" i="0" u="none" strike="noStrike" cap="none" normalizeH="0" baseline="0" dirty="0">
                <a:ln>
                  <a:noFill/>
                </a:ln>
                <a:solidFill>
                  <a:schemeClr val="tx1"/>
                </a:solidFill>
                <a:effectLst/>
              </a:rPr>
              <a:t> API. Attendance records are stored in CSV format using the pandas library, ensuring easy export and analysis. Image processing and base64 </a:t>
            </a:r>
            <a:endParaRPr lang="en-IN" sz="3200" dirty="0"/>
          </a:p>
        </p:txBody>
      </p:sp>
    </p:spTree>
    <p:extLst>
      <p:ext uri="{BB962C8B-B14F-4D97-AF65-F5344CB8AC3E}">
        <p14:creationId xmlns:p14="http://schemas.microsoft.com/office/powerpoint/2010/main" val="130010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42611"/>
            <a:ext cx="7742634" cy="744260"/>
          </a:xfrm>
          <a:prstGeom prst="rect">
            <a:avLst/>
          </a:prstGeom>
          <a:noFill/>
          <a:ln/>
        </p:spPr>
        <p:txBody>
          <a:bodyPr wrap="none" lIns="0" tIns="0" rIns="0" bIns="0" rtlCol="0" anchor="t"/>
          <a:lstStyle/>
          <a:p>
            <a:pPr marL="0" indent="0">
              <a:lnSpc>
                <a:spcPts val="5850"/>
              </a:lnSpc>
              <a:buNone/>
            </a:pPr>
            <a:r>
              <a:rPr lang="en-US" sz="4650" dirty="0">
                <a:solidFill>
                  <a:srgbClr val="020202"/>
                </a:solidFill>
                <a:latin typeface="PT Serif" pitchFamily="34" charset="0"/>
                <a:ea typeface="PT Serif" pitchFamily="34" charset="-122"/>
                <a:cs typeface="PT Serif" pitchFamily="34" charset="-120"/>
              </a:rPr>
              <a:t>                                  Thank You</a:t>
            </a:r>
            <a:endParaRPr lang="en-US" sz="4650" dirty="0"/>
          </a:p>
        </p:txBody>
      </p:sp>
      <p:pic>
        <p:nvPicPr>
          <p:cNvPr id="4" name="Picture 3">
            <a:extLst>
              <a:ext uri="{FF2B5EF4-FFF2-40B4-BE49-F238E27FC236}">
                <a16:creationId xmlns:a16="http://schemas.microsoft.com/office/drawing/2014/main" id="{3F42975F-EE4A-8619-933C-09CC2B56B0A3}"/>
              </a:ext>
            </a:extLst>
          </p:cNvPr>
          <p:cNvPicPr>
            <a:picLocks noChangeAspect="1"/>
          </p:cNvPicPr>
          <p:nvPr/>
        </p:nvPicPr>
        <p:blipFill>
          <a:blip r:embed="rId3"/>
          <a:stretch>
            <a:fillRect/>
          </a:stretch>
        </p:blipFill>
        <p:spPr>
          <a:xfrm>
            <a:off x="2258051" y="488081"/>
            <a:ext cx="10021699" cy="755437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3">
            <a:extLst>
              <a:ext uri="{FF2B5EF4-FFF2-40B4-BE49-F238E27FC236}">
                <a16:creationId xmlns:a16="http://schemas.microsoft.com/office/drawing/2014/main" id="{BA43151B-7B27-166B-0159-2804B287EC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31" y="0"/>
            <a:ext cx="14684660" cy="8256984"/>
          </a:xfrm>
          <a:prstGeom prst="rect">
            <a:avLst/>
          </a:prstGeom>
        </p:spPr>
      </p:pic>
      <p:pic>
        <p:nvPicPr>
          <p:cNvPr id="18" name="Picture 17">
            <a:extLst>
              <a:ext uri="{FF2B5EF4-FFF2-40B4-BE49-F238E27FC236}">
                <a16:creationId xmlns:a16="http://schemas.microsoft.com/office/drawing/2014/main" id="{F9028719-B70D-B9C4-1934-F213329C41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1081" y="110107"/>
            <a:ext cx="10230806" cy="1104315"/>
          </a:xfrm>
          <a:prstGeom prst="rect">
            <a:avLst/>
          </a:prstGeom>
        </p:spPr>
      </p:pic>
      <p:sp>
        <p:nvSpPr>
          <p:cNvPr id="19" name="TextBox 18">
            <a:extLst>
              <a:ext uri="{FF2B5EF4-FFF2-40B4-BE49-F238E27FC236}">
                <a16:creationId xmlns:a16="http://schemas.microsoft.com/office/drawing/2014/main" id="{01C2ACE5-556F-BD59-EA80-A61E8EB8893D}"/>
              </a:ext>
            </a:extLst>
          </p:cNvPr>
          <p:cNvSpPr txBox="1"/>
          <p:nvPr/>
        </p:nvSpPr>
        <p:spPr>
          <a:xfrm>
            <a:off x="766787" y="3097983"/>
            <a:ext cx="13296558"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0" name="Table 2">
            <a:extLst>
              <a:ext uri="{FF2B5EF4-FFF2-40B4-BE49-F238E27FC236}">
                <a16:creationId xmlns:a16="http://schemas.microsoft.com/office/drawing/2014/main" id="{242F2EE8-23C2-CE95-8675-397F4B3DAF75}"/>
              </a:ext>
            </a:extLst>
          </p:cNvPr>
          <p:cNvGraphicFramePr>
            <a:graphicFrameLocks noGrp="1"/>
          </p:cNvGraphicFramePr>
          <p:nvPr>
            <p:extLst>
              <p:ext uri="{D42A27DB-BD31-4B8C-83A1-F6EECF244321}">
                <p14:modId xmlns:p14="http://schemas.microsoft.com/office/powerpoint/2010/main" val="4203708105"/>
              </p:ext>
            </p:extLst>
          </p:nvPr>
        </p:nvGraphicFramePr>
        <p:xfrm>
          <a:off x="2965540" y="4218710"/>
          <a:ext cx="9226640" cy="2492980"/>
        </p:xfrm>
        <a:graphic>
          <a:graphicData uri="http://schemas.openxmlformats.org/drawingml/2006/table">
            <a:tbl>
              <a:tblPr firstRow="1" bandRow="1">
                <a:tableStyleId>{5C22544A-7EE6-4342-B048-85BDC9FD1C3A}</a:tableStyleId>
              </a:tblPr>
              <a:tblGrid>
                <a:gridCol w="4613320">
                  <a:extLst>
                    <a:ext uri="{9D8B030D-6E8A-4147-A177-3AD203B41FA5}">
                      <a16:colId xmlns:a16="http://schemas.microsoft.com/office/drawing/2014/main" val="3537270469"/>
                    </a:ext>
                  </a:extLst>
                </a:gridCol>
                <a:gridCol w="4613320">
                  <a:extLst>
                    <a:ext uri="{9D8B030D-6E8A-4147-A177-3AD203B41FA5}">
                      <a16:colId xmlns:a16="http://schemas.microsoft.com/office/drawing/2014/main" val="3305024946"/>
                    </a:ext>
                  </a:extLst>
                </a:gridCol>
              </a:tblGrid>
              <a:tr h="498596">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498596">
                <a:tc>
                  <a:txBody>
                    <a:bodyPr/>
                    <a:lstStyle/>
                    <a:p>
                      <a:r>
                        <a:rPr lang="en-US" dirty="0"/>
                        <a:t>2301010438</a:t>
                      </a:r>
                    </a:p>
                  </a:txBody>
                  <a:tcPr/>
                </a:tc>
                <a:tc>
                  <a:txBody>
                    <a:bodyPr/>
                    <a:lstStyle/>
                    <a:p>
                      <a:r>
                        <a:rPr lang="en-US" dirty="0"/>
                        <a:t>Manasvi Raghav</a:t>
                      </a:r>
                    </a:p>
                  </a:txBody>
                  <a:tcPr/>
                </a:tc>
                <a:extLst>
                  <a:ext uri="{0D108BD9-81ED-4DB2-BD59-A6C34878D82A}">
                    <a16:rowId xmlns:a16="http://schemas.microsoft.com/office/drawing/2014/main" val="4176101868"/>
                  </a:ext>
                </a:extLst>
              </a:tr>
              <a:tr h="498596">
                <a:tc>
                  <a:txBody>
                    <a:bodyPr/>
                    <a:lstStyle/>
                    <a:p>
                      <a:r>
                        <a:rPr lang="en-US" dirty="0"/>
                        <a:t>2301010457 </a:t>
                      </a:r>
                    </a:p>
                  </a:txBody>
                  <a:tcPr/>
                </a:tc>
                <a:tc>
                  <a:txBody>
                    <a:bodyPr/>
                    <a:lstStyle/>
                    <a:p>
                      <a:r>
                        <a:rPr lang="en-US" dirty="0"/>
                        <a:t>Herscheeta Khurana</a:t>
                      </a:r>
                    </a:p>
                  </a:txBody>
                  <a:tcPr/>
                </a:tc>
                <a:extLst>
                  <a:ext uri="{0D108BD9-81ED-4DB2-BD59-A6C34878D82A}">
                    <a16:rowId xmlns:a16="http://schemas.microsoft.com/office/drawing/2014/main" val="1958206324"/>
                  </a:ext>
                </a:extLst>
              </a:tr>
              <a:tr h="498596">
                <a:tc>
                  <a:txBody>
                    <a:bodyPr/>
                    <a:lstStyle/>
                    <a:p>
                      <a:r>
                        <a:rPr lang="en-US" dirty="0"/>
                        <a:t>2301010449</a:t>
                      </a:r>
                    </a:p>
                  </a:txBody>
                  <a:tcPr/>
                </a:tc>
                <a:tc>
                  <a:txBody>
                    <a:bodyPr/>
                    <a:lstStyle/>
                    <a:p>
                      <a:r>
                        <a:rPr lang="en-US" dirty="0"/>
                        <a:t>Raunak Tiwari</a:t>
                      </a:r>
                    </a:p>
                  </a:txBody>
                  <a:tcPr/>
                </a:tc>
                <a:extLst>
                  <a:ext uri="{0D108BD9-81ED-4DB2-BD59-A6C34878D82A}">
                    <a16:rowId xmlns:a16="http://schemas.microsoft.com/office/drawing/2014/main" val="441949598"/>
                  </a:ext>
                </a:extLst>
              </a:tr>
              <a:tr h="498596">
                <a:tc>
                  <a:txBody>
                    <a:bodyPr/>
                    <a:lstStyle/>
                    <a:p>
                      <a:r>
                        <a:rPr lang="en-US" dirty="0"/>
                        <a:t>2301010443</a:t>
                      </a:r>
                    </a:p>
                  </a:txBody>
                  <a:tcPr/>
                </a:tc>
                <a:tc>
                  <a:txBody>
                    <a:bodyPr/>
                    <a:lstStyle/>
                    <a:p>
                      <a:r>
                        <a:rPr lang="en-US" dirty="0"/>
                        <a:t>Niti Dagar</a:t>
                      </a:r>
                    </a:p>
                  </a:txBody>
                  <a:tcPr/>
                </a:tc>
                <a:extLst>
                  <a:ext uri="{0D108BD9-81ED-4DB2-BD59-A6C34878D82A}">
                    <a16:rowId xmlns:a16="http://schemas.microsoft.com/office/drawing/2014/main" val="3043375068"/>
                  </a:ext>
                </a:extLst>
              </a:tr>
            </a:tbl>
          </a:graphicData>
        </a:graphic>
      </p:graphicFrame>
      <p:sp>
        <p:nvSpPr>
          <p:cNvPr id="22" name="TextBox 21">
            <a:extLst>
              <a:ext uri="{FF2B5EF4-FFF2-40B4-BE49-F238E27FC236}">
                <a16:creationId xmlns:a16="http://schemas.microsoft.com/office/drawing/2014/main" id="{D25B33F3-48D7-ED79-7516-91B46ACDFC47}"/>
              </a:ext>
            </a:extLst>
          </p:cNvPr>
          <p:cNvSpPr txBox="1"/>
          <p:nvPr/>
        </p:nvSpPr>
        <p:spPr>
          <a:xfrm>
            <a:off x="120483" y="7400685"/>
            <a:ext cx="6562115"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buSzPct val="25000"/>
            </a:pPr>
            <a:r>
              <a:rPr lang="en-IN" sz="1800" b="1" u="sng" dirty="0">
                <a:solidFill>
                  <a:srgbClr val="0070C0"/>
                </a:solidFill>
                <a:latin typeface="Arial Unicode MS" pitchFamily="34" charset="-128"/>
                <a:ea typeface="Arial Unicode MS" pitchFamily="34" charset="-128"/>
                <a:cs typeface="Arial Unicode MS" pitchFamily="34" charset="-128"/>
                <a:sym typeface="Arial"/>
              </a:rPr>
              <a:t>Industry Mentor</a:t>
            </a:r>
            <a:r>
              <a:rPr lang="en-IN" sz="1800" b="1" dirty="0">
                <a:solidFill>
                  <a:srgbClr val="0070C0"/>
                </a:solidFill>
                <a:latin typeface="Arial Unicode MS" pitchFamily="34" charset="-128"/>
                <a:ea typeface="Arial Unicode MS" pitchFamily="34" charset="-128"/>
                <a:cs typeface="Arial Unicode MS" pitchFamily="34" charset="-128"/>
                <a:sym typeface="Arial"/>
              </a:rPr>
              <a:t>: Mr. Vishwanil Suman</a:t>
            </a:r>
          </a:p>
          <a:p>
            <a:pPr lvl="0">
              <a:buSzPct val="25000"/>
            </a:pPr>
            <a:r>
              <a:rPr lang="en-IN" b="1" u="sng" dirty="0">
                <a:solidFill>
                  <a:srgbClr val="0070C0"/>
                </a:solidFill>
                <a:latin typeface="Arial Unicode MS" pitchFamily="34" charset="-128"/>
                <a:ea typeface="Arial Unicode MS" pitchFamily="34" charset="-128"/>
                <a:cs typeface="Arial Unicode MS" pitchFamily="34" charset="-128"/>
                <a:sym typeface="Arial"/>
              </a:rPr>
              <a:t>Faculty Mentor</a:t>
            </a:r>
            <a:r>
              <a:rPr lang="en-IN" b="1" dirty="0">
                <a:solidFill>
                  <a:srgbClr val="0070C0"/>
                </a:solidFill>
                <a:latin typeface="Arial Unicode MS" pitchFamily="34" charset="-128"/>
                <a:ea typeface="Arial Unicode MS" pitchFamily="34" charset="-128"/>
                <a:cs typeface="Arial Unicode MS" pitchFamily="34" charset="-128"/>
                <a:sym typeface="Arial"/>
              </a:rPr>
              <a:t>:</a:t>
            </a:r>
            <a:r>
              <a:rPr lang="en-IN" sz="1800" b="1" dirty="0">
                <a:solidFill>
                  <a:srgbClr val="0070C0"/>
                </a:solidFill>
                <a:latin typeface="Arial Unicode MS" pitchFamily="34" charset="-128"/>
                <a:ea typeface="Arial Unicode MS" pitchFamily="34" charset="-128"/>
                <a:cs typeface="Arial Unicode MS" pitchFamily="34" charset="-128"/>
                <a:sym typeface="Arial"/>
              </a:rPr>
              <a:t> Ms. Megha Sharma</a:t>
            </a:r>
          </a:p>
        </p:txBody>
      </p:sp>
      <p:sp>
        <p:nvSpPr>
          <p:cNvPr id="23" name="Rectangle 22">
            <a:extLst>
              <a:ext uri="{FF2B5EF4-FFF2-40B4-BE49-F238E27FC236}">
                <a16:creationId xmlns:a16="http://schemas.microsoft.com/office/drawing/2014/main" id="{E7E35C26-5E72-F200-7C58-53DC90016F88}"/>
              </a:ext>
            </a:extLst>
          </p:cNvPr>
          <p:cNvSpPr/>
          <p:nvPr/>
        </p:nvSpPr>
        <p:spPr>
          <a:xfrm>
            <a:off x="1476425" y="1740704"/>
            <a:ext cx="11677549" cy="830997"/>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bodyPr>
          <a:lstStyle/>
          <a:p>
            <a:pPr algn="ctr"/>
            <a:r>
              <a:rPr lang="en-IN" sz="2400" dirty="0">
                <a:solidFill>
                  <a:srgbClr val="E31E24"/>
                </a:solidFill>
                <a:latin typeface="Bodoni MT" pitchFamily="18" charset="0"/>
              </a:rPr>
              <a:t>“InTime”</a:t>
            </a:r>
          </a:p>
          <a:p>
            <a:pPr algn="ctr"/>
            <a:r>
              <a:rPr lang="en-IN" sz="2400" dirty="0">
                <a:solidFill>
                  <a:srgbClr val="E31E24"/>
                </a:solidFill>
                <a:latin typeface="Bodoni MT" pitchFamily="18" charset="0"/>
              </a:rPr>
              <a:t>(Student Teacher Attendance System)</a:t>
            </a:r>
          </a:p>
        </p:txBody>
      </p:sp>
    </p:spTree>
    <p:extLst>
      <p:ext uri="{BB962C8B-B14F-4D97-AF65-F5344CB8AC3E}">
        <p14:creationId xmlns:p14="http://schemas.microsoft.com/office/powerpoint/2010/main" val="9733679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E12254DD-9FFB-F974-F474-348792108D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4630400" cy="9917581"/>
          </a:xfrm>
          <a:prstGeom prst="rect">
            <a:avLst/>
          </a:prstGeom>
        </p:spPr>
      </p:pic>
      <p:pic>
        <p:nvPicPr>
          <p:cNvPr id="2" name="Image 0" descr="preencoded.png"/>
          <p:cNvPicPr>
            <a:picLocks noChangeAspect="1"/>
          </p:cNvPicPr>
          <p:nvPr/>
        </p:nvPicPr>
        <p:blipFill>
          <a:blip r:embed="rId4"/>
          <a:stretch>
            <a:fillRect/>
          </a:stretch>
        </p:blipFill>
        <p:spPr>
          <a:xfrm>
            <a:off x="9004578" y="176645"/>
            <a:ext cx="5625822" cy="9642764"/>
          </a:xfrm>
          <a:prstGeom prst="rect">
            <a:avLst/>
          </a:prstGeom>
        </p:spPr>
      </p:pic>
      <p:sp>
        <p:nvSpPr>
          <p:cNvPr id="3" name="Text 0"/>
          <p:cNvSpPr/>
          <p:nvPr/>
        </p:nvSpPr>
        <p:spPr>
          <a:xfrm>
            <a:off x="701193" y="3111071"/>
            <a:ext cx="7604608" cy="3518329"/>
          </a:xfrm>
          <a:prstGeom prst="rect">
            <a:avLst/>
          </a:prstGeom>
          <a:ln/>
        </p:spPr>
        <p:style>
          <a:lnRef idx="0">
            <a:schemeClr val="accent4"/>
          </a:lnRef>
          <a:fillRef idx="3">
            <a:schemeClr val="accent4"/>
          </a:fillRef>
          <a:effectRef idx="3">
            <a:schemeClr val="accent4"/>
          </a:effectRef>
          <a:fontRef idx="minor">
            <a:schemeClr val="lt1"/>
          </a:fontRef>
        </p:style>
        <p:txBody>
          <a:bodyPr wrap="square" lIns="0" tIns="0" rIns="0" bIns="0" rtlCol="0" anchor="t"/>
          <a:lstStyle/>
          <a:p>
            <a:pPr marL="0" indent="0" algn="ctr">
              <a:lnSpc>
                <a:spcPts val="5850"/>
              </a:lnSpc>
              <a:buNone/>
            </a:pPr>
            <a:r>
              <a:rPr lang="en-US" sz="4650" dirty="0" err="1">
                <a:solidFill>
                  <a:srgbClr val="020202"/>
                </a:solidFill>
                <a:latin typeface="PT Serif" pitchFamily="34" charset="0"/>
                <a:ea typeface="PT Serif" pitchFamily="34" charset="-122"/>
                <a:cs typeface="PT Serif" pitchFamily="34" charset="-120"/>
              </a:rPr>
              <a:t>InTime</a:t>
            </a:r>
            <a:r>
              <a:rPr lang="en-US" sz="4650" dirty="0">
                <a:solidFill>
                  <a:srgbClr val="020202"/>
                </a:solidFill>
                <a:latin typeface="PT Serif" pitchFamily="34" charset="0"/>
                <a:ea typeface="PT Serif" pitchFamily="34" charset="-122"/>
                <a:cs typeface="PT Serif" pitchFamily="34" charset="-120"/>
              </a:rPr>
              <a:t> </a:t>
            </a:r>
          </a:p>
          <a:p>
            <a:pPr marL="0" indent="0" algn="ctr">
              <a:lnSpc>
                <a:spcPts val="5850"/>
              </a:lnSpc>
              <a:buNone/>
            </a:pPr>
            <a:r>
              <a:rPr lang="en-US" sz="4650" dirty="0">
                <a:solidFill>
                  <a:srgbClr val="020202"/>
                </a:solidFill>
                <a:latin typeface="PT Serif" pitchFamily="34" charset="0"/>
                <a:ea typeface="PT Serif" pitchFamily="34" charset="-122"/>
                <a:cs typeface="PT Serif" pitchFamily="34" charset="-120"/>
              </a:rPr>
              <a:t>Student Teacher Attendance System</a:t>
            </a:r>
            <a:endParaRPr lang="en-US" sz="4650" dirty="0"/>
          </a:p>
        </p:txBody>
      </p:sp>
      <p:sp>
        <p:nvSpPr>
          <p:cNvPr id="4" name="Shape 1"/>
          <p:cNvSpPr/>
          <p:nvPr/>
        </p:nvSpPr>
        <p:spPr>
          <a:xfrm>
            <a:off x="793790" y="5219700"/>
            <a:ext cx="362903" cy="362903"/>
          </a:xfrm>
          <a:prstGeom prst="roundRect">
            <a:avLst>
              <a:gd name="adj" fmla="val 25194296"/>
            </a:avLst>
          </a:prstGeom>
          <a:noFill/>
          <a:ln w="7620">
            <a:solidFill>
              <a:srgbClr val="FFFFFF"/>
            </a:solidFill>
            <a:prstDash val="solid"/>
          </a:ln>
        </p:spPr>
      </p:sp>
      <p:sp>
        <p:nvSpPr>
          <p:cNvPr id="6" name="Text 2"/>
          <p:cNvSpPr/>
          <p:nvPr/>
        </p:nvSpPr>
        <p:spPr>
          <a:xfrm>
            <a:off x="1270040" y="5202793"/>
            <a:ext cx="1733193"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8DAF09-B730-783D-F4A8-933E2B3FD5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23" y="-13692"/>
            <a:ext cx="14630400" cy="8256984"/>
          </a:xfrm>
          <a:prstGeom prst="rect">
            <a:avLst/>
          </a:prstGeom>
        </p:spPr>
      </p:pic>
      <p:pic>
        <p:nvPicPr>
          <p:cNvPr id="5" name="Picture 4">
            <a:extLst>
              <a:ext uri="{FF2B5EF4-FFF2-40B4-BE49-F238E27FC236}">
                <a16:creationId xmlns:a16="http://schemas.microsoft.com/office/drawing/2014/main" id="{73552CE9-8354-D35A-A3A5-797EC00F8F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7" y="7436689"/>
            <a:ext cx="4042001" cy="581038"/>
          </a:xfrm>
          <a:prstGeom prst="rect">
            <a:avLst/>
          </a:prstGeom>
        </p:spPr>
      </p:pic>
      <p:sp>
        <p:nvSpPr>
          <p:cNvPr id="8" name="TextBox 7">
            <a:extLst>
              <a:ext uri="{FF2B5EF4-FFF2-40B4-BE49-F238E27FC236}">
                <a16:creationId xmlns:a16="http://schemas.microsoft.com/office/drawing/2014/main" id="{90066982-F171-6885-C399-91AF5DE01E74}"/>
              </a:ext>
            </a:extLst>
          </p:cNvPr>
          <p:cNvSpPr txBox="1"/>
          <p:nvPr/>
        </p:nvSpPr>
        <p:spPr>
          <a:xfrm>
            <a:off x="634235" y="1652283"/>
            <a:ext cx="848632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Our project, "Face Recognition Attendance System," leverages computer vision and artificial intelligence to automate attendance tracking using facial recognition. This system replaces traditional manual or biometric systems with a more seamless, contactless solution. By using a live webcam stream, it identifies faces in real time, matches them against a pre-trained database, and marks attendance accordingly. This project not only improves accuracy and security but also reduces administrative workload and human error. The system is built using Python, Flask, OpenCV, and the </a:t>
            </a:r>
            <a:r>
              <a:rPr kumimoji="0" lang="en-US" altLang="en-US" sz="2800" b="0" i="0" u="none" strike="noStrike" cap="none" normalizeH="0" baseline="0" dirty="0" err="1">
                <a:ln>
                  <a:noFill/>
                </a:ln>
                <a:solidFill>
                  <a:schemeClr val="tx1"/>
                </a:solidFill>
                <a:effectLst/>
              </a:rPr>
              <a:t>face_recognition</a:t>
            </a:r>
            <a:r>
              <a:rPr kumimoji="0" lang="en-US" altLang="en-US" sz="2800" b="0" i="0" u="none" strike="noStrike" cap="none" normalizeH="0" baseline="0" dirty="0">
                <a:ln>
                  <a:noFill/>
                </a:ln>
                <a:solidFill>
                  <a:schemeClr val="tx1"/>
                </a:solidFill>
                <a:effectLst/>
              </a:rPr>
              <a:t> library. </a:t>
            </a:r>
          </a:p>
        </p:txBody>
      </p:sp>
      <p:sp>
        <p:nvSpPr>
          <p:cNvPr id="11" name="TextBox 10">
            <a:extLst>
              <a:ext uri="{FF2B5EF4-FFF2-40B4-BE49-F238E27FC236}">
                <a16:creationId xmlns:a16="http://schemas.microsoft.com/office/drawing/2014/main" id="{82A5EC4A-2618-F95E-A671-0DFD5CD67FE7}"/>
              </a:ext>
            </a:extLst>
          </p:cNvPr>
          <p:cNvSpPr txBox="1"/>
          <p:nvPr/>
        </p:nvSpPr>
        <p:spPr>
          <a:xfrm>
            <a:off x="6028267" y="609600"/>
            <a:ext cx="2641600" cy="646331"/>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3600" dirty="0">
                <a:latin typeface="Arial Rounded MT Bold" panose="020F0704030504030204" pitchFamily="34" charset="0"/>
              </a:rPr>
              <a:t>Overview</a:t>
            </a:r>
            <a:endParaRPr lang="en-IN" sz="36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48852A44-0F4B-A8E0-B422-2180F1336031}"/>
              </a:ext>
            </a:extLst>
          </p:cNvPr>
          <p:cNvPicPr>
            <a:picLocks noChangeAspect="1"/>
          </p:cNvPicPr>
          <p:nvPr/>
        </p:nvPicPr>
        <p:blipFill>
          <a:blip r:embed="rId4"/>
          <a:stretch>
            <a:fillRect/>
          </a:stretch>
        </p:blipFill>
        <p:spPr>
          <a:xfrm>
            <a:off x="9352083" y="2120412"/>
            <a:ext cx="4334997" cy="2955680"/>
          </a:xfrm>
          <a:prstGeom prst="rect">
            <a:avLst/>
          </a:prstGeom>
        </p:spPr>
      </p:pic>
    </p:spTree>
    <p:extLst>
      <p:ext uri="{BB962C8B-B14F-4D97-AF65-F5344CB8AC3E}">
        <p14:creationId xmlns:p14="http://schemas.microsoft.com/office/powerpoint/2010/main" val="32481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10" name="Content Placeholder 3">
            <a:extLst>
              <a:ext uri="{FF2B5EF4-FFF2-40B4-BE49-F238E27FC236}">
                <a16:creationId xmlns:a16="http://schemas.microsoft.com/office/drawing/2014/main" id="{2323B3E4-67E6-F352-514E-82A02F5604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311"/>
            <a:ext cx="14630400" cy="8338079"/>
          </a:xfrm>
          <a:prstGeom prst="rect">
            <a:avLst/>
          </a:prstGeom>
        </p:spPr>
      </p:pic>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613150" y="-33338"/>
            <a:ext cx="11017250" cy="8262938"/>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4657707" y="171423"/>
            <a:ext cx="5771195" cy="92333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vert="horz" wrap="none" lIns="109728" tIns="54864" rIns="109728" bIns="54864" numCol="1" anchor="ctr" anchorCtr="0" compatLnSpc="1">
            <a:prstTxWarp prst="textNoShape">
              <a:avLst/>
            </a:prstTxWarp>
            <a:spAutoFit/>
          </a:bodyPr>
          <a:lstStyle/>
          <a:p>
            <a:pPr lvl="0">
              <a:buSzPct val="25000"/>
            </a:pPr>
            <a:r>
              <a:rPr lang="en-US" sz="5280" dirty="0">
                <a:solidFill>
                  <a:prstClr val="black"/>
                </a:solidFill>
                <a:latin typeface="Britannic Bold" pitchFamily="34" charset="0"/>
                <a:ea typeface="+mj-ea"/>
                <a:cs typeface="+mj-cs"/>
                <a:sym typeface="Arial"/>
              </a:rPr>
              <a:t>A</a:t>
            </a:r>
            <a:r>
              <a:rPr lang="en-IN" sz="5280" dirty="0">
                <a:solidFill>
                  <a:prstClr val="black"/>
                </a:solidFill>
                <a:latin typeface="Britannic Bold" pitchFamily="34" charset="0"/>
                <a:ea typeface="+mj-ea"/>
                <a:cs typeface="+mj-cs"/>
                <a:sym typeface="Arial"/>
              </a:rPr>
              <a:t>bout the Problem</a:t>
            </a:r>
            <a:endParaRPr lang="en-IN" sz="3840" b="1" dirty="0">
              <a:solidFill>
                <a:srgbClr val="E31E24"/>
              </a:solidFill>
              <a:latin typeface="Britannic Bold" pitchFamily="34" charset="0"/>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a:cxnSpLocks/>
          </p:cNvCxnSpPr>
          <p:nvPr/>
        </p:nvCxnSpPr>
        <p:spPr>
          <a:xfrm>
            <a:off x="0" y="1273738"/>
            <a:ext cx="14630400"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5210" y="7571185"/>
            <a:ext cx="2894112" cy="416029"/>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2044215" y="1552601"/>
            <a:ext cx="10541971" cy="428964"/>
          </a:xfrm>
          <a:prstGeom prst="rect">
            <a:avLst/>
          </a:prstGeom>
          <a:noFill/>
        </p:spPr>
        <p:txBody>
          <a:bodyPr wrap="square">
            <a:spAutoFit/>
          </a:bodyPr>
          <a:lstStyle/>
          <a:p>
            <a:pPr algn="just" fontAlgn="base">
              <a:lnSpc>
                <a:spcPct val="107000"/>
              </a:lnSpc>
            </a:pPr>
            <a:r>
              <a:rPr lang="en-US" sz="216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3360" kern="100" dirty="0">
              <a:latin typeface="+mj-lt"/>
              <a:ea typeface="Calibri" panose="020F0502020204030204" pitchFamily="34" charset="0"/>
              <a:cs typeface="Times New Roman" panose="02020603050405020304" pitchFamily="18" charset="0"/>
            </a:endParaRPr>
          </a:p>
        </p:txBody>
      </p:sp>
      <p:graphicFrame>
        <p:nvGraphicFramePr>
          <p:cNvPr id="8" name="Diagram 7"/>
          <p:cNvGraphicFramePr/>
          <p:nvPr/>
        </p:nvGraphicFramePr>
        <p:xfrm>
          <a:off x="2257390" y="1371581"/>
          <a:ext cx="10282742" cy="60865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Content Placeholder 3">
            <a:extLst>
              <a:ext uri="{FF2B5EF4-FFF2-40B4-BE49-F238E27FC236}">
                <a16:creationId xmlns:a16="http://schemas.microsoft.com/office/drawing/2014/main" id="{FBF947D4-EB58-F5E3-A45F-F88629F0B7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2696" y="1340768"/>
            <a:ext cx="9180512" cy="6885384"/>
          </a:xfrm>
        </p:spPr>
      </p:pic>
    </p:spTree>
    <p:extLst>
      <p:ext uri="{BB962C8B-B14F-4D97-AF65-F5344CB8AC3E}">
        <p14:creationId xmlns:p14="http://schemas.microsoft.com/office/powerpoint/2010/main" val="3668957843"/>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29DEA07-5055-9F02-DA7E-1ADF3D3991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4630400" cy="8256984"/>
          </a:xfrm>
          <a:prstGeom prst="rect">
            <a:avLst/>
          </a:prstGeom>
        </p:spPr>
      </p:pic>
      <p:pic>
        <p:nvPicPr>
          <p:cNvPr id="3" name="Picture 2">
            <a:extLst>
              <a:ext uri="{FF2B5EF4-FFF2-40B4-BE49-F238E27FC236}">
                <a16:creationId xmlns:a16="http://schemas.microsoft.com/office/drawing/2014/main" id="{577728A0-6644-AAE1-D21E-44C8EF8BCB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58043"/>
            <a:ext cx="4042001" cy="581038"/>
          </a:xfrm>
          <a:prstGeom prst="rect">
            <a:avLst/>
          </a:prstGeom>
        </p:spPr>
      </p:pic>
      <p:sp>
        <p:nvSpPr>
          <p:cNvPr id="5" name="TextBox 4">
            <a:extLst>
              <a:ext uri="{FF2B5EF4-FFF2-40B4-BE49-F238E27FC236}">
                <a16:creationId xmlns:a16="http://schemas.microsoft.com/office/drawing/2014/main" id="{6E5BC49D-97E9-765C-8A22-844EEA056807}"/>
              </a:ext>
            </a:extLst>
          </p:cNvPr>
          <p:cNvSpPr txBox="1"/>
          <p:nvPr/>
        </p:nvSpPr>
        <p:spPr>
          <a:xfrm>
            <a:off x="5627355" y="643244"/>
            <a:ext cx="3597667" cy="646331"/>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t" rotWithShape="0">
              <a:prstClr val="black">
                <a:alpha val="40000"/>
              </a:prstClr>
            </a:outerShdw>
          </a:effectLst>
        </p:spPr>
        <p:txBody>
          <a:bodyPr wrap="square" rtlCol="0" anchor="ctr">
            <a:spAutoFit/>
          </a:bodyPr>
          <a:lstStyle/>
          <a:p>
            <a:pPr algn="ctr"/>
            <a:r>
              <a:rPr lang="en-US" sz="3600" dirty="0">
                <a:latin typeface="Arial Rounded MT Bold" panose="020F0704030504030204" pitchFamily="34" charset="0"/>
              </a:rPr>
              <a:t>Objectives</a:t>
            </a:r>
            <a:endParaRPr lang="en-IN" sz="3600" dirty="0">
              <a:latin typeface="Arial Rounded MT Bold" panose="020F0704030504030204" pitchFamily="34" charset="0"/>
            </a:endParaRPr>
          </a:p>
        </p:txBody>
      </p:sp>
      <p:sp>
        <p:nvSpPr>
          <p:cNvPr id="6" name="TextBox 5">
            <a:extLst>
              <a:ext uri="{FF2B5EF4-FFF2-40B4-BE49-F238E27FC236}">
                <a16:creationId xmlns:a16="http://schemas.microsoft.com/office/drawing/2014/main" id="{D82D58A7-D6D4-C4DF-3353-879B9A3A4AF6}"/>
              </a:ext>
            </a:extLst>
          </p:cNvPr>
          <p:cNvSpPr txBox="1"/>
          <p:nvPr/>
        </p:nvSpPr>
        <p:spPr>
          <a:xfrm>
            <a:off x="612938" y="1952532"/>
            <a:ext cx="9678515" cy="5262979"/>
          </a:xfrm>
          <a:prstGeom prst="rect">
            <a:avLst/>
          </a:prstGeom>
          <a:noFill/>
        </p:spPr>
        <p:txBody>
          <a:bodyPr wrap="square" rtlCol="0">
            <a:spAutoFit/>
          </a:bodyPr>
          <a:lstStyle/>
          <a:p>
            <a:pPr>
              <a:buNone/>
            </a:pPr>
            <a:r>
              <a:rPr lang="en-US" sz="2800" dirty="0"/>
              <a:t>The primary objective of this project is to create an automated attendance marking system using facial recognition. Key goals include:</a:t>
            </a:r>
          </a:p>
          <a:p>
            <a:pPr>
              <a:buFont typeface="Arial" panose="020B0604020202020204" pitchFamily="34" charset="0"/>
              <a:buChar char="•"/>
            </a:pPr>
            <a:r>
              <a:rPr lang="en-US" sz="2800" dirty="0"/>
              <a:t>Eliminate manual entry of attendance.</a:t>
            </a:r>
          </a:p>
          <a:p>
            <a:pPr>
              <a:buFont typeface="Arial" panose="020B0604020202020204" pitchFamily="34" charset="0"/>
              <a:buChar char="•"/>
            </a:pPr>
            <a:r>
              <a:rPr lang="en-US" sz="2800" dirty="0"/>
              <a:t>Minimize the possibility of impersonation or proxies.</a:t>
            </a:r>
          </a:p>
          <a:p>
            <a:pPr>
              <a:buFont typeface="Arial" panose="020B0604020202020204" pitchFamily="34" charset="0"/>
              <a:buChar char="•"/>
            </a:pPr>
            <a:r>
              <a:rPr lang="en-US" sz="2800" dirty="0"/>
              <a:t>Use computer vision to identify faces in real-time via webcam.</a:t>
            </a:r>
          </a:p>
          <a:p>
            <a:pPr>
              <a:buFont typeface="Arial" panose="020B0604020202020204" pitchFamily="34" charset="0"/>
              <a:buChar char="•"/>
            </a:pPr>
            <a:r>
              <a:rPr lang="en-US" sz="2800" dirty="0"/>
              <a:t>Log attendance with timestamps securely.</a:t>
            </a:r>
          </a:p>
          <a:p>
            <a:pPr>
              <a:buFont typeface="Arial" panose="020B0604020202020204" pitchFamily="34" charset="0"/>
              <a:buChar char="•"/>
            </a:pPr>
            <a:r>
              <a:rPr lang="en-US" sz="2800" dirty="0"/>
              <a:t>Ensure ease of use through a clean web interface.</a:t>
            </a:r>
          </a:p>
          <a:p>
            <a:pPr>
              <a:buFont typeface="Arial" panose="020B0604020202020204" pitchFamily="34" charset="0"/>
              <a:buChar char="•"/>
            </a:pPr>
            <a:r>
              <a:rPr lang="en-US" sz="2800" dirty="0"/>
              <a:t>Store records systematically for future reference.</a:t>
            </a:r>
            <a:br>
              <a:rPr lang="en-US" sz="2800" dirty="0"/>
            </a:br>
            <a:r>
              <a:rPr lang="en-US" sz="2800" dirty="0"/>
              <a:t>Overall, the system aims to be accurate, efficient, and scalable for both academic and professional environments.</a:t>
            </a:r>
          </a:p>
          <a:p>
            <a:endParaRPr lang="en-IN" sz="2800" dirty="0"/>
          </a:p>
        </p:txBody>
      </p:sp>
      <p:pic>
        <p:nvPicPr>
          <p:cNvPr id="7" name="Picture 6">
            <a:extLst>
              <a:ext uri="{FF2B5EF4-FFF2-40B4-BE49-F238E27FC236}">
                <a16:creationId xmlns:a16="http://schemas.microsoft.com/office/drawing/2014/main" id="{6A0B6264-4C77-6EC4-5E8D-1DE8D036CA6E}"/>
              </a:ext>
            </a:extLst>
          </p:cNvPr>
          <p:cNvPicPr>
            <a:picLocks noChangeAspect="1"/>
          </p:cNvPicPr>
          <p:nvPr/>
        </p:nvPicPr>
        <p:blipFill>
          <a:blip r:embed="rId4"/>
          <a:stretch>
            <a:fillRect/>
          </a:stretch>
        </p:blipFill>
        <p:spPr>
          <a:xfrm>
            <a:off x="10535708" y="2621335"/>
            <a:ext cx="2986930" cy="2986930"/>
          </a:xfrm>
          <a:prstGeom prst="rect">
            <a:avLst/>
          </a:prstGeom>
        </p:spPr>
      </p:pic>
    </p:spTree>
    <p:extLst>
      <p:ext uri="{BB962C8B-B14F-4D97-AF65-F5344CB8AC3E}">
        <p14:creationId xmlns:p14="http://schemas.microsoft.com/office/powerpoint/2010/main" val="57146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16" name="Content Placeholder 3">
            <a:extLst>
              <a:ext uri="{FF2B5EF4-FFF2-40B4-BE49-F238E27FC236}">
                <a16:creationId xmlns:a16="http://schemas.microsoft.com/office/drawing/2014/main" id="{D886A260-9014-CFA4-E2FF-F76538689C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384"/>
            <a:ext cx="14630400" cy="8229600"/>
          </a:xfrm>
          <a:prstGeom prst="rect">
            <a:avLst/>
          </a:prstGeom>
        </p:spPr>
      </p:pic>
      <p:pic>
        <p:nvPicPr>
          <p:cNvPr id="2" name="Image 0" descr="preencoded.png"/>
          <p:cNvPicPr>
            <a:picLocks noChangeAspect="1"/>
          </p:cNvPicPr>
          <p:nvPr/>
        </p:nvPicPr>
        <p:blipFill>
          <a:blip r:embed="rId4"/>
          <a:stretch>
            <a:fillRect/>
          </a:stretch>
        </p:blipFill>
        <p:spPr>
          <a:xfrm>
            <a:off x="0" y="138896"/>
            <a:ext cx="5486400" cy="7951808"/>
          </a:xfrm>
          <a:prstGeom prst="rect">
            <a:avLst/>
          </a:prstGeom>
        </p:spPr>
      </p:pic>
      <p:sp>
        <p:nvSpPr>
          <p:cNvPr id="3" name="Text 0"/>
          <p:cNvSpPr/>
          <p:nvPr/>
        </p:nvSpPr>
        <p:spPr>
          <a:xfrm>
            <a:off x="6280190" y="660202"/>
            <a:ext cx="5954197" cy="744260"/>
          </a:xfrm>
          <a:prstGeom prst="rect">
            <a:avLst/>
          </a:prstGeom>
          <a:noFill/>
          <a:ln/>
        </p:spPr>
        <p:txBody>
          <a:bodyPr wrap="none" lIns="0" tIns="0" rIns="0" bIns="0" rtlCol="0" anchor="t"/>
          <a:lstStyle/>
          <a:p>
            <a:pPr marL="0" indent="0">
              <a:lnSpc>
                <a:spcPts val="5850"/>
              </a:lnSpc>
              <a:buNone/>
            </a:pPr>
            <a:r>
              <a:rPr lang="en-US" sz="4650" dirty="0">
                <a:solidFill>
                  <a:srgbClr val="020202"/>
                </a:solidFill>
                <a:latin typeface="PT Serif" pitchFamily="34" charset="0"/>
                <a:ea typeface="PT Serif" pitchFamily="34" charset="-122"/>
                <a:cs typeface="PT Serif" pitchFamily="34" charset="-120"/>
              </a:rPr>
              <a:t>How does it work?</a:t>
            </a:r>
            <a:endParaRPr lang="en-US" sz="4650" dirty="0"/>
          </a:p>
        </p:txBody>
      </p:sp>
      <p:pic>
        <p:nvPicPr>
          <p:cNvPr id="4" name="Image 1" descr="preencoded.png"/>
          <p:cNvPicPr>
            <a:picLocks noChangeAspect="1"/>
          </p:cNvPicPr>
          <p:nvPr/>
        </p:nvPicPr>
        <p:blipFill>
          <a:blip r:embed="rId5"/>
          <a:stretch>
            <a:fillRect/>
          </a:stretch>
        </p:blipFill>
        <p:spPr>
          <a:xfrm>
            <a:off x="6280190" y="1744623"/>
            <a:ext cx="566976" cy="566976"/>
          </a:xfrm>
          <a:prstGeom prst="rect">
            <a:avLst/>
          </a:prstGeom>
        </p:spPr>
      </p:pic>
      <p:sp>
        <p:nvSpPr>
          <p:cNvPr id="5" name="Text 1"/>
          <p:cNvSpPr/>
          <p:nvPr/>
        </p:nvSpPr>
        <p:spPr>
          <a:xfrm>
            <a:off x="6280190" y="2538413"/>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383838"/>
                </a:solidFill>
                <a:latin typeface="PT Serif" pitchFamily="34" charset="0"/>
                <a:ea typeface="PT Serif" pitchFamily="34" charset="-122"/>
                <a:cs typeface="PT Serif" pitchFamily="34" charset="-120"/>
              </a:rPr>
              <a:t>Geolocation Check-in</a:t>
            </a:r>
            <a:endParaRPr lang="en-US" sz="2300" dirty="0"/>
          </a:p>
        </p:txBody>
      </p:sp>
      <p:sp>
        <p:nvSpPr>
          <p:cNvPr id="6" name="Text 2"/>
          <p:cNvSpPr/>
          <p:nvPr/>
        </p:nvSpPr>
        <p:spPr>
          <a:xfrm>
            <a:off x="6280190" y="3046571"/>
            <a:ext cx="3608070" cy="1451610"/>
          </a:xfrm>
          <a:prstGeom prst="rect">
            <a:avLst/>
          </a:prstGeom>
          <a:noFill/>
          <a:ln/>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Teachers check in and out using their phone's GPS location, ensuring accurate time and location.</a:t>
            </a:r>
            <a:endParaRPr lang="en-US" sz="1750" dirty="0"/>
          </a:p>
        </p:txBody>
      </p:sp>
      <p:pic>
        <p:nvPicPr>
          <p:cNvPr id="7" name="Image 2" descr="preencoded.png"/>
          <p:cNvPicPr>
            <a:picLocks noChangeAspect="1"/>
          </p:cNvPicPr>
          <p:nvPr/>
        </p:nvPicPr>
        <p:blipFill>
          <a:blip r:embed="rId6"/>
          <a:stretch>
            <a:fillRect/>
          </a:stretch>
        </p:blipFill>
        <p:spPr>
          <a:xfrm>
            <a:off x="10228421" y="1744623"/>
            <a:ext cx="566976" cy="566976"/>
          </a:xfrm>
          <a:prstGeom prst="rect">
            <a:avLst/>
          </a:prstGeom>
        </p:spPr>
      </p:pic>
      <p:sp>
        <p:nvSpPr>
          <p:cNvPr id="8" name="Text 3"/>
          <p:cNvSpPr/>
          <p:nvPr/>
        </p:nvSpPr>
        <p:spPr>
          <a:xfrm>
            <a:off x="10228421" y="2538413"/>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383838"/>
                </a:solidFill>
                <a:latin typeface="PT Serif" pitchFamily="34" charset="0"/>
                <a:ea typeface="PT Serif" pitchFamily="34" charset="-122"/>
                <a:cs typeface="PT Serif" pitchFamily="34" charset="-120"/>
              </a:rPr>
              <a:t>Attendance Recording</a:t>
            </a:r>
            <a:endParaRPr lang="en-US" sz="2300" dirty="0"/>
          </a:p>
        </p:txBody>
      </p:sp>
      <p:sp>
        <p:nvSpPr>
          <p:cNvPr id="9" name="Text 4"/>
          <p:cNvSpPr/>
          <p:nvPr/>
        </p:nvSpPr>
        <p:spPr>
          <a:xfrm>
            <a:off x="10228421" y="3046571"/>
            <a:ext cx="3608189" cy="1451610"/>
          </a:xfrm>
          <a:prstGeom prst="rect">
            <a:avLst/>
          </a:prstGeom>
          <a:noFill/>
          <a:ln/>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The system automatically records attendance data based on geolocation check-ins and check-outs.</a:t>
            </a:r>
            <a:endParaRPr lang="en-US" sz="1750" dirty="0"/>
          </a:p>
        </p:txBody>
      </p:sp>
      <p:pic>
        <p:nvPicPr>
          <p:cNvPr id="10" name="Image 3" descr="preencoded.png"/>
          <p:cNvPicPr>
            <a:picLocks noChangeAspect="1"/>
          </p:cNvPicPr>
          <p:nvPr/>
        </p:nvPicPr>
        <p:blipFill>
          <a:blip r:embed="rId7"/>
          <a:stretch>
            <a:fillRect/>
          </a:stretch>
        </p:blipFill>
        <p:spPr>
          <a:xfrm>
            <a:off x="6280190" y="5178623"/>
            <a:ext cx="566976" cy="566976"/>
          </a:xfrm>
          <a:prstGeom prst="rect">
            <a:avLst/>
          </a:prstGeom>
        </p:spPr>
      </p:pic>
      <p:sp>
        <p:nvSpPr>
          <p:cNvPr id="11" name="Text 5"/>
          <p:cNvSpPr/>
          <p:nvPr/>
        </p:nvSpPr>
        <p:spPr>
          <a:xfrm>
            <a:off x="6280190" y="5972413"/>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383838"/>
                </a:solidFill>
                <a:latin typeface="PT Serif" pitchFamily="34" charset="0"/>
                <a:ea typeface="PT Serif" pitchFamily="34" charset="-122"/>
                <a:cs typeface="PT Serif" pitchFamily="34" charset="-120"/>
              </a:rPr>
              <a:t>Real-Time Dashboard</a:t>
            </a:r>
            <a:endParaRPr lang="en-US" sz="2300" dirty="0"/>
          </a:p>
        </p:txBody>
      </p:sp>
      <p:sp>
        <p:nvSpPr>
          <p:cNvPr id="12" name="Text 6"/>
          <p:cNvSpPr/>
          <p:nvPr/>
        </p:nvSpPr>
        <p:spPr>
          <a:xfrm>
            <a:off x="6280190" y="6480572"/>
            <a:ext cx="3608070" cy="1088708"/>
          </a:xfrm>
          <a:prstGeom prst="rect">
            <a:avLst/>
          </a:prstGeom>
          <a:noFill/>
          <a:ln/>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View attendance data in real-time through an intuitive dashboard, providing instant insights.</a:t>
            </a:r>
            <a:endParaRPr lang="en-US" sz="1750" dirty="0"/>
          </a:p>
        </p:txBody>
      </p:sp>
      <p:pic>
        <p:nvPicPr>
          <p:cNvPr id="13" name="Image 4" descr="preencoded.png"/>
          <p:cNvPicPr>
            <a:picLocks noChangeAspect="1"/>
          </p:cNvPicPr>
          <p:nvPr/>
        </p:nvPicPr>
        <p:blipFill>
          <a:blip r:embed="rId8"/>
          <a:stretch>
            <a:fillRect/>
          </a:stretch>
        </p:blipFill>
        <p:spPr>
          <a:xfrm>
            <a:off x="10228421" y="5178623"/>
            <a:ext cx="566976" cy="566976"/>
          </a:xfrm>
          <a:prstGeom prst="rect">
            <a:avLst/>
          </a:prstGeom>
        </p:spPr>
      </p:pic>
      <p:sp>
        <p:nvSpPr>
          <p:cNvPr id="14" name="Text 7"/>
          <p:cNvSpPr/>
          <p:nvPr/>
        </p:nvSpPr>
        <p:spPr>
          <a:xfrm>
            <a:off x="10228421" y="5972413"/>
            <a:ext cx="3608189" cy="744141"/>
          </a:xfrm>
          <a:prstGeom prst="rect">
            <a:avLst/>
          </a:prstGeom>
          <a:noFill/>
          <a:ln/>
        </p:spPr>
        <p:txBody>
          <a:bodyPr wrap="square" lIns="0" tIns="0" rIns="0" bIns="0" rtlCol="0" anchor="t"/>
          <a:lstStyle/>
          <a:p>
            <a:pPr marL="0" indent="0" algn="l">
              <a:lnSpc>
                <a:spcPts val="2900"/>
              </a:lnSpc>
              <a:buNone/>
            </a:pPr>
            <a:r>
              <a:rPr lang="en-US" sz="2300" dirty="0">
                <a:solidFill>
                  <a:srgbClr val="383838"/>
                </a:solidFill>
                <a:latin typeface="PT Serif" pitchFamily="34" charset="0"/>
                <a:ea typeface="PT Serif" pitchFamily="34" charset="-122"/>
                <a:cs typeface="PT Serif" pitchFamily="34" charset="-120"/>
              </a:rPr>
              <a:t>Attendance using biometrics </a:t>
            </a:r>
            <a:endParaRPr lang="en-US" sz="2300" dirty="0"/>
          </a:p>
        </p:txBody>
      </p:sp>
      <p:sp>
        <p:nvSpPr>
          <p:cNvPr id="15" name="Text 8"/>
          <p:cNvSpPr/>
          <p:nvPr/>
        </p:nvSpPr>
        <p:spPr>
          <a:xfrm>
            <a:off x="10228421" y="6852642"/>
            <a:ext cx="3608189" cy="362903"/>
          </a:xfrm>
          <a:prstGeom prst="rect">
            <a:avLst/>
          </a:prstGeom>
          <a:noFill/>
          <a:ln/>
        </p:spPr>
        <p:txBody>
          <a:bodyPr wrap="non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Prevent Fraud </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C8BD6C1-C48F-43A0-FB43-B4507E9598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4630400" cy="8256984"/>
          </a:xfrm>
          <a:prstGeom prst="rect">
            <a:avLst/>
          </a:prstGeom>
        </p:spPr>
      </p:pic>
      <p:pic>
        <p:nvPicPr>
          <p:cNvPr id="3" name="Picture 2">
            <a:extLst>
              <a:ext uri="{FF2B5EF4-FFF2-40B4-BE49-F238E27FC236}">
                <a16:creationId xmlns:a16="http://schemas.microsoft.com/office/drawing/2014/main" id="{6EC73645-B573-79AF-6507-C3F8FAD0B2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58043"/>
            <a:ext cx="4042001" cy="581038"/>
          </a:xfrm>
          <a:prstGeom prst="rect">
            <a:avLst/>
          </a:prstGeom>
        </p:spPr>
      </p:pic>
      <p:sp>
        <p:nvSpPr>
          <p:cNvPr id="4" name="TextBox 3">
            <a:extLst>
              <a:ext uri="{FF2B5EF4-FFF2-40B4-BE49-F238E27FC236}">
                <a16:creationId xmlns:a16="http://schemas.microsoft.com/office/drawing/2014/main" id="{548D376E-EBB4-43CB-459C-EA4A52BC1B50}"/>
              </a:ext>
            </a:extLst>
          </p:cNvPr>
          <p:cNvSpPr txBox="1"/>
          <p:nvPr/>
        </p:nvSpPr>
        <p:spPr>
          <a:xfrm>
            <a:off x="5149533" y="727285"/>
            <a:ext cx="4331333" cy="584775"/>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t" rotWithShape="0">
              <a:prstClr val="black">
                <a:alpha val="40000"/>
              </a:prstClr>
            </a:outerShdw>
          </a:effectLst>
        </p:spPr>
        <p:txBody>
          <a:bodyPr wrap="square" rtlCol="0">
            <a:spAutoFit/>
          </a:bodyPr>
          <a:lstStyle/>
          <a:p>
            <a:r>
              <a:rPr lang="en-US" sz="3200" dirty="0">
                <a:latin typeface="Arial Rounded MT Bold" panose="020F0704030504030204" pitchFamily="34" charset="0"/>
              </a:rPr>
              <a:t>System Architecture</a:t>
            </a:r>
            <a:endParaRPr lang="en-IN" sz="3200" dirty="0">
              <a:latin typeface="Arial Rounded MT Bold" panose="020F0704030504030204" pitchFamily="34" charset="0"/>
            </a:endParaRPr>
          </a:p>
        </p:txBody>
      </p:sp>
      <p:sp>
        <p:nvSpPr>
          <p:cNvPr id="5" name="TextBox 4">
            <a:extLst>
              <a:ext uri="{FF2B5EF4-FFF2-40B4-BE49-F238E27FC236}">
                <a16:creationId xmlns:a16="http://schemas.microsoft.com/office/drawing/2014/main" id="{1EC78583-1A4B-566D-A616-79AC3AB0746A}"/>
              </a:ext>
            </a:extLst>
          </p:cNvPr>
          <p:cNvSpPr txBox="1"/>
          <p:nvPr/>
        </p:nvSpPr>
        <p:spPr>
          <a:xfrm>
            <a:off x="1377386" y="2296209"/>
            <a:ext cx="11875625" cy="50167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User accesses a web interface with an active webcam feed.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On clicking </a:t>
            </a:r>
            <a:r>
              <a:rPr kumimoji="0" lang="en-US" altLang="en-US" sz="3200" b="1" i="0" u="none" strike="noStrike" cap="none" normalizeH="0" baseline="0" dirty="0">
                <a:ln>
                  <a:noFill/>
                </a:ln>
                <a:solidFill>
                  <a:schemeClr val="tx1"/>
                </a:solidFill>
                <a:effectLst/>
                <a:latin typeface="Arial" panose="020B0604020202020204" pitchFamily="34" charset="0"/>
              </a:rPr>
              <a:t>“Mark Attendance,”</a:t>
            </a:r>
            <a:r>
              <a:rPr kumimoji="0" lang="en-US" altLang="en-US" sz="3200" b="0" i="0" u="none" strike="noStrike" cap="none" normalizeH="0" baseline="0" dirty="0">
                <a:ln>
                  <a:noFill/>
                </a:ln>
                <a:solidFill>
                  <a:schemeClr val="tx1"/>
                </a:solidFill>
                <a:effectLst/>
                <a:latin typeface="Arial" panose="020B0604020202020204" pitchFamily="34" charset="0"/>
              </a:rPr>
              <a:t> the current webcam frame is captured.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The captured image is sent to the Flask backend using a </a:t>
            </a:r>
            <a:r>
              <a:rPr kumimoji="0" lang="en-US" altLang="en-US" sz="3200" b="1" i="0" u="none" strike="noStrike" cap="none" normalizeH="0" baseline="0" dirty="0">
                <a:ln>
                  <a:noFill/>
                </a:ln>
                <a:solidFill>
                  <a:schemeClr val="tx1"/>
                </a:solidFill>
                <a:effectLst/>
                <a:latin typeface="Arial" panose="020B0604020202020204" pitchFamily="34" charset="0"/>
              </a:rPr>
              <a:t>POST request</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Flask server decodes the image and converts it to </a:t>
            </a:r>
            <a:r>
              <a:rPr kumimoji="0" lang="en-US" altLang="en-US" sz="3200" b="1" i="0" u="none" strike="noStrike" cap="none" normalizeH="0" baseline="0" dirty="0">
                <a:ln>
                  <a:noFill/>
                </a:ln>
                <a:solidFill>
                  <a:schemeClr val="tx1"/>
                </a:solidFill>
                <a:effectLst/>
                <a:latin typeface="Arial" panose="020B0604020202020204" pitchFamily="34" charset="0"/>
              </a:rPr>
              <a:t>RGB format</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The system compares the image with known face encodings stored in a folder named </a:t>
            </a:r>
            <a:r>
              <a:rPr kumimoji="0" lang="en-US" altLang="en-US" sz="3200" b="1" i="0" u="none" strike="noStrike" cap="none" normalizeH="0" baseline="0" dirty="0">
                <a:ln>
                  <a:noFill/>
                </a:ln>
                <a:solidFill>
                  <a:schemeClr val="tx1"/>
                </a:solidFill>
                <a:effectLst/>
                <a:latin typeface="Arial" panose="020B0604020202020204" pitchFamily="34" charset="0"/>
              </a:rPr>
              <a:t>“images.”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If a match is found, attendance is recorded in a </a:t>
            </a:r>
            <a:r>
              <a:rPr kumimoji="0" lang="en-US" altLang="en-US" sz="3200" b="1" i="0" u="none" strike="noStrike" cap="none" normalizeH="0" baseline="0" dirty="0">
                <a:ln>
                  <a:noFill/>
                </a:ln>
                <a:solidFill>
                  <a:schemeClr val="tx1"/>
                </a:solidFill>
                <a:effectLst/>
                <a:latin typeface="Arial" panose="020B0604020202020204" pitchFamily="34" charset="0"/>
              </a:rPr>
              <a:t>CSV file</a:t>
            </a:r>
            <a:r>
              <a:rPr kumimoji="0" lang="en-US" altLang="en-US" sz="3200" b="0" i="0" u="none" strike="noStrike" cap="none" normalizeH="0" baseline="0" dirty="0">
                <a:ln>
                  <a:noFill/>
                </a:ln>
                <a:solidFill>
                  <a:schemeClr val="tx1"/>
                </a:solidFill>
                <a:effectLst/>
                <a:latin typeface="Arial" panose="020B0604020202020204" pitchFamily="34" charset="0"/>
              </a:rPr>
              <a:t> named with the current date</a:t>
            </a:r>
          </a:p>
        </p:txBody>
      </p:sp>
    </p:spTree>
    <p:extLst>
      <p:ext uri="{BB962C8B-B14F-4D97-AF65-F5344CB8AC3E}">
        <p14:creationId xmlns:p14="http://schemas.microsoft.com/office/powerpoint/2010/main" val="193610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07E1CFAB-A679-1BFE-BCD9-7961A41BC8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384"/>
            <a:ext cx="14630400" cy="8256984"/>
          </a:xfrm>
          <a:prstGeom prst="rect">
            <a:avLst/>
          </a:prstGeom>
        </p:spPr>
      </p:pic>
      <p:pic>
        <p:nvPicPr>
          <p:cNvPr id="3" name="Picture 2">
            <a:extLst>
              <a:ext uri="{FF2B5EF4-FFF2-40B4-BE49-F238E27FC236}">
                <a16:creationId xmlns:a16="http://schemas.microsoft.com/office/drawing/2014/main" id="{953DD8A1-9CA5-0747-E838-110B5AF3E6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358043"/>
            <a:ext cx="4042001" cy="581038"/>
          </a:xfrm>
          <a:prstGeom prst="rect">
            <a:avLst/>
          </a:prstGeom>
        </p:spPr>
      </p:pic>
      <p:sp>
        <p:nvSpPr>
          <p:cNvPr id="4" name="TextBox 3">
            <a:extLst>
              <a:ext uri="{FF2B5EF4-FFF2-40B4-BE49-F238E27FC236}">
                <a16:creationId xmlns:a16="http://schemas.microsoft.com/office/drawing/2014/main" id="{827EBCA2-A0C8-4755-DF5D-FA1DD4ACA34A}"/>
              </a:ext>
            </a:extLst>
          </p:cNvPr>
          <p:cNvSpPr txBox="1"/>
          <p:nvPr/>
        </p:nvSpPr>
        <p:spPr>
          <a:xfrm>
            <a:off x="5149533" y="727285"/>
            <a:ext cx="4331333" cy="584775"/>
          </a:xfrm>
          <a:prstGeom prst="rect">
            <a:avLst/>
          </a:prstGeom>
          <a:gradFill>
            <a:gsLst>
              <a:gs pos="60132">
                <a:srgbClr val="B9CAE8"/>
              </a:gs>
              <a:gs pos="27306">
                <a:srgbClr val="DAE3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t" rotWithShape="0">
              <a:prstClr val="black">
                <a:alpha val="40000"/>
              </a:prstClr>
            </a:outerShdw>
          </a:effectLst>
        </p:spPr>
        <p:txBody>
          <a:bodyPr wrap="square" rtlCol="0">
            <a:spAutoFit/>
          </a:bodyPr>
          <a:lstStyle/>
          <a:p>
            <a:r>
              <a:rPr lang="en-US" sz="3200" dirty="0">
                <a:latin typeface="Arial Rounded MT Bold" panose="020F0704030504030204" pitchFamily="34" charset="0"/>
              </a:rPr>
              <a:t>Working Mechanism</a:t>
            </a:r>
            <a:endParaRPr lang="en-IN" sz="3200" dirty="0">
              <a:latin typeface="Arial Rounded MT Bold" panose="020F0704030504030204" pitchFamily="34" charset="0"/>
            </a:endParaRPr>
          </a:p>
        </p:txBody>
      </p:sp>
      <p:sp>
        <p:nvSpPr>
          <p:cNvPr id="6" name="Rectangle 1">
            <a:extLst>
              <a:ext uri="{FF2B5EF4-FFF2-40B4-BE49-F238E27FC236}">
                <a16:creationId xmlns:a16="http://schemas.microsoft.com/office/drawing/2014/main" id="{FF107E45-1AF4-C16E-390A-B1FD5EBC884B}"/>
              </a:ext>
            </a:extLst>
          </p:cNvPr>
          <p:cNvSpPr>
            <a:spLocks noChangeArrowheads="1"/>
          </p:cNvSpPr>
          <p:nvPr/>
        </p:nvSpPr>
        <p:spPr bwMode="auto">
          <a:xfrm>
            <a:off x="833376" y="1735015"/>
            <a:ext cx="12963646" cy="504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The system flow is as follows: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0" i="0" u="none" strike="noStrike" cap="none" normalizeH="0" baseline="0" dirty="0">
                <a:ln>
                  <a:noFill/>
                </a:ln>
                <a:solidFill>
                  <a:schemeClr val="tx1"/>
                </a:solidFill>
                <a:effectLst/>
              </a:rPr>
              <a:t>User opens the app and allows webcam access.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0" i="0" u="none" strike="noStrike" cap="none" normalizeH="0" baseline="0" dirty="0">
                <a:ln>
                  <a:noFill/>
                </a:ln>
                <a:solidFill>
                  <a:schemeClr val="tx1"/>
                </a:solidFill>
                <a:effectLst/>
              </a:rPr>
              <a:t>System continuously displays live video.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3200" b="0" i="0" u="none" strike="noStrike" cap="none" normalizeH="0" baseline="0" dirty="0">
                <a:ln>
                  <a:noFill/>
                </a:ln>
                <a:solidFill>
                  <a:schemeClr val="tx1"/>
                </a:solidFill>
                <a:effectLst/>
              </a:rPr>
              <a:t>On button click, the image is captured and converted into base64.</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3200" b="0" i="0" u="none" strike="noStrike" cap="none" normalizeH="0" baseline="0" dirty="0">
                <a:ln>
                  <a:noFill/>
                </a:ln>
                <a:solidFill>
                  <a:schemeClr val="tx1"/>
                </a:solidFill>
                <a:effectLst/>
              </a:rPr>
              <a:t>Image is decoded and processed by OpenCV on the server.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3200" b="0" i="0" u="none" strike="noStrike" cap="none" normalizeH="0" baseline="0" dirty="0">
                <a:ln>
                  <a:noFill/>
                </a:ln>
                <a:solidFill>
                  <a:schemeClr val="tx1"/>
                </a:solidFill>
                <a:effectLst/>
              </a:rPr>
              <a:t>Face encodings are generated using </a:t>
            </a:r>
            <a:r>
              <a:rPr kumimoji="0" lang="en-US" altLang="en-US" sz="3200" b="0" i="0" u="none" strike="noStrike" cap="none" normalizeH="0" baseline="0" dirty="0" err="1">
                <a:ln>
                  <a:noFill/>
                </a:ln>
                <a:solidFill>
                  <a:schemeClr val="tx1"/>
                </a:solidFill>
                <a:effectLst/>
              </a:rPr>
              <a:t>face_recognition</a:t>
            </a:r>
            <a:r>
              <a:rPr kumimoji="0" lang="en-US" altLang="en-US" sz="3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3200" b="0" i="0" u="none" strike="noStrike" cap="none" normalizeH="0" baseline="0" dirty="0">
                <a:ln>
                  <a:noFill/>
                </a:ln>
                <a:solidFill>
                  <a:schemeClr val="tx1"/>
                </a:solidFill>
                <a:effectLst/>
              </a:rPr>
              <a:t>These encodings are compared against known faces.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3200" b="0" i="0" u="none" strike="noStrike" cap="none" normalizeH="0" baseline="0" dirty="0">
                <a:ln>
                  <a:noFill/>
                </a:ln>
                <a:solidFill>
                  <a:schemeClr val="tx1"/>
                </a:solidFill>
                <a:effectLst/>
              </a:rPr>
              <a:t>If a match is found, attendance is marked with the current time.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3200" b="0" i="0" u="none" strike="noStrike" cap="none" normalizeH="0" baseline="0" dirty="0">
                <a:ln>
                  <a:noFill/>
                </a:ln>
                <a:solidFill>
                  <a:schemeClr val="tx1"/>
                </a:solidFill>
                <a:effectLst/>
              </a:rPr>
              <a:t>Status message is returned to the frontend.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rPr>
              <a:t>This real-time flow ensures accuracy and efficiency with minimal delay.</a:t>
            </a:r>
          </a:p>
        </p:txBody>
      </p:sp>
    </p:spTree>
    <p:extLst>
      <p:ext uri="{BB962C8B-B14F-4D97-AF65-F5344CB8AC3E}">
        <p14:creationId xmlns:p14="http://schemas.microsoft.com/office/powerpoint/2010/main" val="2764476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suman sir</Template>
  <TotalTime>162</TotalTime>
  <Words>1078</Words>
  <Application>Microsoft Office PowerPoint</Application>
  <PresentationFormat>Custom</PresentationFormat>
  <Paragraphs>95</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Cambria</vt:lpstr>
      <vt:lpstr>Britannic Bold</vt:lpstr>
      <vt:lpstr>Bodoni MT</vt:lpstr>
      <vt:lpstr>Arial Unicode MS</vt:lpstr>
      <vt:lpstr>PT Serif</vt:lpstr>
      <vt:lpstr>Arial</vt:lpstr>
      <vt:lpstr>Arial Black</vt:lpstr>
      <vt:lpstr>Arial Rounded MT Bold</vt:lpstr>
      <vt:lpstr>Verdana</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Manasvi Raghav</cp:lastModifiedBy>
  <cp:revision>3</cp:revision>
  <dcterms:created xsi:type="dcterms:W3CDTF">2025-02-03T18:55:00Z</dcterms:created>
  <dcterms:modified xsi:type="dcterms:W3CDTF">2025-05-07T06:41:44Z</dcterms:modified>
</cp:coreProperties>
</file>