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Quattrocento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QuattrocentoSans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italic.fntdata"/><Relationship Id="rId25" Type="http://schemas.openxmlformats.org/officeDocument/2006/relationships/font" Target="fonts/QuattrocentoSans-bold.fntdata"/><Relationship Id="rId27" Type="http://schemas.openxmlformats.org/officeDocument/2006/relationships/font" Target="fonts/Quattrocen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16beaf37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16beaf37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932b2f4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8932b2f4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16beaf37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16beaf37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932b2f4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8932b2f4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16beaf37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16beaf37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16beaf37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16beaf37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6beaf37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16beaf37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Security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Herschelle Gupta	2019</a:t>
            </a:r>
            <a:r>
              <a:rPr b="1" lang="en" sz="2400"/>
              <a:t>045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Ritik Vatsal  			2019</a:t>
            </a:r>
            <a:r>
              <a:rPr b="1" lang="en" sz="2400"/>
              <a:t>321</a:t>
            </a:r>
            <a:endParaRPr b="1" sz="2400"/>
          </a:p>
        </p:txBody>
      </p:sp>
      <p:sp>
        <p:nvSpPr>
          <p:cNvPr id="74" name="Google Shape;74;p13"/>
          <p:cNvSpPr txBox="1"/>
          <p:nvPr>
            <p:ph type="ctrTitle"/>
          </p:nvPr>
        </p:nvSpPr>
        <p:spPr>
          <a:xfrm>
            <a:off x="2390275" y="1366650"/>
            <a:ext cx="63315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1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/>
        </p:nvSpPr>
        <p:spPr>
          <a:xfrm>
            <a:off x="4669125" y="34712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Thank You!</a:t>
            </a:r>
            <a:endParaRPr b="1" sz="45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3600">
                <a:solidFill>
                  <a:schemeClr val="dk1"/>
                </a:solidFill>
              </a:rPr>
              <a:t>Project</a:t>
            </a:r>
            <a:r>
              <a:rPr b="0" lang="e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1480150"/>
            <a:ext cx="63906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Encryption &amp; decryption using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monoalphabetic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substitution of a pair of characters at a time.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&lt;x,y&gt; → &lt;p,q&gt;  where  x, y, p, q ∈ {A, B, C}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Developing the software to launch a brute-force attack to discover the key.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plaintext should be long enough and “recognizable”.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712150"/>
            <a:ext cx="8163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Plaintext and Encode Key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35775" y="1480150"/>
            <a:ext cx="81630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Plaintext is converted to binary bits using the “encode key” shown below.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Ex: A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→ </a:t>
            </a:r>
            <a:r>
              <a:rPr b="0" i="1" lang="en" sz="1800">
                <a:latin typeface="Lato"/>
                <a:ea typeface="Lato"/>
                <a:cs typeface="Lato"/>
                <a:sym typeface="Lato"/>
              </a:rPr>
              <a:t>00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, B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→ </a:t>
            </a:r>
            <a:r>
              <a:rPr b="0" i="1" lang="en" sz="1800">
                <a:latin typeface="Lato"/>
                <a:ea typeface="Lato"/>
                <a:cs typeface="Lato"/>
                <a:sym typeface="Lato"/>
              </a:rPr>
              <a:t>01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and C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→ </a:t>
            </a:r>
            <a:r>
              <a:rPr b="0" i="1" lang="en" sz="1800">
                <a:latin typeface="Lato"/>
                <a:ea typeface="Lato"/>
                <a:cs typeface="Lato"/>
                <a:sym typeface="Lato"/>
              </a:rPr>
              <a:t>10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.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150" y="2043125"/>
            <a:ext cx="4381900" cy="3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400" y="2571750"/>
            <a:ext cx="5089751" cy="18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4294967295" type="title"/>
          </p:nvPr>
        </p:nvSpPr>
        <p:spPr>
          <a:xfrm>
            <a:off x="535775" y="712150"/>
            <a:ext cx="8163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Hash Function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6"/>
          <p:cNvSpPr txBox="1"/>
          <p:nvPr>
            <p:ph idx="4294967295" type="title"/>
          </p:nvPr>
        </p:nvSpPr>
        <p:spPr>
          <a:xfrm>
            <a:off x="535775" y="1480150"/>
            <a:ext cx="7866000" cy="3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Block size of 16 is used and number of rounds depends on length of plaintext divided by block size.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For each round -</a:t>
            </a:r>
            <a:endParaRPr b="0" i="1"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Formally, let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H(i)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denote Hash in ith round -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H(i) = Plaintext 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(</a:t>
            </a:r>
            <a:r>
              <a:rPr b="0" i="1" lang="en" sz="1500">
                <a:latin typeface="Lato"/>
                <a:ea typeface="Lato"/>
                <a:cs typeface="Lato"/>
                <a:sym typeface="Lato"/>
              </a:rPr>
              <a:t>in binary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)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if i = 1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H(i) = H(i)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XOR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H(i-1) for  i= 2 to n (Here XOR denotes bitwise XOR)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H(n) is the final hash value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0" l="5051" r="0" t="87723"/>
          <a:stretch/>
        </p:blipFill>
        <p:spPr>
          <a:xfrm>
            <a:off x="1711288" y="1480150"/>
            <a:ext cx="5811976" cy="15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>
            <p:ph idx="4294967295" type="title"/>
          </p:nvPr>
        </p:nvSpPr>
        <p:spPr>
          <a:xfrm>
            <a:off x="535775" y="712150"/>
            <a:ext cx="8163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Hash Function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288" y="1480150"/>
            <a:ext cx="3548600" cy="100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1288" y="2643350"/>
            <a:ext cx="5811976" cy="232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idx="4294967295" type="title"/>
          </p:nvPr>
        </p:nvSpPr>
        <p:spPr>
          <a:xfrm>
            <a:off x="535775" y="712150"/>
            <a:ext cx="8163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“</a:t>
            </a:r>
            <a:r>
              <a:rPr i="1" lang="en" sz="3600">
                <a:solidFill>
                  <a:schemeClr val="dk1"/>
                </a:solidFill>
              </a:rPr>
              <a:t>Recognizable</a:t>
            </a:r>
            <a:r>
              <a:rPr lang="en" sz="3600">
                <a:solidFill>
                  <a:schemeClr val="dk1"/>
                </a:solidFill>
              </a:rPr>
              <a:t>” Plaintext - Hash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" name="Google Shape;108;p18"/>
          <p:cNvSpPr txBox="1"/>
          <p:nvPr>
            <p:ph idx="4294967295" type="title"/>
          </p:nvPr>
        </p:nvSpPr>
        <p:spPr>
          <a:xfrm>
            <a:off x="535775" y="1480150"/>
            <a:ext cx="78660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We have appended the Hash calculated in the previous stage to the plaintext, and have then encrypted the new plaintext.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Plaintext</a:t>
            </a:r>
            <a:r>
              <a:rPr lang="en" sz="13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1300">
                <a:latin typeface="Lato"/>
                <a:ea typeface="Lato"/>
                <a:cs typeface="Lato"/>
                <a:sym typeface="Lato"/>
              </a:rPr>
              <a:t>(</a:t>
            </a:r>
            <a:r>
              <a:rPr b="0" i="1" lang="en" sz="1300">
                <a:latin typeface="Lato"/>
                <a:ea typeface="Lato"/>
                <a:cs typeface="Lato"/>
                <a:sym typeface="Lato"/>
              </a:rPr>
              <a:t>original</a:t>
            </a:r>
            <a:r>
              <a:rPr b="0" lang="en" sz="1300">
                <a:latin typeface="Lato"/>
                <a:ea typeface="Lato"/>
                <a:cs typeface="Lato"/>
                <a:sym typeface="Lato"/>
              </a:rPr>
              <a:t>)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+ </a:t>
            </a:r>
            <a:r>
              <a:rPr lang="en" sz="18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Hash </a:t>
            </a:r>
            <a:r>
              <a:rPr b="0" i="1" lang="en" sz="1300">
                <a:latin typeface="Lato"/>
                <a:ea typeface="Lato"/>
                <a:cs typeface="Lato"/>
                <a:sym typeface="Lato"/>
              </a:rPr>
              <a:t>of Plaintext (original)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=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New Plaintext </a:t>
            </a:r>
            <a:r>
              <a:rPr b="0" lang="en" sz="1450">
                <a:latin typeface="Lato"/>
                <a:ea typeface="Lato"/>
                <a:cs typeface="Lato"/>
                <a:sym typeface="Lato"/>
              </a:rPr>
              <a:t>(</a:t>
            </a:r>
            <a:r>
              <a:rPr b="0" i="1" lang="en" sz="1450">
                <a:latin typeface="Lato"/>
                <a:ea typeface="Lato"/>
                <a:cs typeface="Lato"/>
                <a:sym typeface="Lato"/>
              </a:rPr>
              <a:t>to be encrypted</a:t>
            </a:r>
            <a:r>
              <a:rPr b="0" lang="en" sz="1450">
                <a:latin typeface="Lato"/>
                <a:ea typeface="Lato"/>
                <a:cs typeface="Lato"/>
                <a:sym typeface="Lato"/>
              </a:rPr>
              <a:t>)</a:t>
            </a:r>
            <a:endParaRPr b="0" sz="14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8"/>
          <p:cNvSpPr txBox="1"/>
          <p:nvPr>
            <p:ph idx="4294967295" type="title"/>
          </p:nvPr>
        </p:nvSpPr>
        <p:spPr>
          <a:xfrm>
            <a:off x="592500" y="3222050"/>
            <a:ext cx="7959000" cy="12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ACCBAAACCBAAACAACBACAACBACAACBACAACBCCBBCACCBBCA</a:t>
            </a:r>
            <a:r>
              <a:rPr lang="en" sz="16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AABCCABC</a:t>
            </a:r>
            <a:endParaRPr sz="16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With the assumption that length of the plaintext is known.</a:t>
            </a:r>
            <a:endParaRPr b="0"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4294967295" type="title"/>
          </p:nvPr>
        </p:nvSpPr>
        <p:spPr>
          <a:xfrm>
            <a:off x="535775" y="712150"/>
            <a:ext cx="8163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Encryption/</a:t>
            </a:r>
            <a:r>
              <a:rPr lang="en" sz="3600">
                <a:solidFill>
                  <a:schemeClr val="dk1"/>
                </a:solidFill>
              </a:rPr>
              <a:t>Decryption</a:t>
            </a:r>
            <a:r>
              <a:rPr lang="en" sz="3600">
                <a:solidFill>
                  <a:schemeClr val="dk1"/>
                </a:solidFill>
              </a:rPr>
              <a:t> - Key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5" name="Google Shape;115;p19"/>
          <p:cNvSpPr txBox="1"/>
          <p:nvPr>
            <p:ph idx="4294967295" type="title"/>
          </p:nvPr>
        </p:nvSpPr>
        <p:spPr>
          <a:xfrm>
            <a:off x="535775" y="1664575"/>
            <a:ext cx="54771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Key K, is defined as a permutation of 9 values -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{AA, AB, AC, BA, BB, BC, CA, CB, CC} mapping to itself.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Hence, total number of different keys possible are -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9! = 362880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There cannot be any duplicate values on the left or right sides. Why?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0" l="0" r="4177" t="0"/>
          <a:stretch/>
        </p:blipFill>
        <p:spPr>
          <a:xfrm>
            <a:off x="6012875" y="1625950"/>
            <a:ext cx="3064549" cy="24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4294967295" type="title"/>
          </p:nvPr>
        </p:nvSpPr>
        <p:spPr>
          <a:xfrm>
            <a:off x="535775" y="712150"/>
            <a:ext cx="8163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Brute force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2" name="Google Shape;122;p20"/>
          <p:cNvSpPr txBox="1"/>
          <p:nvPr>
            <p:ph idx="4294967295" type="title"/>
          </p:nvPr>
        </p:nvSpPr>
        <p:spPr>
          <a:xfrm>
            <a:off x="535775" y="1480150"/>
            <a:ext cx="4036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We decrypt and check against all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possible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permutations, checking each of the decrypted plaintexts if it is “</a:t>
            </a:r>
            <a:r>
              <a:rPr b="0" i="1" lang="en" sz="1800">
                <a:latin typeface="Lato"/>
                <a:ea typeface="Lato"/>
                <a:cs typeface="Lato"/>
                <a:sym typeface="Lato"/>
              </a:rPr>
              <a:t>recognizable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” as declared earlier.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Once a plaintext satisfying this condition is found, that key is returned.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450" y="199451"/>
            <a:ext cx="4532275" cy="474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idx="4294967295" type="title"/>
          </p:nvPr>
        </p:nvSpPr>
        <p:spPr>
          <a:xfrm>
            <a:off x="535775" y="712150"/>
            <a:ext cx="8163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Results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9" name="Google Shape;129;p21"/>
          <p:cNvSpPr txBox="1"/>
          <p:nvPr>
            <p:ph idx="4294967295" type="title"/>
          </p:nvPr>
        </p:nvSpPr>
        <p:spPr>
          <a:xfrm>
            <a:off x="535775" y="1580050"/>
            <a:ext cx="51156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Output will show the progress of brute force algorithm.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Algorithm does not stop even if a key satisfies, it goes on to check for collisions.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More than one key satisfying means the hash function used is weak or bad.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9100" y="295888"/>
            <a:ext cx="2422375" cy="455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