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aleway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  <p:embeddedFont>
      <p:font typeface="Quattrocento Sans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bold.fntdata"/><Relationship Id="rId21" Type="http://schemas.openxmlformats.org/officeDocument/2006/relationships/font" Target="fonts/Raleway-regular.fntdata"/><Relationship Id="rId24" Type="http://schemas.openxmlformats.org/officeDocument/2006/relationships/font" Target="fonts/Raleway-boldItalic.fntdata"/><Relationship Id="rId23" Type="http://schemas.openxmlformats.org/officeDocument/2006/relationships/font" Target="fonts/Raleway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Quattrocento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QuattrocentoSans-italic.fntdata"/><Relationship Id="rId30" Type="http://schemas.openxmlformats.org/officeDocument/2006/relationships/font" Target="fonts/QuattrocentoSans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QuattrocentoSans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1603bb2404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1603bb2404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1603bb2404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1603bb2404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1603bb2404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1603bb2404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016beaf37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016beaf37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1603bb2404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1603bb2404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016beaf37c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016beaf37c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8932b2f4f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8932b2f4f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1603bb2404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1603bb2404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1603bb2404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1603bb240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1603bb2404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1603bb240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1603bb2404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1603bb2404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1603bb2404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1603bb2404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9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 Security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Herschelle Gupta	2019</a:t>
            </a:r>
            <a:r>
              <a:rPr b="1" lang="en" sz="2400"/>
              <a:t>045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Ritik Vatsal  			2019</a:t>
            </a:r>
            <a:r>
              <a:rPr b="1" lang="en" sz="2400"/>
              <a:t>321</a:t>
            </a:r>
            <a:endParaRPr b="1" sz="2400"/>
          </a:p>
        </p:txBody>
      </p:sp>
      <p:sp>
        <p:nvSpPr>
          <p:cNvPr id="74" name="Google Shape;74;p13"/>
          <p:cNvSpPr txBox="1"/>
          <p:nvPr>
            <p:ph type="ctrTitle"/>
          </p:nvPr>
        </p:nvSpPr>
        <p:spPr>
          <a:xfrm>
            <a:off x="2390275" y="1366650"/>
            <a:ext cx="6331500" cy="9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 </a:t>
            </a:r>
            <a:r>
              <a:rPr lang="en"/>
              <a:t>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4197" y="2598650"/>
            <a:ext cx="3579972" cy="2561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5275" y="2571649"/>
            <a:ext cx="3506400" cy="2561101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2"/>
          <p:cNvSpPr txBox="1"/>
          <p:nvPr>
            <p:ph idx="4294967295" type="title"/>
          </p:nvPr>
        </p:nvSpPr>
        <p:spPr>
          <a:xfrm>
            <a:off x="535775" y="712150"/>
            <a:ext cx="81630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Verifications - 2</a:t>
            </a:r>
            <a:endParaRPr sz="24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53" name="Google Shape;153;p22"/>
          <p:cNvSpPr txBox="1"/>
          <p:nvPr>
            <p:ph idx="4294967295" type="title"/>
          </p:nvPr>
        </p:nvSpPr>
        <p:spPr>
          <a:xfrm>
            <a:off x="535775" y="1480150"/>
            <a:ext cx="78660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AutoNum type="alphaUcParenR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Input of </a:t>
            </a:r>
            <a:r>
              <a:rPr b="0" lang="en" sz="1800">
                <a:highlight>
                  <a:srgbClr val="FFFF00"/>
                </a:highlight>
                <a:latin typeface="Lato"/>
                <a:ea typeface="Lato"/>
                <a:cs typeface="Lato"/>
                <a:sym typeface="Lato"/>
              </a:rPr>
              <a:t>encryption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 is the same as output of </a:t>
            </a:r>
            <a:r>
              <a:rPr b="0" lang="en" sz="1800">
                <a:highlight>
                  <a:srgbClr val="00FFFF"/>
                </a:highlight>
                <a:latin typeface="Lato"/>
                <a:ea typeface="Lato"/>
                <a:cs typeface="Lato"/>
                <a:sym typeface="Lato"/>
              </a:rPr>
              <a:t>decryption</a:t>
            </a:r>
            <a:endParaRPr b="0" sz="1800">
              <a:highlight>
                <a:srgbClr val="00FFFF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4" name="Google Shape;154;p22"/>
          <p:cNvSpPr/>
          <p:nvPr/>
        </p:nvSpPr>
        <p:spPr>
          <a:xfrm>
            <a:off x="1942275" y="2697675"/>
            <a:ext cx="1127100" cy="163800"/>
          </a:xfrm>
          <a:prstGeom prst="rect">
            <a:avLst/>
          </a:prstGeom>
          <a:noFill/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2"/>
          <p:cNvSpPr/>
          <p:nvPr/>
        </p:nvSpPr>
        <p:spPr>
          <a:xfrm>
            <a:off x="6373025" y="4995950"/>
            <a:ext cx="1127100" cy="163800"/>
          </a:xfrm>
          <a:prstGeom prst="rect">
            <a:avLst/>
          </a:prstGeom>
          <a:noFill/>
          <a:ln cap="flat" cmpd="sng" w="2857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2"/>
          <p:cNvSpPr/>
          <p:nvPr/>
        </p:nvSpPr>
        <p:spPr>
          <a:xfrm>
            <a:off x="2014925" y="4927950"/>
            <a:ext cx="1127100" cy="163800"/>
          </a:xfrm>
          <a:prstGeom prst="rect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2"/>
          <p:cNvSpPr/>
          <p:nvPr/>
        </p:nvSpPr>
        <p:spPr>
          <a:xfrm>
            <a:off x="5830638" y="2738675"/>
            <a:ext cx="1127100" cy="163800"/>
          </a:xfrm>
          <a:prstGeom prst="rect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 txBox="1"/>
          <p:nvPr>
            <p:ph idx="4294967295" type="title"/>
          </p:nvPr>
        </p:nvSpPr>
        <p:spPr>
          <a:xfrm>
            <a:off x="535775" y="712150"/>
            <a:ext cx="81630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Verifications - 2</a:t>
            </a:r>
            <a:endParaRPr sz="24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63" name="Google Shape;163;p23"/>
          <p:cNvSpPr txBox="1"/>
          <p:nvPr>
            <p:ph idx="4294967295" type="title"/>
          </p:nvPr>
        </p:nvSpPr>
        <p:spPr>
          <a:xfrm>
            <a:off x="535775" y="1480150"/>
            <a:ext cx="7866000" cy="12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B)    Output of </a:t>
            </a:r>
            <a:r>
              <a:rPr b="0" lang="en" sz="1800">
                <a:highlight>
                  <a:srgbClr val="FFFF00"/>
                </a:highlight>
                <a:latin typeface="Lato"/>
                <a:ea typeface="Lato"/>
                <a:cs typeface="Lato"/>
                <a:sym typeface="Lato"/>
              </a:rPr>
              <a:t>1st encryption round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 is same as output of the </a:t>
            </a:r>
            <a:r>
              <a:rPr b="0" lang="en" sz="1800">
                <a:highlight>
                  <a:srgbClr val="00FFFF"/>
                </a:highlight>
                <a:latin typeface="Lato"/>
                <a:ea typeface="Lato"/>
                <a:cs typeface="Lato"/>
                <a:sym typeface="Lato"/>
              </a:rPr>
              <a:t>15th decryption round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. </a:t>
            </a:r>
            <a:br>
              <a:rPr b="0" lang="en" sz="1800">
                <a:latin typeface="Lato"/>
                <a:ea typeface="Lato"/>
                <a:cs typeface="Lato"/>
                <a:sym typeface="Lato"/>
              </a:rPr>
            </a:br>
            <a:r>
              <a:rPr b="0" lang="en" sz="1800">
                <a:latin typeface="Lato"/>
                <a:ea typeface="Lato"/>
                <a:cs typeface="Lato"/>
                <a:sym typeface="Lato"/>
              </a:rPr>
              <a:t> 	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Encryption</a:t>
            </a:r>
            <a:r>
              <a:rPr i="1" lang="en" sz="1500">
                <a:latin typeface="Lato"/>
                <a:ea typeface="Lato"/>
                <a:cs typeface="Lato"/>
                <a:sym typeface="Lato"/>
              </a:rPr>
              <a:t>&lt;L1&gt;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 = Decryption </a:t>
            </a:r>
            <a:r>
              <a:rPr i="1" lang="en" sz="1500">
                <a:latin typeface="Lato"/>
                <a:ea typeface="Lato"/>
                <a:cs typeface="Lato"/>
                <a:sym typeface="Lato"/>
              </a:rPr>
              <a:t>&lt;R15&gt;</a:t>
            </a:r>
            <a:r>
              <a:rPr b="0" lang="en" sz="1500">
                <a:latin typeface="Lato"/>
                <a:ea typeface="Lato"/>
                <a:cs typeface="Lato"/>
                <a:sym typeface="Lato"/>
              </a:rPr>
              <a:t> &amp; 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Encryption</a:t>
            </a:r>
            <a:r>
              <a:rPr i="1" lang="en" sz="1500">
                <a:latin typeface="Lato"/>
                <a:ea typeface="Lato"/>
                <a:cs typeface="Lato"/>
                <a:sym typeface="Lato"/>
              </a:rPr>
              <a:t>&lt;R1&gt; 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= Decryption </a:t>
            </a:r>
            <a:r>
              <a:rPr i="1" lang="en" sz="1500">
                <a:latin typeface="Lato"/>
                <a:ea typeface="Lato"/>
                <a:cs typeface="Lato"/>
                <a:sym typeface="Lato"/>
              </a:rPr>
              <a:t>&lt;L15&gt;</a:t>
            </a:r>
            <a:endParaRPr i="1" sz="15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4" name="Google Shape;16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4197" y="2598650"/>
            <a:ext cx="3579972" cy="2561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5275" y="2571649"/>
            <a:ext cx="3506400" cy="2561101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3"/>
          <p:cNvSpPr/>
          <p:nvPr/>
        </p:nvSpPr>
        <p:spPr>
          <a:xfrm>
            <a:off x="2300875" y="2810400"/>
            <a:ext cx="1127100" cy="163800"/>
          </a:xfrm>
          <a:prstGeom prst="rect">
            <a:avLst/>
          </a:prstGeom>
          <a:noFill/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3"/>
          <p:cNvSpPr/>
          <p:nvPr/>
        </p:nvSpPr>
        <p:spPr>
          <a:xfrm>
            <a:off x="6188575" y="4732250"/>
            <a:ext cx="1127100" cy="163800"/>
          </a:xfrm>
          <a:prstGeom prst="rect">
            <a:avLst/>
          </a:prstGeom>
          <a:noFill/>
          <a:ln cap="flat" cmpd="sng" w="2857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3"/>
          <p:cNvSpPr/>
          <p:nvPr/>
        </p:nvSpPr>
        <p:spPr>
          <a:xfrm>
            <a:off x="2014925" y="4927950"/>
            <a:ext cx="1127100" cy="163800"/>
          </a:xfrm>
          <a:prstGeom prst="rect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3"/>
          <p:cNvSpPr/>
          <p:nvPr/>
        </p:nvSpPr>
        <p:spPr>
          <a:xfrm>
            <a:off x="5830638" y="2738675"/>
            <a:ext cx="1127100" cy="163800"/>
          </a:xfrm>
          <a:prstGeom prst="rect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"/>
          <p:cNvSpPr txBox="1"/>
          <p:nvPr>
            <p:ph idx="4294967295" type="title"/>
          </p:nvPr>
        </p:nvSpPr>
        <p:spPr>
          <a:xfrm>
            <a:off x="535775" y="712150"/>
            <a:ext cx="81630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Verifications - 2</a:t>
            </a:r>
            <a:endParaRPr sz="24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75" name="Google Shape;175;p24"/>
          <p:cNvSpPr txBox="1"/>
          <p:nvPr>
            <p:ph idx="4294967295" type="title"/>
          </p:nvPr>
        </p:nvSpPr>
        <p:spPr>
          <a:xfrm>
            <a:off x="535775" y="1480150"/>
            <a:ext cx="7866000" cy="12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C)    Output of </a:t>
            </a:r>
            <a:r>
              <a:rPr b="0" lang="en" sz="1800">
                <a:highlight>
                  <a:srgbClr val="FFFF00"/>
                </a:highlight>
                <a:latin typeface="Lato"/>
                <a:ea typeface="Lato"/>
                <a:cs typeface="Lato"/>
                <a:sym typeface="Lato"/>
              </a:rPr>
              <a:t>14th encryption round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 is same as output of the </a:t>
            </a:r>
            <a:r>
              <a:rPr b="0" lang="en" sz="1800">
                <a:highlight>
                  <a:srgbClr val="00FFFF"/>
                </a:highlight>
                <a:latin typeface="Lato"/>
                <a:ea typeface="Lato"/>
                <a:cs typeface="Lato"/>
                <a:sym typeface="Lato"/>
              </a:rPr>
              <a:t>2nd decryption round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. </a:t>
            </a:r>
            <a:br>
              <a:rPr b="0" lang="en" sz="1800">
                <a:latin typeface="Lato"/>
                <a:ea typeface="Lato"/>
                <a:cs typeface="Lato"/>
                <a:sym typeface="Lato"/>
              </a:rPr>
            </a:br>
            <a:r>
              <a:rPr b="0" lang="en" sz="1800">
                <a:latin typeface="Lato"/>
                <a:ea typeface="Lato"/>
                <a:cs typeface="Lato"/>
                <a:sym typeface="Lato"/>
              </a:rPr>
              <a:t> 	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Encryption</a:t>
            </a:r>
            <a:r>
              <a:rPr i="1" lang="en" sz="1500">
                <a:latin typeface="Lato"/>
                <a:ea typeface="Lato"/>
                <a:cs typeface="Lato"/>
                <a:sym typeface="Lato"/>
              </a:rPr>
              <a:t>&lt;L14&gt;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 = Decryption </a:t>
            </a:r>
            <a:r>
              <a:rPr i="1" lang="en" sz="1500">
                <a:latin typeface="Lato"/>
                <a:ea typeface="Lato"/>
                <a:cs typeface="Lato"/>
                <a:sym typeface="Lato"/>
              </a:rPr>
              <a:t>&lt;R2&gt;</a:t>
            </a:r>
            <a:r>
              <a:rPr b="0" lang="en" sz="1500">
                <a:latin typeface="Lato"/>
                <a:ea typeface="Lato"/>
                <a:cs typeface="Lato"/>
                <a:sym typeface="Lato"/>
              </a:rPr>
              <a:t> &amp; 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Encryption</a:t>
            </a:r>
            <a:r>
              <a:rPr i="1" lang="en" sz="1500">
                <a:latin typeface="Lato"/>
                <a:ea typeface="Lato"/>
                <a:cs typeface="Lato"/>
                <a:sym typeface="Lato"/>
              </a:rPr>
              <a:t>&lt;R14&gt; 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= Decryption </a:t>
            </a:r>
            <a:r>
              <a:rPr i="1" lang="en" sz="1500">
                <a:latin typeface="Lato"/>
                <a:ea typeface="Lato"/>
                <a:cs typeface="Lato"/>
                <a:sym typeface="Lato"/>
              </a:rPr>
              <a:t>&lt;L2&gt;</a:t>
            </a:r>
            <a:endParaRPr i="1" sz="15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6" name="Google Shape;17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4197" y="2598650"/>
            <a:ext cx="3579972" cy="2561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5275" y="2571649"/>
            <a:ext cx="3506400" cy="2561101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4"/>
          <p:cNvSpPr/>
          <p:nvPr/>
        </p:nvSpPr>
        <p:spPr>
          <a:xfrm>
            <a:off x="2362375" y="4531700"/>
            <a:ext cx="1127100" cy="163800"/>
          </a:xfrm>
          <a:prstGeom prst="rect">
            <a:avLst/>
          </a:prstGeom>
          <a:noFill/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4"/>
          <p:cNvSpPr/>
          <p:nvPr/>
        </p:nvSpPr>
        <p:spPr>
          <a:xfrm>
            <a:off x="6127125" y="2997975"/>
            <a:ext cx="1127100" cy="163800"/>
          </a:xfrm>
          <a:prstGeom prst="rect">
            <a:avLst/>
          </a:prstGeom>
          <a:noFill/>
          <a:ln cap="flat" cmpd="sng" w="2857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4"/>
          <p:cNvSpPr/>
          <p:nvPr/>
        </p:nvSpPr>
        <p:spPr>
          <a:xfrm>
            <a:off x="2014925" y="4927950"/>
            <a:ext cx="1127100" cy="163800"/>
          </a:xfrm>
          <a:prstGeom prst="rect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4"/>
          <p:cNvSpPr/>
          <p:nvPr/>
        </p:nvSpPr>
        <p:spPr>
          <a:xfrm>
            <a:off x="5830638" y="2738675"/>
            <a:ext cx="1127100" cy="163800"/>
          </a:xfrm>
          <a:prstGeom prst="rect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/>
          <p:nvPr>
            <p:ph idx="4294967295" type="title"/>
          </p:nvPr>
        </p:nvSpPr>
        <p:spPr>
          <a:xfrm>
            <a:off x="535775" y="712150"/>
            <a:ext cx="81630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Algorithm - Key Generation</a:t>
            </a:r>
            <a:endParaRPr sz="24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87" name="Google Shape;18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2042" y="1550600"/>
            <a:ext cx="4121958" cy="3592901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5"/>
          <p:cNvSpPr txBox="1"/>
          <p:nvPr/>
        </p:nvSpPr>
        <p:spPr>
          <a:xfrm>
            <a:off x="595425" y="1635025"/>
            <a:ext cx="40392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AutoNum type="arabicParenR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Convert key from hex to bin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AutoNum type="arabicParenR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Pass through parity drop box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AutoNum type="arabicParenR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Divide key into 2 equal halves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AutoNum type="arabicParenR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Perform 16 Rounds which include 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AutoNum type="alphaLcParenR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left shifts 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AutoNum type="alphaLcParenR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compression box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6"/>
          <p:cNvSpPr txBox="1"/>
          <p:nvPr>
            <p:ph idx="4294967295" type="title"/>
          </p:nvPr>
        </p:nvSpPr>
        <p:spPr>
          <a:xfrm>
            <a:off x="535775" y="712150"/>
            <a:ext cx="81630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DES </a:t>
            </a:r>
            <a:r>
              <a:rPr lang="en" sz="3600">
                <a:solidFill>
                  <a:schemeClr val="dk1"/>
                </a:solidFill>
              </a:rPr>
              <a:t>Algorithm</a:t>
            </a:r>
            <a:r>
              <a:rPr lang="en" sz="3600">
                <a:solidFill>
                  <a:schemeClr val="dk1"/>
                </a:solidFill>
              </a:rPr>
              <a:t> </a:t>
            </a:r>
            <a:endParaRPr sz="3600">
              <a:solidFill>
                <a:schemeClr val="dk1"/>
              </a:solidFill>
            </a:endParaRPr>
          </a:p>
        </p:txBody>
      </p:sp>
      <p:pic>
        <p:nvPicPr>
          <p:cNvPr id="194" name="Google Shape;194;p26"/>
          <p:cNvPicPr preferRelativeResize="0"/>
          <p:nvPr/>
        </p:nvPicPr>
        <p:blipFill rotWithShape="1">
          <a:blip r:embed="rId3">
            <a:alphaModFix/>
          </a:blip>
          <a:srcRect b="0" l="0" r="38574" t="0"/>
          <a:stretch/>
        </p:blipFill>
        <p:spPr>
          <a:xfrm>
            <a:off x="4926300" y="1784950"/>
            <a:ext cx="4217700" cy="335855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6"/>
          <p:cNvSpPr txBox="1"/>
          <p:nvPr/>
        </p:nvSpPr>
        <p:spPr>
          <a:xfrm>
            <a:off x="398775" y="1680400"/>
            <a:ext cx="41733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AutoNum type="arabicParenR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Convert text from hex to bin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AutoNum type="arabicParenR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Perform initial permutation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AutoNum type="arabicParenR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Divide into 2 equal halves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AutoNum type="arabicParenR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Perform 16 rounds which include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AutoNum type="alphaLcParenR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Pass right half through F Box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AutoNum type="alphaLcParenR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Xor right and left halves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AutoNum type="alphaLcParenR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Left becomes initial right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AutoNum type="arabicParenR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Perform final permutation (which is inverse of initial permutation)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7"/>
          <p:cNvSpPr txBox="1"/>
          <p:nvPr/>
        </p:nvSpPr>
        <p:spPr>
          <a:xfrm>
            <a:off x="4669125" y="3471222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Thank You!</a:t>
            </a:r>
            <a:endParaRPr b="1" sz="45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0" lang="en" sz="3600">
                <a:solidFill>
                  <a:schemeClr val="dk1"/>
                </a:solidFill>
              </a:rPr>
              <a:t>Project</a:t>
            </a:r>
            <a:r>
              <a:rPr b="0" lang="en" sz="3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" sz="3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0</a:t>
            </a:r>
            <a:endParaRPr sz="24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0" name="Google Shape;80;p14"/>
          <p:cNvSpPr txBox="1"/>
          <p:nvPr>
            <p:ph idx="4294967295" type="title"/>
          </p:nvPr>
        </p:nvSpPr>
        <p:spPr>
          <a:xfrm>
            <a:off x="535775" y="1480150"/>
            <a:ext cx="82554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Implementing the encryption &amp; decryption of a 64-bit plaintext using 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DES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.</a:t>
            </a:r>
            <a:br>
              <a:rPr b="0" lang="en" sz="1800">
                <a:latin typeface="Lato"/>
                <a:ea typeface="Lato"/>
                <a:cs typeface="Lato"/>
                <a:sym typeface="Lato"/>
              </a:rPr>
            </a:br>
            <a:br>
              <a:rPr b="0" lang="en" sz="1800">
                <a:latin typeface="Lato"/>
                <a:ea typeface="Lato"/>
                <a:cs typeface="Lato"/>
                <a:sym typeface="Lato"/>
              </a:rPr>
            </a:br>
            <a:r>
              <a:rPr b="0" lang="en" sz="1800">
                <a:latin typeface="Lato"/>
                <a:ea typeface="Lato"/>
                <a:cs typeface="Lato"/>
                <a:sym typeface="Lato"/>
              </a:rPr>
              <a:t>And, using the system created -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a. 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Verifying that the ciphertext when decrypted will yield the original plaintext,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b. Verifying that output of the 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1st encryption round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 is same as output of the 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15th decryption round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c. Verifying that output of the 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14th encryption round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 is same as the output of the 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2nd decryption round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idx="4294967295" type="title"/>
          </p:nvPr>
        </p:nvSpPr>
        <p:spPr>
          <a:xfrm>
            <a:off x="535775" y="712150"/>
            <a:ext cx="81630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Input</a:t>
            </a:r>
            <a:endParaRPr sz="24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6" name="Google Shape;86;p15"/>
          <p:cNvSpPr txBox="1"/>
          <p:nvPr>
            <p:ph idx="4294967295" type="title"/>
          </p:nvPr>
        </p:nvSpPr>
        <p:spPr>
          <a:xfrm>
            <a:off x="535775" y="1480150"/>
            <a:ext cx="81630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Inputs to the system are plaintext and key inside the ‘main’ function. They should be a 64-bit value in hexadecimal format.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7" name="Google Shape;8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2075" y="2699950"/>
            <a:ext cx="6419850" cy="17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idx="4294967295" type="title"/>
          </p:nvPr>
        </p:nvSpPr>
        <p:spPr>
          <a:xfrm>
            <a:off x="535775" y="712150"/>
            <a:ext cx="81630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Output</a:t>
            </a:r>
            <a:endParaRPr sz="24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3" name="Google Shape;93;p16"/>
          <p:cNvSpPr txBox="1"/>
          <p:nvPr>
            <p:ph idx="4294967295" type="title"/>
          </p:nvPr>
        </p:nvSpPr>
        <p:spPr>
          <a:xfrm>
            <a:off x="535775" y="1480150"/>
            <a:ext cx="7866000" cy="34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Upon running the code, it prints </a:t>
            </a:r>
            <a:r>
              <a:rPr i="1" lang="en" sz="1800">
                <a:latin typeface="Lato"/>
                <a:ea typeface="Lato"/>
                <a:cs typeface="Lato"/>
                <a:sym typeface="Lato"/>
              </a:rPr>
              <a:t>&lt;Li, Ri, Ki&gt;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 generated for all 16 rounds for both encryption and decryption in hexadecimal format.</a:t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4" name="Google Shape;9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1475" y="2409050"/>
            <a:ext cx="3506406" cy="249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3970" y="2402025"/>
            <a:ext cx="3506400" cy="25139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idx="4294967295" type="title"/>
          </p:nvPr>
        </p:nvSpPr>
        <p:spPr>
          <a:xfrm>
            <a:off x="535775" y="712150"/>
            <a:ext cx="81630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Verifications - 1</a:t>
            </a:r>
            <a:endParaRPr sz="24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1" name="Google Shape;101;p17"/>
          <p:cNvSpPr txBox="1"/>
          <p:nvPr>
            <p:ph idx="4294967295" type="title"/>
          </p:nvPr>
        </p:nvSpPr>
        <p:spPr>
          <a:xfrm>
            <a:off x="535775" y="1480150"/>
            <a:ext cx="78660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Plaintext - “</a:t>
            </a:r>
            <a:r>
              <a:rPr i="1" lang="en" sz="1800">
                <a:latin typeface="Lato"/>
                <a:ea typeface="Lato"/>
                <a:cs typeface="Lato"/>
                <a:sym typeface="Lato"/>
              </a:rPr>
              <a:t>02468aceeca86420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”</a:t>
            </a:r>
            <a:endParaRPr b="0" sz="1800">
              <a:highlight>
                <a:srgbClr val="00FFFF"/>
              </a:highlight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275" y="2637650"/>
            <a:ext cx="3506406" cy="249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idx="4294967295" type="title"/>
          </p:nvPr>
        </p:nvSpPr>
        <p:spPr>
          <a:xfrm>
            <a:off x="535775" y="712150"/>
            <a:ext cx="81630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Verifications - 1</a:t>
            </a:r>
            <a:endParaRPr sz="24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8" name="Google Shape;108;p18"/>
          <p:cNvSpPr txBox="1"/>
          <p:nvPr>
            <p:ph idx="4294967295" type="title"/>
          </p:nvPr>
        </p:nvSpPr>
        <p:spPr>
          <a:xfrm>
            <a:off x="535775" y="1480150"/>
            <a:ext cx="78660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AutoNum type="alphaUcParenR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Input of </a:t>
            </a:r>
            <a:r>
              <a:rPr b="0" lang="en" sz="1800">
                <a:highlight>
                  <a:srgbClr val="FFFF00"/>
                </a:highlight>
                <a:latin typeface="Lato"/>
                <a:ea typeface="Lato"/>
                <a:cs typeface="Lato"/>
                <a:sym typeface="Lato"/>
              </a:rPr>
              <a:t>encryption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 is the same as output of </a:t>
            </a:r>
            <a:r>
              <a:rPr b="0" lang="en" sz="1800">
                <a:highlight>
                  <a:srgbClr val="00FFFF"/>
                </a:highlight>
                <a:latin typeface="Lato"/>
                <a:ea typeface="Lato"/>
                <a:cs typeface="Lato"/>
                <a:sym typeface="Lato"/>
              </a:rPr>
              <a:t>decryption</a:t>
            </a:r>
            <a:endParaRPr b="0" sz="1800">
              <a:highlight>
                <a:srgbClr val="00FFFF"/>
              </a:highlight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9" name="Google Shape;10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275" y="2637650"/>
            <a:ext cx="3506406" cy="249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7770" y="2630625"/>
            <a:ext cx="3506400" cy="2513919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8"/>
          <p:cNvSpPr/>
          <p:nvPr/>
        </p:nvSpPr>
        <p:spPr>
          <a:xfrm>
            <a:off x="1942275" y="2759150"/>
            <a:ext cx="1127100" cy="163800"/>
          </a:xfrm>
          <a:prstGeom prst="rect">
            <a:avLst/>
          </a:prstGeom>
          <a:noFill/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8"/>
          <p:cNvSpPr/>
          <p:nvPr/>
        </p:nvSpPr>
        <p:spPr>
          <a:xfrm>
            <a:off x="6373025" y="4995950"/>
            <a:ext cx="1127100" cy="163800"/>
          </a:xfrm>
          <a:prstGeom prst="rect">
            <a:avLst/>
          </a:prstGeom>
          <a:noFill/>
          <a:ln cap="flat" cmpd="sng" w="2857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8"/>
          <p:cNvSpPr/>
          <p:nvPr/>
        </p:nvSpPr>
        <p:spPr>
          <a:xfrm>
            <a:off x="2018475" y="4968950"/>
            <a:ext cx="1127100" cy="163800"/>
          </a:xfrm>
          <a:prstGeom prst="rect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8"/>
          <p:cNvSpPr/>
          <p:nvPr/>
        </p:nvSpPr>
        <p:spPr>
          <a:xfrm>
            <a:off x="5853650" y="2759150"/>
            <a:ext cx="1127100" cy="163800"/>
          </a:xfrm>
          <a:prstGeom prst="rect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>
            <p:ph idx="4294967295" type="title"/>
          </p:nvPr>
        </p:nvSpPr>
        <p:spPr>
          <a:xfrm>
            <a:off x="535775" y="712150"/>
            <a:ext cx="81630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Verifications - 1</a:t>
            </a:r>
            <a:endParaRPr sz="24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0" name="Google Shape;120;p19"/>
          <p:cNvSpPr txBox="1"/>
          <p:nvPr>
            <p:ph idx="4294967295" type="title"/>
          </p:nvPr>
        </p:nvSpPr>
        <p:spPr>
          <a:xfrm>
            <a:off x="535775" y="1480150"/>
            <a:ext cx="7866000" cy="12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B)    Output of </a:t>
            </a:r>
            <a:r>
              <a:rPr b="0" lang="en" sz="1800">
                <a:highlight>
                  <a:srgbClr val="FFFF00"/>
                </a:highlight>
                <a:latin typeface="Lato"/>
                <a:ea typeface="Lato"/>
                <a:cs typeface="Lato"/>
                <a:sym typeface="Lato"/>
              </a:rPr>
              <a:t>1st encryption round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 is same as output of the </a:t>
            </a:r>
            <a:r>
              <a:rPr b="0" lang="en" sz="1800">
                <a:highlight>
                  <a:srgbClr val="00FFFF"/>
                </a:highlight>
                <a:latin typeface="Lato"/>
                <a:ea typeface="Lato"/>
                <a:cs typeface="Lato"/>
                <a:sym typeface="Lato"/>
              </a:rPr>
              <a:t>15th decryption round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. </a:t>
            </a:r>
            <a:br>
              <a:rPr b="0" lang="en" sz="1800">
                <a:latin typeface="Lato"/>
                <a:ea typeface="Lato"/>
                <a:cs typeface="Lato"/>
                <a:sym typeface="Lato"/>
              </a:rPr>
            </a:br>
            <a:r>
              <a:rPr b="0" lang="en" sz="1800">
                <a:latin typeface="Lato"/>
                <a:ea typeface="Lato"/>
                <a:cs typeface="Lato"/>
                <a:sym typeface="Lato"/>
              </a:rPr>
              <a:t> 	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Encryption</a:t>
            </a:r>
            <a:r>
              <a:rPr i="1" lang="en" sz="1500">
                <a:latin typeface="Lato"/>
                <a:ea typeface="Lato"/>
                <a:cs typeface="Lato"/>
                <a:sym typeface="Lato"/>
              </a:rPr>
              <a:t>&lt;L1&gt;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 = Decryption </a:t>
            </a:r>
            <a:r>
              <a:rPr i="1" lang="en" sz="1500">
                <a:latin typeface="Lato"/>
                <a:ea typeface="Lato"/>
                <a:cs typeface="Lato"/>
                <a:sym typeface="Lato"/>
              </a:rPr>
              <a:t>&lt;R15&gt;</a:t>
            </a:r>
            <a:r>
              <a:rPr b="0" lang="en" sz="1500">
                <a:latin typeface="Lato"/>
                <a:ea typeface="Lato"/>
                <a:cs typeface="Lato"/>
                <a:sym typeface="Lato"/>
              </a:rPr>
              <a:t> &amp; 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Encryption</a:t>
            </a:r>
            <a:r>
              <a:rPr i="1" lang="en" sz="1500">
                <a:latin typeface="Lato"/>
                <a:ea typeface="Lato"/>
                <a:cs typeface="Lato"/>
                <a:sym typeface="Lato"/>
              </a:rPr>
              <a:t>&lt;R1&gt; 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= Decryption </a:t>
            </a:r>
            <a:r>
              <a:rPr i="1" lang="en" sz="1500">
                <a:latin typeface="Lato"/>
                <a:ea typeface="Lato"/>
                <a:cs typeface="Lato"/>
                <a:sym typeface="Lato"/>
              </a:rPr>
              <a:t>&lt;L15&gt;</a:t>
            </a:r>
            <a:endParaRPr i="1" sz="15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1" name="Google Shape;12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275" y="2637650"/>
            <a:ext cx="3506406" cy="249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7770" y="2630625"/>
            <a:ext cx="3506400" cy="2513919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9"/>
          <p:cNvSpPr/>
          <p:nvPr/>
        </p:nvSpPr>
        <p:spPr>
          <a:xfrm>
            <a:off x="2300875" y="2870850"/>
            <a:ext cx="1127100" cy="163800"/>
          </a:xfrm>
          <a:prstGeom prst="rect">
            <a:avLst/>
          </a:prstGeom>
          <a:noFill/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9"/>
          <p:cNvSpPr/>
          <p:nvPr/>
        </p:nvSpPr>
        <p:spPr>
          <a:xfrm>
            <a:off x="6220625" y="4711625"/>
            <a:ext cx="1127100" cy="163800"/>
          </a:xfrm>
          <a:prstGeom prst="rect">
            <a:avLst/>
          </a:prstGeom>
          <a:noFill/>
          <a:ln cap="flat" cmpd="sng" w="2857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9"/>
          <p:cNvSpPr/>
          <p:nvPr/>
        </p:nvSpPr>
        <p:spPr>
          <a:xfrm>
            <a:off x="2018475" y="4968950"/>
            <a:ext cx="1127100" cy="163800"/>
          </a:xfrm>
          <a:prstGeom prst="rect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9"/>
          <p:cNvSpPr/>
          <p:nvPr/>
        </p:nvSpPr>
        <p:spPr>
          <a:xfrm>
            <a:off x="5853650" y="2759150"/>
            <a:ext cx="1127100" cy="163800"/>
          </a:xfrm>
          <a:prstGeom prst="rect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idx="4294967295" type="title"/>
          </p:nvPr>
        </p:nvSpPr>
        <p:spPr>
          <a:xfrm>
            <a:off x="535775" y="712150"/>
            <a:ext cx="81630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Verifications - 1</a:t>
            </a:r>
            <a:endParaRPr sz="24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2" name="Google Shape;132;p20"/>
          <p:cNvSpPr txBox="1"/>
          <p:nvPr>
            <p:ph idx="4294967295" type="title"/>
          </p:nvPr>
        </p:nvSpPr>
        <p:spPr>
          <a:xfrm>
            <a:off x="535775" y="1480150"/>
            <a:ext cx="7866000" cy="12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C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)    Output of </a:t>
            </a:r>
            <a:r>
              <a:rPr b="0" lang="en" sz="1800">
                <a:highlight>
                  <a:srgbClr val="FFFF00"/>
                </a:highlight>
                <a:latin typeface="Lato"/>
                <a:ea typeface="Lato"/>
                <a:cs typeface="Lato"/>
                <a:sym typeface="Lato"/>
              </a:rPr>
              <a:t>14th encryption round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 is same as output of the </a:t>
            </a:r>
            <a:r>
              <a:rPr b="0" lang="en" sz="1800">
                <a:highlight>
                  <a:srgbClr val="00FFFF"/>
                </a:highlight>
                <a:latin typeface="Lato"/>
                <a:ea typeface="Lato"/>
                <a:cs typeface="Lato"/>
                <a:sym typeface="Lato"/>
              </a:rPr>
              <a:t>2nd</a:t>
            </a:r>
            <a:r>
              <a:rPr b="0" lang="en" sz="1800">
                <a:highlight>
                  <a:srgbClr val="00FFFF"/>
                </a:highlight>
                <a:latin typeface="Lato"/>
                <a:ea typeface="Lato"/>
                <a:cs typeface="Lato"/>
                <a:sym typeface="Lato"/>
              </a:rPr>
              <a:t> decryption round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. </a:t>
            </a:r>
            <a:br>
              <a:rPr b="0" lang="en" sz="1800">
                <a:latin typeface="Lato"/>
                <a:ea typeface="Lato"/>
                <a:cs typeface="Lato"/>
                <a:sym typeface="Lato"/>
              </a:rPr>
            </a:br>
            <a:r>
              <a:rPr b="0" lang="en" sz="1800">
                <a:latin typeface="Lato"/>
                <a:ea typeface="Lato"/>
                <a:cs typeface="Lato"/>
                <a:sym typeface="Lato"/>
              </a:rPr>
              <a:t> 	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Encryption</a:t>
            </a:r>
            <a:r>
              <a:rPr i="1" lang="en" sz="1500">
                <a:latin typeface="Lato"/>
                <a:ea typeface="Lato"/>
                <a:cs typeface="Lato"/>
                <a:sym typeface="Lato"/>
              </a:rPr>
              <a:t>&lt;L14&gt;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 = Decryption </a:t>
            </a:r>
            <a:r>
              <a:rPr i="1" lang="en" sz="1500">
                <a:latin typeface="Lato"/>
                <a:ea typeface="Lato"/>
                <a:cs typeface="Lato"/>
                <a:sym typeface="Lato"/>
              </a:rPr>
              <a:t>&lt;R2&gt;</a:t>
            </a:r>
            <a:r>
              <a:rPr b="0" lang="en" sz="1500">
                <a:latin typeface="Lato"/>
                <a:ea typeface="Lato"/>
                <a:cs typeface="Lato"/>
                <a:sym typeface="Lato"/>
              </a:rPr>
              <a:t> &amp; 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Encryption</a:t>
            </a:r>
            <a:r>
              <a:rPr i="1" lang="en" sz="1500">
                <a:latin typeface="Lato"/>
                <a:ea typeface="Lato"/>
                <a:cs typeface="Lato"/>
                <a:sym typeface="Lato"/>
              </a:rPr>
              <a:t>&lt;R14&gt; 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= Decryption </a:t>
            </a:r>
            <a:r>
              <a:rPr i="1" lang="en" sz="1500">
                <a:latin typeface="Lato"/>
                <a:ea typeface="Lato"/>
                <a:cs typeface="Lato"/>
                <a:sym typeface="Lato"/>
              </a:rPr>
              <a:t>&lt;L2&gt;</a:t>
            </a:r>
            <a:endParaRPr i="1" sz="15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3" name="Google Shape;1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275" y="2637650"/>
            <a:ext cx="3506406" cy="249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7770" y="2630625"/>
            <a:ext cx="3506400" cy="2513919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0"/>
          <p:cNvSpPr/>
          <p:nvPr/>
        </p:nvSpPr>
        <p:spPr>
          <a:xfrm>
            <a:off x="2393075" y="4592175"/>
            <a:ext cx="1127100" cy="163800"/>
          </a:xfrm>
          <a:prstGeom prst="rect">
            <a:avLst/>
          </a:prstGeom>
          <a:noFill/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0"/>
          <p:cNvSpPr/>
          <p:nvPr/>
        </p:nvSpPr>
        <p:spPr>
          <a:xfrm>
            <a:off x="6159150" y="3031275"/>
            <a:ext cx="1127100" cy="163800"/>
          </a:xfrm>
          <a:prstGeom prst="rect">
            <a:avLst/>
          </a:prstGeom>
          <a:noFill/>
          <a:ln cap="flat" cmpd="sng" w="2857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0"/>
          <p:cNvSpPr/>
          <p:nvPr/>
        </p:nvSpPr>
        <p:spPr>
          <a:xfrm>
            <a:off x="2018475" y="4968950"/>
            <a:ext cx="1127100" cy="163800"/>
          </a:xfrm>
          <a:prstGeom prst="rect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0"/>
          <p:cNvSpPr/>
          <p:nvPr/>
        </p:nvSpPr>
        <p:spPr>
          <a:xfrm>
            <a:off x="5853650" y="2759150"/>
            <a:ext cx="1127100" cy="163800"/>
          </a:xfrm>
          <a:prstGeom prst="rect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idx="4294967295" type="title"/>
          </p:nvPr>
        </p:nvSpPr>
        <p:spPr>
          <a:xfrm>
            <a:off x="535775" y="712150"/>
            <a:ext cx="81630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Verifications - 2</a:t>
            </a:r>
            <a:endParaRPr sz="24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4" name="Google Shape;144;p21"/>
          <p:cNvSpPr txBox="1"/>
          <p:nvPr>
            <p:ph idx="4294967295" type="title"/>
          </p:nvPr>
        </p:nvSpPr>
        <p:spPr>
          <a:xfrm>
            <a:off x="535775" y="1480150"/>
            <a:ext cx="78660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Plaintext - “</a:t>
            </a:r>
            <a:r>
              <a:rPr i="1" lang="en" sz="1800">
                <a:latin typeface="Lato"/>
                <a:ea typeface="Lato"/>
                <a:cs typeface="Lato"/>
                <a:sym typeface="Lato"/>
              </a:rPr>
              <a:t>2019321aa2019045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”</a:t>
            </a:r>
            <a:endParaRPr b="0" sz="1800">
              <a:highlight>
                <a:srgbClr val="00FFFF"/>
              </a:highlight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5" name="Google Shape;14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275" y="2571649"/>
            <a:ext cx="3506400" cy="256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