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80" r:id="rId9"/>
    <p:sldId id="290" r:id="rId10"/>
    <p:sldId id="291" r:id="rId11"/>
    <p:sldId id="292" r:id="rId12"/>
    <p:sldId id="293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142303" y="955852"/>
            <a:ext cx="9701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간편 </a:t>
            </a:r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ISMS </a:t>
            </a:r>
            <a:r>
              <a:rPr lang="ko-KR" altLang="en-US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인증을 위한</a:t>
            </a:r>
            <a:endParaRPr lang="en-US" altLang="ko-KR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보안 통제 및 축약 보안 통제</a:t>
            </a:r>
            <a:endParaRPr lang="en-US" altLang="ko-KR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진단 가이드 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7028544" y="5003439"/>
            <a:ext cx="48429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4000" algn="ctr"/>
            <a:r>
              <a:rPr lang="ko-KR" altLang="en-US" sz="2800" spc="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순천향대학교 </a:t>
            </a:r>
            <a:endParaRPr lang="en-US" altLang="ko-KR" sz="2800" spc="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24000" algn="ctr"/>
            <a:r>
              <a:rPr lang="ko-KR" altLang="en-US" sz="2800" spc="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정보보호학과 </a:t>
            </a:r>
            <a:endParaRPr lang="en-US" altLang="ko-KR" sz="2800" spc="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24000" algn="ctr"/>
            <a:r>
              <a:rPr lang="ko-KR" altLang="en-US" sz="2800" spc="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장채연</a:t>
            </a:r>
            <a:r>
              <a:rPr lang="ko-KR" altLang="en-US" sz="2800" spc="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이동준 </a:t>
            </a:r>
            <a:r>
              <a:rPr lang="ko-KR" altLang="en-US" sz="2800" spc="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염흥열</a:t>
            </a:r>
            <a:endParaRPr lang="ko-KR" altLang="en-US" sz="2800" spc="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/>
          <p:nvPr/>
        </p:nvCxnSpPr>
        <p:spPr>
          <a:xfrm>
            <a:off x="7056084" y="3870101"/>
            <a:ext cx="4787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18239" y="355385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223CD2DF-A519-424E-8CE3-A0CDDFEC2FB5}"/>
              </a:ext>
            </a:extLst>
          </p:cNvPr>
          <p:cNvSpPr/>
          <p:nvPr/>
        </p:nvSpPr>
        <p:spPr>
          <a:xfrm>
            <a:off x="11082045" y="3780101"/>
            <a:ext cx="180000" cy="18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D30F9A4-C95D-472F-9B58-B81AC0F4B609}"/>
              </a:ext>
            </a:extLst>
          </p:cNvPr>
          <p:cNvSpPr/>
          <p:nvPr/>
        </p:nvSpPr>
        <p:spPr>
          <a:xfrm>
            <a:off x="3589364" y="5695937"/>
            <a:ext cx="180000" cy="18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85EF0CCC-17FD-4C1F-AF2E-AADA7BFA4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55" y="6022571"/>
            <a:ext cx="3338492" cy="5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872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간편 인증을 위한 보안 통제 진단 툴 구현 결과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99931D1-95B0-4010-8143-DD054245D245}"/>
              </a:ext>
            </a:extLst>
          </p:cNvPr>
          <p:cNvSpPr txBox="1"/>
          <p:nvPr/>
        </p:nvSpPr>
        <p:spPr>
          <a:xfrm>
            <a:off x="1072055" y="128380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윈도우 서버 진단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C17F3-3220-452D-9315-86A1243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773" y="16276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89B3E-B2BF-4305-9FCD-B1DA610A6234}"/>
              </a:ext>
            </a:extLst>
          </p:cNvPr>
          <p:cNvSpPr txBox="1"/>
          <p:nvPr/>
        </p:nvSpPr>
        <p:spPr>
          <a:xfrm>
            <a:off x="1799643" y="2445809"/>
            <a:ext cx="9022686" cy="271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주요 서비스를 제공하는 서버의 독립 여부</a:t>
            </a:r>
            <a:r>
              <a:rPr lang="en-US" altLang="ko-KR" dirty="0"/>
              <a:t>‘,’</a:t>
            </a:r>
            <a:r>
              <a:rPr lang="ko-KR" altLang="en-US" dirty="0"/>
              <a:t>주요 </a:t>
            </a:r>
            <a:r>
              <a:rPr lang="en-US" altLang="ko-KR" dirty="0"/>
              <a:t>PC</a:t>
            </a:r>
            <a:r>
              <a:rPr lang="ko-KR" altLang="en-US" dirty="0"/>
              <a:t>의 독립 사용을 위한 로컬 인터넷과 무선 인터넷 연결 해제</a:t>
            </a:r>
            <a:r>
              <a:rPr lang="en-US" altLang="ko-KR" dirty="0"/>
              <a:t>‘,’PC </a:t>
            </a:r>
            <a:r>
              <a:rPr lang="ko-KR" altLang="en-US" dirty="0"/>
              <a:t>유해 사이트 접속 차단 유무</a:t>
            </a:r>
            <a:r>
              <a:rPr lang="en-US" altLang="ko-KR" dirty="0"/>
              <a:t>‘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항목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윈도우 시스템 진단과 같은 </a:t>
            </a:r>
            <a:r>
              <a:rPr lang="ko-KR" altLang="en-US" sz="2000" b="1" dirty="0"/>
              <a:t>배치파일</a:t>
            </a:r>
            <a:r>
              <a:rPr lang="ko-KR" altLang="en-US" sz="2000" dirty="0"/>
              <a:t>을 이용하여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사용자에게 진행 사항</a:t>
            </a:r>
            <a:r>
              <a:rPr lang="en-US" altLang="ko-KR" sz="2000" dirty="0"/>
              <a:t>, </a:t>
            </a:r>
            <a:r>
              <a:rPr lang="ko-KR" altLang="en-US" sz="2000" dirty="0"/>
              <a:t>조치 방법 등 전달</a:t>
            </a:r>
          </a:p>
        </p:txBody>
      </p:sp>
    </p:spTree>
    <p:extLst>
      <p:ext uri="{BB962C8B-B14F-4D97-AF65-F5344CB8AC3E}">
        <p14:creationId xmlns:p14="http://schemas.microsoft.com/office/powerpoint/2010/main" val="199377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872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간편 인증을 위한 보안 통제 진단 툴 구현 결과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99931D1-95B0-4010-8143-DD054245D245}"/>
              </a:ext>
            </a:extLst>
          </p:cNvPr>
          <p:cNvSpPr txBox="1"/>
          <p:nvPr/>
        </p:nvSpPr>
        <p:spPr>
          <a:xfrm>
            <a:off x="1072055" y="1283805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DBMS </a:t>
            </a:r>
            <a:r>
              <a:rPr lang="ko-KR" altLang="en-US" sz="2000" b="1" dirty="0"/>
              <a:t>진단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C17F3-3220-452D-9315-86A1243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773" y="16276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FBE69-0876-4D52-BB8A-03A72B689C7D}"/>
              </a:ext>
            </a:extLst>
          </p:cNvPr>
          <p:cNvSpPr txBox="1"/>
          <p:nvPr/>
        </p:nvSpPr>
        <p:spPr>
          <a:xfrm>
            <a:off x="1584657" y="2393917"/>
            <a:ext cx="9022686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기본 계정의 패스워드 및 권한 변경</a:t>
            </a:r>
            <a:r>
              <a:rPr lang="en-US" altLang="ko-KR" dirty="0"/>
              <a:t>‘,’</a:t>
            </a:r>
            <a:r>
              <a:rPr lang="ko-KR" altLang="en-US" dirty="0"/>
              <a:t>기관 정책에 따른 패스워드 설정</a:t>
            </a:r>
            <a:r>
              <a:rPr lang="en-US" altLang="ko-KR" dirty="0"/>
              <a:t>‘,’DB </a:t>
            </a:r>
            <a:r>
              <a:rPr lang="ko-KR" altLang="en-US" dirty="0"/>
              <a:t>관리자 권한 설정</a:t>
            </a:r>
            <a:r>
              <a:rPr lang="en-US" altLang="ko-KR" dirty="0"/>
              <a:t>‘,’</a:t>
            </a:r>
            <a:r>
              <a:rPr lang="ko-KR" altLang="en-US" dirty="0"/>
              <a:t>원격 </a:t>
            </a:r>
            <a:r>
              <a:rPr lang="en-US" altLang="ko-KR" dirty="0"/>
              <a:t>DB </a:t>
            </a:r>
            <a:r>
              <a:rPr lang="ko-KR" altLang="en-US" dirty="0"/>
              <a:t>서버의 접속 제한</a:t>
            </a:r>
            <a:r>
              <a:rPr lang="en-US" altLang="ko-KR" dirty="0"/>
              <a:t>‘,’DB</a:t>
            </a:r>
            <a:r>
              <a:rPr lang="ko-KR" altLang="en-US" dirty="0"/>
              <a:t>의 최신 보안 패치</a:t>
            </a:r>
            <a:r>
              <a:rPr lang="en-US" altLang="ko-KR" dirty="0"/>
              <a:t>‘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가지 항목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5</a:t>
            </a:r>
            <a:r>
              <a:rPr lang="ko-KR" altLang="en-US" dirty="0"/>
              <a:t>가지 항목 중 첫번째 항목만 개발 완료 상태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Oracle DB</a:t>
            </a:r>
            <a:r>
              <a:rPr lang="ko-KR" altLang="en-US" sz="2000" dirty="0"/>
              <a:t>를 기준으로 기본 디폴트 계정 정보를 안내하고</a:t>
            </a:r>
            <a:r>
              <a:rPr lang="en-US" altLang="ko-KR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현재 </a:t>
            </a:r>
            <a:r>
              <a:rPr lang="en-US" altLang="ko-KR" sz="2000" dirty="0"/>
              <a:t>DB</a:t>
            </a:r>
            <a:r>
              <a:rPr lang="ko-KR" altLang="en-US" sz="2000" dirty="0"/>
              <a:t>에 생성된 계정을 나타내어 </a:t>
            </a:r>
            <a:r>
              <a:rPr lang="ko-KR" altLang="en-US" sz="2000" b="1" dirty="0"/>
              <a:t>일치 시 변경을 유도하는 방식</a:t>
            </a:r>
          </a:p>
        </p:txBody>
      </p:sp>
    </p:spTree>
    <p:extLst>
      <p:ext uri="{BB962C8B-B14F-4D97-AF65-F5344CB8AC3E}">
        <p14:creationId xmlns:p14="http://schemas.microsoft.com/office/powerpoint/2010/main" val="13018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872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간편 인증을 위한 보안 통제 진단 툴 구현 결과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99931D1-95B0-4010-8143-DD054245D245}"/>
              </a:ext>
            </a:extLst>
          </p:cNvPr>
          <p:cNvSpPr txBox="1"/>
          <p:nvPr/>
        </p:nvSpPr>
        <p:spPr>
          <a:xfrm>
            <a:off x="1072055" y="1283805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자가진단 체크리스트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C17F3-3220-452D-9315-86A1243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773" y="16276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824A00-BDE4-49EB-A4E4-734DFE2C0A15}"/>
              </a:ext>
            </a:extLst>
          </p:cNvPr>
          <p:cNvSpPr txBox="1"/>
          <p:nvPr/>
        </p:nvSpPr>
        <p:spPr>
          <a:xfrm>
            <a:off x="1270761" y="2669755"/>
            <a:ext cx="4379764" cy="266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간편 </a:t>
            </a:r>
            <a:r>
              <a:rPr lang="en-US" altLang="ko-KR" dirty="0"/>
              <a:t>ISMS</a:t>
            </a:r>
            <a:r>
              <a:rPr lang="ko-KR" altLang="en-US" dirty="0"/>
              <a:t> 통제 항목 중 </a:t>
            </a:r>
            <a:r>
              <a:rPr lang="en-US" altLang="ko-KR" dirty="0"/>
              <a:t>‘</a:t>
            </a:r>
            <a:r>
              <a:rPr lang="ko-KR" altLang="en-US" dirty="0"/>
              <a:t>정보보호교</a:t>
            </a:r>
            <a:r>
              <a:rPr lang="en-US" altLang="ko-KR" dirty="0"/>
              <a:t>‘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항목의 세부 통제 항목 이용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교육 시기</a:t>
            </a:r>
            <a:r>
              <a:rPr lang="en-US" altLang="ko-KR" sz="2000" dirty="0"/>
              <a:t>, </a:t>
            </a:r>
            <a:r>
              <a:rPr lang="ko-KR" altLang="en-US" sz="2000" dirty="0"/>
              <a:t>교육 대상</a:t>
            </a:r>
            <a:r>
              <a:rPr lang="en-US" altLang="ko-KR" sz="2000" dirty="0"/>
              <a:t>, </a:t>
            </a:r>
            <a:r>
              <a:rPr lang="ko-KR" altLang="en-US" sz="2000" dirty="0"/>
              <a:t>교육 내용 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사내 직원들의 </a:t>
            </a:r>
            <a:r>
              <a:rPr lang="ko-KR" altLang="en-US" sz="2000" b="1" dirty="0"/>
              <a:t>전반적인 보안 교육의 질 향상</a:t>
            </a:r>
            <a:r>
              <a:rPr lang="ko-KR" altLang="en-US" sz="2000" dirty="0"/>
              <a:t>을 위함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4A7613-2DBA-44C3-B2E6-CE018C80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64857"/>
              </p:ext>
            </p:extLst>
          </p:nvPr>
        </p:nvGraphicFramePr>
        <p:xfrm>
          <a:off x="5982505" y="1283805"/>
          <a:ext cx="5611396" cy="4834771"/>
        </p:xfrm>
        <a:graphic>
          <a:graphicData uri="http://schemas.openxmlformats.org/drawingml/2006/table">
            <a:tbl>
              <a:tblPr/>
              <a:tblGrid>
                <a:gridCol w="527667">
                  <a:extLst>
                    <a:ext uri="{9D8B030D-6E8A-4147-A177-3AD203B41FA5}">
                      <a16:colId xmlns:a16="http://schemas.microsoft.com/office/drawing/2014/main" val="1255252559"/>
                    </a:ext>
                  </a:extLst>
                </a:gridCol>
                <a:gridCol w="964827">
                  <a:extLst>
                    <a:ext uri="{9D8B030D-6E8A-4147-A177-3AD203B41FA5}">
                      <a16:colId xmlns:a16="http://schemas.microsoft.com/office/drawing/2014/main" val="1251170437"/>
                    </a:ext>
                  </a:extLst>
                </a:gridCol>
                <a:gridCol w="3696209">
                  <a:extLst>
                    <a:ext uri="{9D8B030D-6E8A-4147-A177-3AD203B41FA5}">
                      <a16:colId xmlns:a16="http://schemas.microsoft.com/office/drawing/2014/main" val="267846461"/>
                    </a:ext>
                  </a:extLst>
                </a:gridCol>
                <a:gridCol w="422693">
                  <a:extLst>
                    <a:ext uri="{9D8B030D-6E8A-4147-A177-3AD203B41FA5}">
                      <a16:colId xmlns:a16="http://schemas.microsoft.com/office/drawing/2014/main" val="2072205088"/>
                    </a:ext>
                  </a:extLst>
                </a:gridCol>
              </a:tblGrid>
              <a:tr h="162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분야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상태</a:t>
                      </a: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11239"/>
                  </a:ext>
                </a:extLst>
              </a:tr>
              <a:tr h="162857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정보보안 프로그램 수립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교육계획</a:t>
                      </a: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시기는 적절한가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453550"/>
                  </a:ext>
                </a:extLst>
              </a:tr>
              <a:tr h="1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시기별 교육 기간은 적절한가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376006"/>
                  </a:ext>
                </a:extLst>
              </a:tr>
              <a:tr h="1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대상은 적절한가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03461"/>
                  </a:ext>
                </a:extLst>
              </a:tr>
              <a:tr h="31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내용은 정보보호를 학습하기에 적절한가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686097"/>
                  </a:ext>
                </a:extLst>
              </a:tr>
              <a:tr h="162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방법은 적절한가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5001"/>
                  </a:ext>
                </a:extLst>
              </a:tr>
              <a:tr h="31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내용 및 방법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정보보호 기본 개요에 대해 학습했는가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630500"/>
                  </a:ext>
                </a:extLst>
              </a:tr>
              <a:tr h="31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정보보호 관리체계 구축 절차 및 방법에 대해 학습했는가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627320"/>
                  </a:ext>
                </a:extLst>
              </a:tr>
              <a:tr h="31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정보보호 관련 법률에 대해 학습했는가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031416"/>
                  </a:ext>
                </a:extLst>
              </a:tr>
              <a:tr h="31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침해사고 대응 절차에 대해 학습했는가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514221"/>
                  </a:ext>
                </a:extLst>
              </a:tr>
              <a:tr h="31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정보보호 관련 국내외 동향과 침해 사례에 대해 학습했는가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386207"/>
                  </a:ext>
                </a:extLst>
              </a:tr>
              <a:tr h="476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정보보호 규정 위반 시 상벌점규정과 법적 책임에 대해 학습했는가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57390"/>
                  </a:ext>
                </a:extLst>
              </a:tr>
              <a:tr h="51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교육시행 및 평가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정기교육 미 이수자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정기 정보보호 교육 미 이수자 에 관한 교육 및 안내 사항에 대해 전달 받았는가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675799"/>
                  </a:ext>
                </a:extLst>
              </a:tr>
              <a:tr h="62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신규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채용계약자교육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신규 채용 계약자에 관한 교육 및 안내 사항에 대해 전달 받았는가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?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1821" marR="41821" marT="11562" marB="11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4378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BD05951-AC08-4351-BD50-F8F9459C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48CAA-1B96-4E19-8D6C-3CC321BC60A7}"/>
              </a:ext>
            </a:extLst>
          </p:cNvPr>
          <p:cNvSpPr txBox="1"/>
          <p:nvPr/>
        </p:nvSpPr>
        <p:spPr>
          <a:xfrm>
            <a:off x="7341496" y="6204040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자가진단 체크리스트 보안 교육 점검 항목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957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결론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D9727B-6772-46CC-927D-F1EDBDCFC7D1}"/>
              </a:ext>
            </a:extLst>
          </p:cNvPr>
          <p:cNvSpPr txBox="1"/>
          <p:nvPr/>
        </p:nvSpPr>
        <p:spPr>
          <a:xfrm>
            <a:off x="3289610" y="1926661"/>
            <a:ext cx="8053578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ISMS </a:t>
            </a:r>
            <a:r>
              <a:rPr lang="ko-KR" altLang="en-US" b="1" dirty="0"/>
              <a:t>와 </a:t>
            </a:r>
            <a:r>
              <a:rPr lang="en-US" altLang="ko-KR" b="1" dirty="0"/>
              <a:t>CES </a:t>
            </a:r>
            <a:r>
              <a:rPr lang="ko-KR" altLang="en-US" dirty="0"/>
              <a:t>에 대한 기본적인 지식 습득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중소기업에게 적절한 </a:t>
            </a:r>
            <a:r>
              <a:rPr lang="ko-KR" altLang="en-US" b="1" dirty="0"/>
              <a:t>축약 보안 통제 점검 항목 </a:t>
            </a:r>
            <a:r>
              <a:rPr lang="ko-KR" altLang="en-US" dirty="0"/>
              <a:t>제시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축약한 보안 통제 점검 항목과 취약점 가이드라인을 바탕으로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진단 가이드 툴 개발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정보보호 관리체계 취득 및 유지에 부담을 느끼는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중소기업 및 소기업에게 </a:t>
            </a:r>
            <a:r>
              <a:rPr lang="ko-KR" altLang="en-US" dirty="0"/>
              <a:t>도움이 될 것</a:t>
            </a:r>
            <a:endParaRPr lang="en-US" altLang="ko-KR" dirty="0"/>
          </a:p>
          <a:p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6C7A93-686C-468C-813B-AFF4A853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13" y="1706939"/>
            <a:ext cx="722989" cy="72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5AED1B8-B3CE-480A-A277-99FDDD01A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11" y="3200363"/>
            <a:ext cx="812491" cy="8124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FF7D58-35CC-4F98-8EDC-56103383F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07" y="4864312"/>
            <a:ext cx="806000" cy="8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28000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서론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0EC1E4F-D718-40AB-AB41-92D3124F941A}"/>
              </a:ext>
            </a:extLst>
          </p:cNvPr>
          <p:cNvSpPr txBox="1"/>
          <p:nvPr/>
        </p:nvSpPr>
        <p:spPr>
          <a:xfrm>
            <a:off x="3487777" y="2416529"/>
            <a:ext cx="758669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늘어가는 정보보안 위협 이슈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정보보호 관리체계 인증에 소요되는 많은 기간과 비용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ISMS</a:t>
            </a:r>
            <a:r>
              <a:rPr lang="ko-KR" altLang="en-US" dirty="0"/>
              <a:t>와 </a:t>
            </a:r>
            <a:r>
              <a:rPr lang="en-US" altLang="ko-KR" dirty="0"/>
              <a:t>CES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중소기업</a:t>
            </a:r>
            <a:r>
              <a:rPr lang="ko-KR" altLang="en-US" dirty="0"/>
              <a:t>에 적절한 </a:t>
            </a:r>
            <a:r>
              <a:rPr lang="ko-KR" altLang="en-US" b="1" dirty="0"/>
              <a:t>간편 </a:t>
            </a:r>
            <a:r>
              <a:rPr lang="en-US" altLang="ko-KR" b="1" dirty="0"/>
              <a:t>ISMS</a:t>
            </a:r>
            <a:r>
              <a:rPr lang="en-US" altLang="ko-KR" dirty="0"/>
              <a:t> </a:t>
            </a:r>
            <a:r>
              <a:rPr lang="ko-KR" altLang="en-US" dirty="0"/>
              <a:t>핵심 보안 통제 항목 제시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이를 이용한 </a:t>
            </a:r>
            <a:r>
              <a:rPr lang="ko-KR" altLang="en-US" b="1" dirty="0"/>
              <a:t>보안 통제 진단 가이드 툴</a:t>
            </a:r>
            <a:r>
              <a:rPr lang="ko-KR" altLang="en-US" dirty="0"/>
              <a:t> 제작</a:t>
            </a:r>
            <a:endParaRPr lang="en-US" altLang="ko-KR" dirty="0"/>
          </a:p>
        </p:txBody>
      </p:sp>
      <p:pic>
        <p:nvPicPr>
          <p:cNvPr id="1026" name="Picture 2" descr="Creative and Smart! LG CNS :: ISMS 의무인증 대상 확대! 어떻게 대응해야 할까?">
            <a:extLst>
              <a:ext uri="{FF2B5EF4-FFF2-40B4-BE49-F238E27FC236}">
                <a16:creationId xmlns:a16="http://schemas.microsoft.com/office/drawing/2014/main" id="{E66600D7-9BD1-BB4B-8C46-CF45D4C3B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r="55121"/>
          <a:stretch/>
        </p:blipFill>
        <p:spPr bwMode="auto">
          <a:xfrm>
            <a:off x="1204669" y="1550101"/>
            <a:ext cx="1948924" cy="46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7D1E3-D904-9A47-BE38-121DDFAD788E}"/>
              </a:ext>
            </a:extLst>
          </p:cNvPr>
          <p:cNvSpPr txBox="1"/>
          <p:nvPr/>
        </p:nvSpPr>
        <p:spPr>
          <a:xfrm>
            <a:off x="900576" y="6091739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정보보호</a:t>
            </a:r>
            <a:r>
              <a:rPr kumimoji="1" lang="ko-KR" altLang="en-US" sz="1200" dirty="0"/>
              <a:t> 관리체계 인증 소요 기간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493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정보보호 관리체계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(ISMS)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931D5C2-FA66-47B1-A2FB-A8964DDA8ACF}"/>
              </a:ext>
            </a:extLst>
          </p:cNvPr>
          <p:cNvSpPr txBox="1"/>
          <p:nvPr/>
        </p:nvSpPr>
        <p:spPr>
          <a:xfrm>
            <a:off x="1072055" y="1283805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정보보호 관리체계 </a:t>
            </a:r>
            <a:r>
              <a:rPr lang="en-US" altLang="ko-KR" sz="2000" b="1" dirty="0"/>
              <a:t>(ISMS) </a:t>
            </a:r>
            <a:r>
              <a:rPr lang="ko-KR" altLang="en-US" sz="2000" b="1" dirty="0"/>
              <a:t>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A8B05-77B2-4881-A6C6-4E6D53C3B200}"/>
              </a:ext>
            </a:extLst>
          </p:cNvPr>
          <p:cNvSpPr txBox="1"/>
          <p:nvPr/>
        </p:nvSpPr>
        <p:spPr>
          <a:xfrm>
            <a:off x="1577542" y="2117685"/>
            <a:ext cx="9036916" cy="344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KISA </a:t>
            </a:r>
            <a:r>
              <a:rPr lang="ko-KR" altLang="en-US" dirty="0"/>
              <a:t>에서 </a:t>
            </a:r>
            <a:r>
              <a:rPr lang="en-US" altLang="ko-KR" dirty="0"/>
              <a:t>ISO</a:t>
            </a:r>
            <a:r>
              <a:rPr lang="ko-KR" altLang="en-US" dirty="0"/>
              <a:t>의 표준을 참고하여 개발한 </a:t>
            </a:r>
            <a:r>
              <a:rPr lang="ko-KR" altLang="en-US" b="1" dirty="0"/>
              <a:t>국내 정보보호 관리체계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dirty="0"/>
              <a:t>기업</a:t>
            </a:r>
            <a:r>
              <a:rPr lang="en-US" altLang="ko-KR" dirty="0"/>
              <a:t>/</a:t>
            </a:r>
            <a:r>
              <a:rPr lang="ko-KR" altLang="en-US" dirty="0"/>
              <a:t>기관이 각종 위협으로부터 주요 정보자산을 보호하기 위해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수립</a:t>
            </a:r>
            <a:r>
              <a:rPr lang="en-US" altLang="ko-KR" dirty="0"/>
              <a:t>,</a:t>
            </a:r>
            <a:r>
              <a:rPr lang="ko-KR" altLang="en-US" dirty="0"/>
              <a:t> 관리</a:t>
            </a:r>
            <a:r>
              <a:rPr lang="en-US" altLang="ko-KR" dirty="0"/>
              <a:t>,</a:t>
            </a:r>
            <a:r>
              <a:rPr lang="ko-KR" altLang="en-US" dirty="0"/>
              <a:t> 운영 하는 종합적인 체계이며</a:t>
            </a:r>
            <a:r>
              <a:rPr lang="en-US" altLang="ko-KR" dirty="0"/>
              <a:t>,</a:t>
            </a:r>
            <a:r>
              <a:rPr lang="ko-KR" altLang="en-US" dirty="0"/>
              <a:t> 관리 과정과 정보보호 대책 분야로 구분됨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인증 취득 및 유지를 위해서 소요 되는 평균 비용과 기간은 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각각 </a:t>
            </a:r>
            <a:r>
              <a:rPr lang="en-US" altLang="ko-KR" sz="2000" b="1" dirty="0"/>
              <a:t>2180</a:t>
            </a:r>
            <a:r>
              <a:rPr lang="ko-KR" altLang="en-US" sz="2000" b="1" dirty="0"/>
              <a:t>만원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5.5</a:t>
            </a:r>
            <a:r>
              <a:rPr lang="ko-KR" altLang="en-US" sz="2000" b="1" dirty="0"/>
              <a:t> 개월</a:t>
            </a:r>
          </a:p>
        </p:txBody>
      </p:sp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간편 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ISMS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DAC918F-C318-FF45-B0B9-72A7D407C48B}"/>
              </a:ext>
            </a:extLst>
          </p:cNvPr>
          <p:cNvSpPr txBox="1"/>
          <p:nvPr/>
        </p:nvSpPr>
        <p:spPr>
          <a:xfrm>
            <a:off x="1072055" y="1283805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Cyber Essentials</a:t>
            </a:r>
            <a:endParaRPr lang="ko-KR" altLang="en-US" sz="2000" b="1" dirty="0"/>
          </a:p>
        </p:txBody>
      </p:sp>
      <p:pic>
        <p:nvPicPr>
          <p:cNvPr id="2050" name="Picture 2" descr="How To Get The Cyber Essentials Logos On Your Organisation's Website">
            <a:extLst>
              <a:ext uri="{FF2B5EF4-FFF2-40B4-BE49-F238E27FC236}">
                <a16:creationId xmlns:a16="http://schemas.microsoft.com/office/drawing/2014/main" id="{AA9D5E54-B1C0-B047-A882-4AE5F91C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6" r="17787" b="67469"/>
          <a:stretch/>
        </p:blipFill>
        <p:spPr bwMode="auto">
          <a:xfrm>
            <a:off x="7793188" y="629631"/>
            <a:ext cx="4068130" cy="12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9F173E-A2B9-B544-BBD5-280E821B5D3A}"/>
              </a:ext>
            </a:extLst>
          </p:cNvPr>
          <p:cNvSpPr txBox="1"/>
          <p:nvPr/>
        </p:nvSpPr>
        <p:spPr>
          <a:xfrm>
            <a:off x="1577541" y="2117685"/>
            <a:ext cx="9985567" cy="395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영국의 해킹 방어 센터인 국립사이버안보센터</a:t>
            </a:r>
            <a:r>
              <a:rPr lang="en-US" altLang="ko-KR" dirty="0"/>
              <a:t>(NCSC)</a:t>
            </a:r>
            <a:r>
              <a:rPr lang="ko-KR" altLang="en-US" dirty="0"/>
              <a:t>에서 운영하는 </a:t>
            </a:r>
            <a:r>
              <a:rPr lang="ko-KR" altLang="en-US" b="1" dirty="0"/>
              <a:t>사이버 보안 인증제도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 특징 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dirty="0"/>
              <a:t> 사이버 공격의 규모에 덜 의존적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dirty="0"/>
              <a:t> 일반적이고</a:t>
            </a:r>
            <a:r>
              <a:rPr lang="en-US" altLang="ko-KR" dirty="0"/>
              <a:t>,</a:t>
            </a:r>
            <a:r>
              <a:rPr lang="ko-KR" altLang="en-US" dirty="0"/>
              <a:t> 만연한 사이버 공격을 다룸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dirty="0"/>
              <a:t> 중소기업을 대상으로 설계된 제도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ISMS</a:t>
            </a:r>
            <a:r>
              <a:rPr lang="ko-KR" altLang="en-US" sz="2000" dirty="0"/>
              <a:t>에 비해 </a:t>
            </a:r>
            <a:r>
              <a:rPr lang="ko-KR" altLang="en-US" sz="2000" b="1" dirty="0"/>
              <a:t>간략한 점검 항목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간단한 심사 과정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비교적 저렴한 취득 가격</a:t>
            </a:r>
            <a:r>
              <a:rPr lang="en-US" altLang="ko-KR" sz="2000" dirty="0"/>
              <a:t>(</a:t>
            </a:r>
            <a:r>
              <a:rPr lang="ko-KR" altLang="en-US" sz="2000" dirty="0"/>
              <a:t>약 </a:t>
            </a:r>
            <a:r>
              <a:rPr lang="en-US" altLang="ko-KR" sz="2000" dirty="0"/>
              <a:t>41</a:t>
            </a:r>
            <a:r>
              <a:rPr lang="ko-KR" altLang="en-US" sz="2000" dirty="0"/>
              <a:t>만원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46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간편 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ISMS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DAC918F-C318-FF45-B0B9-72A7D407C48B}"/>
              </a:ext>
            </a:extLst>
          </p:cNvPr>
          <p:cNvSpPr txBox="1"/>
          <p:nvPr/>
        </p:nvSpPr>
        <p:spPr>
          <a:xfrm>
            <a:off x="1072055" y="1283805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취약점 진단 가이드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F173E-A2B9-B544-BBD5-280E821B5D3A}"/>
              </a:ext>
            </a:extLst>
          </p:cNvPr>
          <p:cNvSpPr txBox="1"/>
          <p:nvPr/>
        </p:nvSpPr>
        <p:spPr>
          <a:xfrm>
            <a:off x="5032992" y="2403940"/>
            <a:ext cx="6759615" cy="349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국내 보안 가이드라인에 따라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항목별 점검 방법의 이해</a:t>
            </a:r>
            <a:r>
              <a:rPr lang="ko-KR" altLang="en-US" dirty="0"/>
              <a:t>를 돕기 위한 가이드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취약점에 따른 권고 사항과 함께 양호 혹은 취약을 가르는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판단 기준 존재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위 판단 기준 </a:t>
            </a:r>
            <a:r>
              <a:rPr lang="en-US" altLang="ko-KR" sz="2000" dirty="0"/>
              <a:t>(</a:t>
            </a:r>
            <a:r>
              <a:rPr lang="ko-KR" altLang="en-US" sz="2000" dirty="0"/>
              <a:t>양호 혹은 취약</a:t>
            </a:r>
            <a:r>
              <a:rPr lang="en-US" altLang="ko-KR" sz="2000" dirty="0"/>
              <a:t>)</a:t>
            </a:r>
            <a:r>
              <a:rPr lang="ko-KR" altLang="en-US" sz="2000" dirty="0"/>
              <a:t>과 권고 사항을 이용해서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보안 통제 진단 툴 구현</a:t>
            </a:r>
            <a:endParaRPr lang="en-US" altLang="ko-KR" sz="2000" b="1" dirty="0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9EB18A6-D8FF-7C4E-BA9B-39EE0DB2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"/>
          <a:stretch/>
        </p:blipFill>
        <p:spPr>
          <a:xfrm>
            <a:off x="1364151" y="1908877"/>
            <a:ext cx="3269448" cy="454331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3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간편 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ISMS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DAC918F-C318-FF45-B0B9-72A7D407C48B}"/>
              </a:ext>
            </a:extLst>
          </p:cNvPr>
          <p:cNvSpPr txBox="1"/>
          <p:nvPr/>
        </p:nvSpPr>
        <p:spPr>
          <a:xfrm>
            <a:off x="1072055" y="1283805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간편 </a:t>
            </a:r>
            <a:r>
              <a:rPr lang="en-US" altLang="ko-KR" sz="2000" b="1" dirty="0"/>
              <a:t>ISMS </a:t>
            </a:r>
            <a:r>
              <a:rPr lang="ko-KR" altLang="en-US" sz="2000" b="1" dirty="0"/>
              <a:t>인증 기준 제시 근거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3799022-DF7A-704C-9021-946BA7325481}"/>
              </a:ext>
            </a:extLst>
          </p:cNvPr>
          <p:cNvSpPr/>
          <p:nvPr/>
        </p:nvSpPr>
        <p:spPr>
          <a:xfrm>
            <a:off x="2971500" y="1993132"/>
            <a:ext cx="6921662" cy="698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CES </a:t>
            </a:r>
            <a:r>
              <a:rPr kumimoji="1" lang="ko-KR" altLang="en-US" sz="1600" dirty="0">
                <a:solidFill>
                  <a:schemeClr val="tx1"/>
                </a:solidFill>
              </a:rPr>
              <a:t>점검 항목 이해 및 간편 </a:t>
            </a:r>
            <a:r>
              <a:rPr kumimoji="1" lang="en-US" altLang="ko-KR" sz="1600" dirty="0">
                <a:solidFill>
                  <a:schemeClr val="tx1"/>
                </a:solidFill>
              </a:rPr>
              <a:t>ISMS</a:t>
            </a:r>
            <a:r>
              <a:rPr kumimoji="1" lang="ko-KR" altLang="en-US" sz="1600" dirty="0">
                <a:solidFill>
                  <a:schemeClr val="tx1"/>
                </a:solidFill>
              </a:rPr>
              <a:t> 핵심 통제 항목 선별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7A87FF4-A175-4948-BB59-9E5F74D72472}"/>
              </a:ext>
            </a:extLst>
          </p:cNvPr>
          <p:cNvSpPr/>
          <p:nvPr/>
        </p:nvSpPr>
        <p:spPr>
          <a:xfrm>
            <a:off x="2971500" y="2948164"/>
            <a:ext cx="6921662" cy="6983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핵심 통제 항목을 중심으로 </a:t>
            </a:r>
            <a:r>
              <a:rPr kumimoji="1" lang="en-US" altLang="ko-KR" sz="1600" dirty="0">
                <a:solidFill>
                  <a:schemeClr val="tx1"/>
                </a:solidFill>
              </a:rPr>
              <a:t>ISMS</a:t>
            </a:r>
            <a:r>
              <a:rPr kumimoji="1" lang="ko-KR" altLang="en-US" sz="1600" dirty="0">
                <a:solidFill>
                  <a:schemeClr val="tx1"/>
                </a:solidFill>
              </a:rPr>
              <a:t>에서 세부 통제 항목 선별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0FACB0E-6B16-F144-8E3E-E40E6284D924}"/>
              </a:ext>
            </a:extLst>
          </p:cNvPr>
          <p:cNvSpPr/>
          <p:nvPr/>
        </p:nvSpPr>
        <p:spPr>
          <a:xfrm>
            <a:off x="2971500" y="5126341"/>
            <a:ext cx="6921662" cy="9665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선별한 통제 항목으로 제시한 간편 </a:t>
            </a:r>
            <a:r>
              <a:rPr kumimoji="1" lang="en-US" altLang="ko-KR" sz="1600" dirty="0">
                <a:solidFill>
                  <a:schemeClr val="tx1"/>
                </a:solidFill>
              </a:rPr>
              <a:t>ISMS</a:t>
            </a:r>
            <a:r>
              <a:rPr kumimoji="1" lang="ko-KR" altLang="en-US" sz="1600" dirty="0">
                <a:solidFill>
                  <a:schemeClr val="tx1"/>
                </a:solidFill>
              </a:rPr>
              <a:t>와 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취약점 진단 가이드를 이용해서 보안 통제 진단 툴 구현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DABDE51-B5CF-C44A-8539-7B7D667E5D83}"/>
              </a:ext>
            </a:extLst>
          </p:cNvPr>
          <p:cNvSpPr/>
          <p:nvPr/>
        </p:nvSpPr>
        <p:spPr>
          <a:xfrm>
            <a:off x="2971500" y="3903196"/>
            <a:ext cx="6921662" cy="9665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선별된 통제 항목을 이용한 진단 툴 카테고리 설정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</a:rPr>
              <a:t>윈도우 시스템</a:t>
            </a:r>
            <a:r>
              <a:rPr kumimoji="1" lang="en-US" altLang="ko-KR" sz="1600" dirty="0">
                <a:solidFill>
                  <a:schemeClr val="tx1"/>
                </a:solidFill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</a:rPr>
              <a:t> 윈도우 서버</a:t>
            </a:r>
            <a:r>
              <a:rPr kumimoji="1" lang="en-US" altLang="ko-KR" sz="1600" dirty="0">
                <a:solidFill>
                  <a:schemeClr val="tx1"/>
                </a:solidFill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DBMS, </a:t>
            </a:r>
            <a:r>
              <a:rPr kumimoji="1" lang="ko-KR" altLang="en-US" sz="1600" dirty="0">
                <a:solidFill>
                  <a:schemeClr val="tx1"/>
                </a:solidFill>
              </a:rPr>
              <a:t>자가진단 부분</a:t>
            </a:r>
            <a:r>
              <a:rPr kumimoji="1" lang="en-US" altLang="ko-KR" sz="1600" dirty="0">
                <a:solidFill>
                  <a:schemeClr val="tx1"/>
                </a:solidFill>
              </a:rPr>
              <a:t>)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4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간편 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ISMS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DAC918F-C318-FF45-B0B9-72A7D407C48B}"/>
              </a:ext>
            </a:extLst>
          </p:cNvPr>
          <p:cNvSpPr txBox="1"/>
          <p:nvPr/>
        </p:nvSpPr>
        <p:spPr>
          <a:xfrm>
            <a:off x="1072055" y="1283805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간편 </a:t>
            </a:r>
            <a:r>
              <a:rPr lang="en-US" altLang="ko-KR" sz="2000" b="1" dirty="0"/>
              <a:t>ISMS </a:t>
            </a:r>
            <a:r>
              <a:rPr lang="ko-KR" altLang="en-US" sz="2000" b="1" dirty="0"/>
              <a:t>핵심 통제 항목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58B713-601E-490D-8B0F-50E0A590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91415"/>
              </p:ext>
            </p:extLst>
          </p:nvPr>
        </p:nvGraphicFramePr>
        <p:xfrm>
          <a:off x="4666891" y="1301514"/>
          <a:ext cx="6945849" cy="5018020"/>
        </p:xfrm>
        <a:graphic>
          <a:graphicData uri="http://schemas.openxmlformats.org/drawingml/2006/table">
            <a:tbl>
              <a:tblPr/>
              <a:tblGrid>
                <a:gridCol w="2315283">
                  <a:extLst>
                    <a:ext uri="{9D8B030D-6E8A-4147-A177-3AD203B41FA5}">
                      <a16:colId xmlns:a16="http://schemas.microsoft.com/office/drawing/2014/main" val="1918935591"/>
                    </a:ext>
                  </a:extLst>
                </a:gridCol>
                <a:gridCol w="2315283">
                  <a:extLst>
                    <a:ext uri="{9D8B030D-6E8A-4147-A177-3AD203B41FA5}">
                      <a16:colId xmlns:a16="http://schemas.microsoft.com/office/drawing/2014/main" val="731212924"/>
                    </a:ext>
                  </a:extLst>
                </a:gridCol>
                <a:gridCol w="2315283">
                  <a:extLst>
                    <a:ext uri="{9D8B030D-6E8A-4147-A177-3AD203B41FA5}">
                      <a16:colId xmlns:a16="http://schemas.microsoft.com/office/drawing/2014/main" val="4027138127"/>
                    </a:ext>
                  </a:extLst>
                </a:gridCol>
              </a:tblGrid>
              <a:tr h="1695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통제 항목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통제 분야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세부 통제 항목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914902"/>
                  </a:ext>
                </a:extLst>
              </a:tr>
              <a:tr h="169583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사무실 방화벽 및 인터넷 게이트웨이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접근통제 영역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서버 접근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676630"/>
                  </a:ext>
                </a:extLst>
              </a:tr>
              <a:tr h="329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인터넷 접속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313803"/>
                  </a:ext>
                </a:extLst>
              </a:tr>
              <a:tr h="1695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보안 구성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암호 정책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암호 정책 수립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41180"/>
                  </a:ext>
                </a:extLst>
              </a:tr>
              <a:tr h="33431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유저 계정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접근권한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사용자 등록 및 권한부여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1585"/>
                  </a:ext>
                </a:extLst>
              </a:tr>
              <a:tr h="33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사용자 인증 및 식별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사용자 패스워드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08849"/>
                  </a:ext>
                </a:extLst>
              </a:tr>
              <a:tr h="33431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관리자 계정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접근권한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관리자 및 특수 권한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212875"/>
                  </a:ext>
                </a:extLst>
              </a:tr>
              <a:tr h="169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접근통제 영역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인터넷 접속 제한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91501"/>
                  </a:ext>
                </a:extLst>
              </a:tr>
              <a:tr h="334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악성 프로그램 보호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악성코드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악성코드 통제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32917"/>
                  </a:ext>
                </a:extLst>
              </a:tr>
              <a:tr h="247275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패치와 업데이트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접근통제 영역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네트워크 접근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56446"/>
                  </a:ext>
                </a:extLst>
              </a:tr>
              <a:tr h="33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데이터 베이스 접근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896509"/>
                  </a:ext>
                </a:extLst>
              </a:tr>
              <a:tr h="247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시스템 및 서비스 운영 보안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공개서버 보안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732784"/>
                  </a:ext>
                </a:extLst>
              </a:tr>
              <a:tr h="169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취약점 점검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22581"/>
                  </a:ext>
                </a:extLst>
              </a:tr>
              <a:tr h="169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악성코드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패치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145266"/>
                  </a:ext>
                </a:extLst>
              </a:tr>
              <a:tr h="169583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정보보호교육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프로그램 수립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계획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900440"/>
                  </a:ext>
                </a:extLst>
              </a:tr>
              <a:tr h="33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내용 및 방법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25264"/>
                  </a:ext>
                </a:extLst>
              </a:tr>
              <a:tr h="33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시행 및 평가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교육 시행 및 평가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8" marR="43758" marT="12098" marB="12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717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E602173-5FE9-4E57-BC4F-8FA355F8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625" y="18890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872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간편 인증을 위한 보안 통제 진단 툴 구현 결과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99931D1-95B0-4010-8143-DD054245D245}"/>
              </a:ext>
            </a:extLst>
          </p:cNvPr>
          <p:cNvSpPr txBox="1"/>
          <p:nvPr/>
        </p:nvSpPr>
        <p:spPr>
          <a:xfrm>
            <a:off x="1072055" y="128380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툴 구현 결과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C92DB-C80C-4F99-ACB9-C2563769595B}"/>
              </a:ext>
            </a:extLst>
          </p:cNvPr>
          <p:cNvSpPr txBox="1"/>
          <p:nvPr/>
        </p:nvSpPr>
        <p:spPr>
          <a:xfrm>
            <a:off x="1913873" y="4648149"/>
            <a:ext cx="9036916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대표 보안 통제 항목은 간편 </a:t>
            </a:r>
            <a:r>
              <a:rPr lang="en-US" altLang="ko-KR" sz="2000" dirty="0"/>
              <a:t>ISMS</a:t>
            </a:r>
            <a:r>
              <a:rPr lang="ko-KR" altLang="en-US" sz="2000" dirty="0"/>
              <a:t> 통제 항목이며</a:t>
            </a:r>
            <a:r>
              <a:rPr lang="en-US" altLang="ko-KR" sz="2000" dirty="0"/>
              <a:t>, </a:t>
            </a:r>
            <a:r>
              <a:rPr lang="ko-KR" altLang="en-US" sz="2000" dirty="0"/>
              <a:t>세부 보안 통제 항목은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윈도우 시스템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윈도우 서버</a:t>
            </a:r>
            <a:r>
              <a:rPr lang="en-US" altLang="ko-KR" sz="2000" b="1" dirty="0"/>
              <a:t>, DBMS, </a:t>
            </a:r>
            <a:r>
              <a:rPr lang="ko-KR" altLang="en-US" sz="2000" b="1" dirty="0"/>
              <a:t>자가진단 체크리스트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이하 </a:t>
            </a:r>
            <a:r>
              <a:rPr lang="en-US" altLang="ko-KR" sz="2000" dirty="0"/>
              <a:t>4</a:t>
            </a:r>
            <a:r>
              <a:rPr lang="ko-KR" altLang="en-US" sz="2000" dirty="0"/>
              <a:t>부분으로 구성 되어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C17F3-3220-452D-9315-86A1243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773" y="16276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2414936">
            <a:extLst>
              <a:ext uri="{FF2B5EF4-FFF2-40B4-BE49-F238E27FC236}">
                <a16:creationId xmlns:a16="http://schemas.microsoft.com/office/drawing/2014/main" id="{1C21A0FE-7996-413A-844A-78CEB58D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24" y="1810638"/>
            <a:ext cx="3686869" cy="20857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D04E6F-0960-48EE-B3B6-1E10396F10B8}"/>
              </a:ext>
            </a:extLst>
          </p:cNvPr>
          <p:cNvSpPr txBox="1"/>
          <p:nvPr/>
        </p:nvSpPr>
        <p:spPr>
          <a:xfrm>
            <a:off x="4819484" y="4007711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보안 통제 진단 툴 메인 화면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562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72055" y="349515"/>
            <a:ext cx="872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간편 인증을 위한 보안 통제 진단 툴 구현 결과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330682" y="3461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99931D1-95B0-4010-8143-DD054245D245}"/>
              </a:ext>
            </a:extLst>
          </p:cNvPr>
          <p:cNvSpPr txBox="1"/>
          <p:nvPr/>
        </p:nvSpPr>
        <p:spPr>
          <a:xfrm>
            <a:off x="1072055" y="1283805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윈도우 시스템 진단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C17F3-3220-452D-9315-86A1243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773" y="16276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650FA3-82E3-43A6-A46E-34B199CE5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251" y="1476177"/>
            <a:ext cx="21739282" cy="71665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2421344">
            <a:extLst>
              <a:ext uri="{FF2B5EF4-FFF2-40B4-BE49-F238E27FC236}">
                <a16:creationId xmlns:a16="http://schemas.microsoft.com/office/drawing/2014/main" id="{9F6F7E7C-59B3-40E3-9DD2-D915A29B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5" y="2610170"/>
            <a:ext cx="3762931" cy="24167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A92E58-449B-4444-8205-DE83AD4E2B9E}"/>
              </a:ext>
            </a:extLst>
          </p:cNvPr>
          <p:cNvSpPr txBox="1"/>
          <p:nvPr/>
        </p:nvSpPr>
        <p:spPr>
          <a:xfrm>
            <a:off x="1718802" y="5107820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하드디스크 기본 공유 설정 배치파일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52AEE2-7981-4D97-8ECC-565A7683EDAF}"/>
              </a:ext>
            </a:extLst>
          </p:cNvPr>
          <p:cNvSpPr txBox="1"/>
          <p:nvPr/>
        </p:nvSpPr>
        <p:spPr>
          <a:xfrm>
            <a:off x="5260473" y="2047845"/>
            <a:ext cx="6686565" cy="349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윈도우 최상위 관리자 계정 명 변경 여부</a:t>
            </a:r>
            <a:r>
              <a:rPr lang="en-US" altLang="ko-KR" dirty="0"/>
              <a:t>‘,’guest </a:t>
            </a:r>
            <a:r>
              <a:rPr lang="ko-KR" altLang="en-US" dirty="0"/>
              <a:t>계정 상태</a:t>
            </a:r>
            <a:r>
              <a:rPr lang="en-US" altLang="ko-KR" dirty="0"/>
              <a:t>‘,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’</a:t>
            </a:r>
            <a:r>
              <a:rPr lang="ko-KR" altLang="en-US" dirty="0"/>
              <a:t>해독 가능한 암호화 사용 여부</a:t>
            </a:r>
            <a:r>
              <a:rPr lang="en-US" altLang="ko-KR" dirty="0"/>
              <a:t>‘,’</a:t>
            </a:r>
            <a:r>
              <a:rPr lang="ko-KR" altLang="en-US" dirty="0"/>
              <a:t>관리자 그룹 최소한 사용자 설정</a:t>
            </a:r>
            <a:r>
              <a:rPr lang="en-US" altLang="ko-KR" dirty="0"/>
              <a:t>‘,’</a:t>
            </a:r>
            <a:r>
              <a:rPr lang="ko-KR" altLang="en-US" dirty="0"/>
              <a:t>하드디스크 기본 공유 제거</a:t>
            </a:r>
            <a:r>
              <a:rPr lang="en-US" altLang="ko-KR" dirty="0"/>
              <a:t>’,’HOT FIX </a:t>
            </a:r>
            <a:r>
              <a:rPr lang="ko-KR" altLang="en-US" dirty="0"/>
              <a:t>적용 여부</a:t>
            </a:r>
            <a:r>
              <a:rPr lang="en-US" altLang="ko-KR" dirty="0"/>
              <a:t>‘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가지 항목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취약함 판단 기준</a:t>
            </a:r>
            <a:r>
              <a:rPr lang="ko-KR" altLang="en-US" sz="2000" dirty="0"/>
              <a:t>과 윈도우 스크립트를 이용한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현재 진행 사항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조치 방법</a:t>
            </a:r>
            <a:r>
              <a:rPr lang="ko-KR" altLang="en-US" sz="2000" dirty="0"/>
              <a:t>을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배치파일을 활용하여 사용자에게 안내</a:t>
            </a:r>
          </a:p>
        </p:txBody>
      </p:sp>
    </p:spTree>
    <p:extLst>
      <p:ext uri="{BB962C8B-B14F-4D97-AF65-F5344CB8AC3E}">
        <p14:creationId xmlns:p14="http://schemas.microsoft.com/office/powerpoint/2010/main" val="286511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868</Words>
  <Application>Microsoft Office PowerPoint</Application>
  <PresentationFormat>와이드스크린</PresentationFormat>
  <Paragraphs>177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나눔바른고딕 UltraLight</vt:lpstr>
      <vt:lpstr>나눔스퀘어 ExtraBold</vt:lpstr>
      <vt:lpstr>맑은 고딕</vt:lpstr>
      <vt:lpstr>한양신명조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채연 장</cp:lastModifiedBy>
  <cp:revision>64</cp:revision>
  <dcterms:created xsi:type="dcterms:W3CDTF">2019-04-01T11:39:14Z</dcterms:created>
  <dcterms:modified xsi:type="dcterms:W3CDTF">2021-06-01T06:55:37Z</dcterms:modified>
</cp:coreProperties>
</file>