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58" r:id="rId3"/>
    <p:sldId id="259" r:id="rId4"/>
    <p:sldId id="260" r:id="rId5"/>
    <p:sldId id="262" r:id="rId6"/>
    <p:sldId id="263" r:id="rId7"/>
    <p:sldId id="264" r:id="rId8"/>
    <p:sldId id="265" r:id="rId9"/>
    <p:sldId id="266"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848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2962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14106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15567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4833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12/30/2019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82712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B482E8-6E0E-1B4F-B1FD-C69DB9E858D9}" type="datetimeFigureOut">
              <a:rPr lang="en-US" smtClean="0"/>
              <a:pPr/>
              <a:t>12/30/2019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6760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6777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99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3A1323-8D79-1946-B0D7-40001CF92E9D}"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878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12/30/2019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871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373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12/30/2019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43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3A34C8-038E-2045-AF43-DF7DBB8E0E9E}" type="datetimeFigureOut">
              <a:rPr lang="en-US" smtClean="0"/>
              <a:pPr/>
              <a:t>12/30/2019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90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18C68F-D26B-8F47-958C-23B49CF8A634}" type="datetimeFigureOut">
              <a:rPr lang="en-US" smtClean="0"/>
              <a:pPr/>
              <a:t>12/30/2019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707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0DF5E60-9974-AC48-9591-99C2BB44B7CF}" type="datetimeFigureOut">
              <a:rPr lang="en-US" smtClean="0"/>
              <a:pPr/>
              <a:t>12/30/2019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665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12/30/2019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4867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B482E8-6E0E-1B4F-B1FD-C69DB9E858D9}" type="datetimeFigureOut">
              <a:rPr lang="en-US" smtClean="0"/>
              <a:pPr/>
              <a:t>12/30/2019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2683678"/>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Battle of the Neighborhoods</a:t>
            </a:r>
            <a:endParaRPr lang="en-AU" dirty="0"/>
          </a:p>
        </p:txBody>
      </p:sp>
      <p:sp>
        <p:nvSpPr>
          <p:cNvPr id="3" name="Subtitle 2"/>
          <p:cNvSpPr>
            <a:spLocks noGrp="1"/>
          </p:cNvSpPr>
          <p:nvPr>
            <p:ph type="subTitle" idx="1"/>
          </p:nvPr>
        </p:nvSpPr>
        <p:spPr>
          <a:xfrm>
            <a:off x="962401" y="5868221"/>
            <a:ext cx="10572000" cy="434974"/>
          </a:xfrm>
        </p:spPr>
        <p:txBody>
          <a:bodyPr>
            <a:normAutofit/>
          </a:bodyPr>
          <a:lstStyle/>
          <a:p>
            <a:r>
              <a:rPr lang="en-US" sz="1200" dirty="0"/>
              <a:t>1</a:t>
            </a:r>
            <a:r>
              <a:rPr lang="en-US" sz="1200" baseline="30000" dirty="0"/>
              <a:t>st</a:t>
            </a:r>
            <a:r>
              <a:rPr lang="en-US" sz="1200" dirty="0"/>
              <a:t> Jan 2020</a:t>
            </a:r>
            <a:endParaRPr lang="en-AU" sz="1200" dirty="0"/>
          </a:p>
        </p:txBody>
      </p:sp>
      <p:sp>
        <p:nvSpPr>
          <p:cNvPr id="4" name="Subtitle 2"/>
          <p:cNvSpPr txBox="1">
            <a:spLocks/>
          </p:cNvSpPr>
          <p:nvPr/>
        </p:nvSpPr>
        <p:spPr>
          <a:xfrm>
            <a:off x="962401" y="5433247"/>
            <a:ext cx="10572000" cy="434974"/>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dirty="0"/>
              <a:t>Hersh Oberoi</a:t>
            </a:r>
            <a:endParaRPr lang="en-AU" dirty="0"/>
          </a:p>
        </p:txBody>
      </p:sp>
    </p:spTree>
    <p:extLst>
      <p:ext uri="{BB962C8B-B14F-4D97-AF65-F5344CB8AC3E}">
        <p14:creationId xmlns:p14="http://schemas.microsoft.com/office/powerpoint/2010/main" val="79867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Results</a:t>
            </a:r>
          </a:p>
        </p:txBody>
      </p:sp>
      <p:sp>
        <p:nvSpPr>
          <p:cNvPr id="3" name="Content Placeholder 2"/>
          <p:cNvSpPr>
            <a:spLocks noGrp="1"/>
          </p:cNvSpPr>
          <p:nvPr>
            <p:ph idx="1"/>
          </p:nvPr>
        </p:nvSpPr>
        <p:spPr/>
        <p:txBody>
          <a:bodyPr/>
          <a:lstStyle/>
          <a:p>
            <a:pPr marL="0" indent="0">
              <a:buNone/>
            </a:pPr>
            <a:r>
              <a:rPr lang="en-US" dirty="0"/>
              <a:t>Based on the above information, we have identified the above conclusions</a:t>
            </a:r>
          </a:p>
          <a:p>
            <a:pPr marL="0" indent="0">
              <a:buNone/>
            </a:pPr>
            <a:endParaRPr lang="en-US" dirty="0"/>
          </a:p>
          <a:p>
            <a:pPr lvl="0"/>
            <a:r>
              <a:rPr lang="en-US" dirty="0"/>
              <a:t>Cluster 2 in Scarborough is clearly the largest with the largest audience size and hence, opportunity. </a:t>
            </a:r>
          </a:p>
          <a:p>
            <a:pPr lvl="0"/>
            <a:r>
              <a:rPr lang="en-US" dirty="0"/>
              <a:t>There is not </a:t>
            </a:r>
            <a:r>
              <a:rPr lang="en-US" dirty="0" err="1"/>
              <a:t>neccessarily</a:t>
            </a:r>
            <a:r>
              <a:rPr lang="en-US" dirty="0"/>
              <a:t> a singular cuisine or theme that can be identified to have an extremely strong or dominating presence. </a:t>
            </a:r>
          </a:p>
          <a:p>
            <a:pPr lvl="0"/>
            <a:r>
              <a:rPr lang="en-US" dirty="0"/>
              <a:t>A fairly significant presence in top 10 popular venues for Chinese Restaurants, Indian Restaurants and Vietnamese Restaurants</a:t>
            </a:r>
          </a:p>
          <a:p>
            <a:endParaRPr lang="en-AU" dirty="0"/>
          </a:p>
        </p:txBody>
      </p:sp>
    </p:spTree>
    <p:extLst>
      <p:ext uri="{BB962C8B-B14F-4D97-AF65-F5344CB8AC3E}">
        <p14:creationId xmlns:p14="http://schemas.microsoft.com/office/powerpoint/2010/main" val="108555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Conclusions</a:t>
            </a:r>
          </a:p>
        </p:txBody>
      </p:sp>
      <p:sp>
        <p:nvSpPr>
          <p:cNvPr id="3" name="Content Placeholder 2"/>
          <p:cNvSpPr>
            <a:spLocks noGrp="1"/>
          </p:cNvSpPr>
          <p:nvPr>
            <p:ph idx="1"/>
          </p:nvPr>
        </p:nvSpPr>
        <p:spPr/>
        <p:txBody>
          <a:bodyPr/>
          <a:lstStyle/>
          <a:p>
            <a:pPr marL="0" indent="0">
              <a:buNone/>
            </a:pPr>
            <a:r>
              <a:rPr lang="en-US" dirty="0"/>
              <a:t>Based on the above results, we simply do not have enough conclusive data to identify an extremely dominant market space when it comes to the food industry. There are clearly strong players with a somewhat larger presence i.e. Chinese, Indian and Vietnamese restaurants. This can be concluded to provide one of two paths of decision making. Either the market can be considered saturated with these opportunities or it can be considered to be a safe option to invest in considering the large demand. </a:t>
            </a:r>
          </a:p>
          <a:p>
            <a:pPr marL="0" indent="0">
              <a:buNone/>
            </a:pPr>
            <a:r>
              <a:rPr lang="en-AU" dirty="0"/>
              <a:t>Overall though, our study has been somewhat inconclusive from a business opportunity research point of view.</a:t>
            </a:r>
          </a:p>
        </p:txBody>
      </p:sp>
    </p:spTree>
    <p:extLst>
      <p:ext uri="{BB962C8B-B14F-4D97-AF65-F5344CB8AC3E}">
        <p14:creationId xmlns:p14="http://schemas.microsoft.com/office/powerpoint/2010/main" val="73331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marL="0" indent="0">
              <a:buNone/>
            </a:pPr>
            <a:r>
              <a:rPr lang="en-AU" dirty="0"/>
              <a:t>In this project we are going to be analysing the city of Toronto and the </a:t>
            </a:r>
            <a:r>
              <a:rPr lang="en-AU" dirty="0" err="1"/>
              <a:t>neighborhoods</a:t>
            </a:r>
            <a:r>
              <a:rPr lang="en-AU" dirty="0"/>
              <a:t> within it. We are going to be analysing the Boroughs of Toronto and identifying the popular cuisines when it comes to the available food options within each of the Boroughs. The problem we are trying to solve here is to identify a potential location for a new restaurant and see which particular cuisines would provide a potential opportunity for success within those locations</a:t>
            </a:r>
          </a:p>
        </p:txBody>
      </p:sp>
    </p:spTree>
    <p:extLst>
      <p:ext uri="{BB962C8B-B14F-4D97-AF65-F5344CB8AC3E}">
        <p14:creationId xmlns:p14="http://schemas.microsoft.com/office/powerpoint/2010/main" val="384967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en-AU" dirty="0"/>
          </a:p>
        </p:txBody>
      </p:sp>
      <p:sp>
        <p:nvSpPr>
          <p:cNvPr id="3" name="Content Placeholder 2"/>
          <p:cNvSpPr>
            <a:spLocks noGrp="1"/>
          </p:cNvSpPr>
          <p:nvPr>
            <p:ph idx="1"/>
          </p:nvPr>
        </p:nvSpPr>
        <p:spPr/>
        <p:txBody>
          <a:bodyPr/>
          <a:lstStyle/>
          <a:p>
            <a:pPr marL="0" indent="0">
              <a:buNone/>
            </a:pPr>
            <a:r>
              <a:rPr lang="en-US" dirty="0"/>
              <a:t>The data set we will be using for this project comprises of the following.</a:t>
            </a:r>
          </a:p>
          <a:p>
            <a:pPr marL="0" indent="0">
              <a:buNone/>
            </a:pPr>
            <a:endParaRPr lang="en-US" dirty="0"/>
          </a:p>
          <a:p>
            <a:pPr marL="0" indent="0">
              <a:buNone/>
            </a:pPr>
            <a:endParaRPr lang="en-US" dirty="0"/>
          </a:p>
          <a:p>
            <a:r>
              <a:rPr lang="en-US" dirty="0"/>
              <a:t>We will be picking up neighborhood information from Wikipedia - https://en.wikipedia.org/wiki/List_of_postal_codes_of_Canada:_M.</a:t>
            </a:r>
          </a:p>
          <a:p>
            <a:r>
              <a:rPr lang="en-US" dirty="0"/>
              <a:t>We will be importing location, local business, popularity and other related information from the Foursquare </a:t>
            </a:r>
            <a:r>
              <a:rPr lang="en-US" dirty="0" err="1"/>
              <a:t>APi</a:t>
            </a:r>
            <a:r>
              <a:rPr lang="en-US" dirty="0"/>
              <a:t>.</a:t>
            </a:r>
          </a:p>
          <a:p>
            <a:r>
              <a:rPr lang="en-US" dirty="0"/>
              <a:t>We will also be using a variety of python libraries. </a:t>
            </a:r>
            <a:endParaRPr lang="en-AU" dirty="0"/>
          </a:p>
        </p:txBody>
      </p:sp>
    </p:spTree>
    <p:extLst>
      <p:ext uri="{BB962C8B-B14F-4D97-AF65-F5344CB8AC3E}">
        <p14:creationId xmlns:p14="http://schemas.microsoft.com/office/powerpoint/2010/main" val="331977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Methodology</a:t>
            </a:r>
            <a:endParaRPr lang="en-AU" dirty="0"/>
          </a:p>
        </p:txBody>
      </p:sp>
      <p:sp>
        <p:nvSpPr>
          <p:cNvPr id="3" name="Content Placeholder 2"/>
          <p:cNvSpPr>
            <a:spLocks noGrp="1"/>
          </p:cNvSpPr>
          <p:nvPr>
            <p:ph idx="1"/>
          </p:nvPr>
        </p:nvSpPr>
        <p:spPr/>
        <p:txBody>
          <a:bodyPr>
            <a:normAutofit fontScale="92500" lnSpcReduction="20000"/>
          </a:bodyPr>
          <a:lstStyle/>
          <a:p>
            <a:pPr marL="0" indent="0">
              <a:buNone/>
            </a:pPr>
            <a:r>
              <a:rPr lang="en-AU" b="1" dirty="0"/>
              <a:t>We will be targeting a singular borough of Scarborough for this particular study. We will create a DF for the neighbourhood information for Scarborough, add lat. And long. Details to the same. Followed by the same, we would import venue information using the </a:t>
            </a:r>
            <a:r>
              <a:rPr lang="en-AU" b="1" dirty="0" err="1"/>
              <a:t>FourSquare</a:t>
            </a:r>
            <a:r>
              <a:rPr lang="en-AU" b="1" dirty="0"/>
              <a:t> </a:t>
            </a:r>
            <a:r>
              <a:rPr lang="en-AU" b="1" dirty="0" err="1"/>
              <a:t>APi</a:t>
            </a:r>
            <a:r>
              <a:rPr lang="en-AU" b="1" dirty="0"/>
              <a:t>, group them by neighbourhood and sort the information using popularity metrics available via FS </a:t>
            </a:r>
            <a:r>
              <a:rPr lang="en-AU" b="1" dirty="0" err="1"/>
              <a:t>Api</a:t>
            </a:r>
            <a:r>
              <a:rPr lang="en-AU" b="1" dirty="0"/>
              <a:t>. We will further refine the information by classifying the businesses information in categories and then ordering them in order of popularity. </a:t>
            </a:r>
            <a:endParaRPr lang="en-US" b="1" dirty="0"/>
          </a:p>
          <a:p>
            <a:pPr marL="0" indent="0">
              <a:buNone/>
            </a:pPr>
            <a:r>
              <a:rPr lang="en-AU" b="1" dirty="0"/>
              <a:t>Our last step would be to cluster the businesses based on their geographic location into 3 specific clusters allowing us to develop further insight. </a:t>
            </a:r>
            <a:endParaRPr lang="en-US" b="1" dirty="0"/>
          </a:p>
          <a:p>
            <a:pPr marL="0" indent="0">
              <a:buNone/>
            </a:pPr>
            <a:endParaRPr lang="en-AU" dirty="0"/>
          </a:p>
          <a:p>
            <a:pPr marL="0" indent="0">
              <a:buNone/>
            </a:pPr>
            <a:r>
              <a:rPr lang="en-AU" dirty="0"/>
              <a:t>Step by step description of steps followed is provided in our report</a:t>
            </a:r>
          </a:p>
          <a:p>
            <a:pPr marL="0" indent="0">
              <a:buNone/>
            </a:pPr>
            <a:r>
              <a:rPr lang="en-AU" sz="1500" dirty="0"/>
              <a:t>Link: https://github.com/nktsthi/Coursera_Capstone/blob/master/The%20Battle%20of%20Neighbourhoods%20-%20A.%20Sethi.pdf </a:t>
            </a:r>
            <a:endParaRPr lang="en-US" sz="1500" dirty="0"/>
          </a:p>
        </p:txBody>
      </p:sp>
    </p:spTree>
    <p:extLst>
      <p:ext uri="{BB962C8B-B14F-4D97-AF65-F5344CB8AC3E}">
        <p14:creationId xmlns:p14="http://schemas.microsoft.com/office/powerpoint/2010/main" val="3236360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Map of Toronto with Markers </a:t>
            </a:r>
          </a:p>
        </p:txBody>
      </p:sp>
      <p:pic>
        <p:nvPicPr>
          <p:cNvPr id="3" name="Picture 2"/>
          <p:cNvPicPr>
            <a:picLocks noChangeAspect="1"/>
          </p:cNvPicPr>
          <p:nvPr/>
        </p:nvPicPr>
        <p:blipFill>
          <a:blip r:embed="rId2"/>
          <a:stretch>
            <a:fillRect/>
          </a:stretch>
        </p:blipFill>
        <p:spPr>
          <a:xfrm>
            <a:off x="3061601" y="2574951"/>
            <a:ext cx="6068796" cy="3499278"/>
          </a:xfrm>
          <a:prstGeom prst="rect">
            <a:avLst/>
          </a:prstGeom>
        </p:spPr>
      </p:pic>
    </p:spTree>
    <p:extLst>
      <p:ext uri="{BB962C8B-B14F-4D97-AF65-F5344CB8AC3E}">
        <p14:creationId xmlns:p14="http://schemas.microsoft.com/office/powerpoint/2010/main" val="80478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Map of Scarborough with markers</a:t>
            </a:r>
          </a:p>
        </p:txBody>
      </p:sp>
      <p:pic>
        <p:nvPicPr>
          <p:cNvPr id="3" name="Picture 2"/>
          <p:cNvPicPr>
            <a:picLocks noChangeAspect="1"/>
          </p:cNvPicPr>
          <p:nvPr/>
        </p:nvPicPr>
        <p:blipFill>
          <a:blip r:embed="rId2"/>
          <a:stretch>
            <a:fillRect/>
          </a:stretch>
        </p:blipFill>
        <p:spPr>
          <a:xfrm>
            <a:off x="3067427" y="2951184"/>
            <a:ext cx="6057143" cy="2952381"/>
          </a:xfrm>
          <a:prstGeom prst="rect">
            <a:avLst/>
          </a:prstGeom>
        </p:spPr>
      </p:pic>
    </p:spTree>
    <p:extLst>
      <p:ext uri="{BB962C8B-B14F-4D97-AF65-F5344CB8AC3E}">
        <p14:creationId xmlns:p14="http://schemas.microsoft.com/office/powerpoint/2010/main" val="319543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Neighbourhood Grouping of Venues</a:t>
            </a:r>
          </a:p>
        </p:txBody>
      </p:sp>
      <p:pic>
        <p:nvPicPr>
          <p:cNvPr id="3" name="Picture 2"/>
          <p:cNvPicPr>
            <a:picLocks noChangeAspect="1"/>
          </p:cNvPicPr>
          <p:nvPr/>
        </p:nvPicPr>
        <p:blipFill>
          <a:blip r:embed="rId2"/>
          <a:stretch>
            <a:fillRect/>
          </a:stretch>
        </p:blipFill>
        <p:spPr>
          <a:xfrm>
            <a:off x="737118" y="2772263"/>
            <a:ext cx="10857722" cy="3476141"/>
          </a:xfrm>
          <a:prstGeom prst="rect">
            <a:avLst/>
          </a:prstGeom>
        </p:spPr>
      </p:pic>
    </p:spTree>
    <p:extLst>
      <p:ext uri="{BB962C8B-B14F-4D97-AF65-F5344CB8AC3E}">
        <p14:creationId xmlns:p14="http://schemas.microsoft.com/office/powerpoint/2010/main" val="244399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Neighbourhood venues sorted by popularity</a:t>
            </a:r>
          </a:p>
        </p:txBody>
      </p:sp>
      <p:pic>
        <p:nvPicPr>
          <p:cNvPr id="3" name="Picture 2"/>
          <p:cNvPicPr>
            <a:picLocks noChangeAspect="1"/>
          </p:cNvPicPr>
          <p:nvPr/>
        </p:nvPicPr>
        <p:blipFill>
          <a:blip r:embed="rId2"/>
          <a:stretch>
            <a:fillRect/>
          </a:stretch>
        </p:blipFill>
        <p:spPr>
          <a:xfrm>
            <a:off x="404999" y="2519488"/>
            <a:ext cx="11381999" cy="3927314"/>
          </a:xfrm>
          <a:prstGeom prst="rect">
            <a:avLst/>
          </a:prstGeom>
        </p:spPr>
      </p:pic>
    </p:spTree>
    <p:extLst>
      <p:ext uri="{BB962C8B-B14F-4D97-AF65-F5344CB8AC3E}">
        <p14:creationId xmlns:p14="http://schemas.microsoft.com/office/powerpoint/2010/main" val="231453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New DF with clustering information</a:t>
            </a:r>
          </a:p>
        </p:txBody>
      </p:sp>
      <p:pic>
        <p:nvPicPr>
          <p:cNvPr id="3" name="Picture 2"/>
          <p:cNvPicPr>
            <a:picLocks noChangeAspect="1"/>
          </p:cNvPicPr>
          <p:nvPr/>
        </p:nvPicPr>
        <p:blipFill>
          <a:blip r:embed="rId2"/>
          <a:stretch>
            <a:fillRect/>
          </a:stretch>
        </p:blipFill>
        <p:spPr>
          <a:xfrm>
            <a:off x="573831" y="3601576"/>
            <a:ext cx="11044335" cy="1655698"/>
          </a:xfrm>
          <a:prstGeom prst="rect">
            <a:avLst/>
          </a:prstGeom>
        </p:spPr>
      </p:pic>
    </p:spTree>
    <p:extLst>
      <p:ext uri="{BB962C8B-B14F-4D97-AF65-F5344CB8AC3E}">
        <p14:creationId xmlns:p14="http://schemas.microsoft.com/office/powerpoint/2010/main" val="2992484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3359</TotalTime>
  <Words>538</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 2</vt:lpstr>
      <vt:lpstr>Wingdings 3</vt:lpstr>
      <vt:lpstr>Ion</vt:lpstr>
      <vt:lpstr>The Battle of the Neighborhoods</vt:lpstr>
      <vt:lpstr>PowerPoint Presentation</vt:lpstr>
      <vt:lpstr>Dataset</vt:lpstr>
      <vt:lpstr>Methodology</vt:lpstr>
      <vt:lpstr>Map of Toronto with Markers </vt:lpstr>
      <vt:lpstr>Map of Scarborough with markers</vt:lpstr>
      <vt:lpstr>Neighbourhood Grouping of Venues</vt:lpstr>
      <vt:lpstr>Neighbourhood venues sorted by popularity</vt:lpstr>
      <vt:lpstr>New DF with clustering information</vt:lpstr>
      <vt:lpstr>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Ankit Sethi</dc:creator>
  <cp:lastModifiedBy>Dhriti Banerji</cp:lastModifiedBy>
  <cp:revision>3</cp:revision>
  <dcterms:created xsi:type="dcterms:W3CDTF">2019-12-09T04:34:26Z</dcterms:created>
  <dcterms:modified xsi:type="dcterms:W3CDTF">2020-01-01T11:31:43Z</dcterms:modified>
</cp:coreProperties>
</file>