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62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075" autoAdjust="0"/>
  </p:normalViewPr>
  <p:slideViewPr>
    <p:cSldViewPr snapToGrid="0" snapToObjects="1">
      <p:cViewPr varScale="1">
        <p:scale>
          <a:sx n="62" d="100"/>
          <a:sy n="62" d="100"/>
        </p:scale>
        <p:origin x="-14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C6D9A-C4F1-A34C-B442-9C9B31561523}" type="datetimeFigureOut">
              <a:rPr lang="en-US" smtClean="0"/>
              <a:t>7/18/16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A2101-C1D3-9044-A7A2-1759B843AD6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453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The complex survey design used to obtain a representative sample</a:t>
            </a:r>
            <a:r>
              <a:rPr lang="en-US" baseline="0" noProof="0" dirty="0" smtClean="0"/>
              <a:t> of the United states is taken into account each time we run a regression test, a chi-squared test, create a scatterplot, or for example, build a table of totals. Our dataset only has 14000 observed cases of CKD in 2014, but using the survey package, </a:t>
            </a:r>
            <a:r>
              <a:rPr lang="en-US" baseline="0" noProof="0" dirty="0" err="1" smtClean="0"/>
              <a:t>i</a:t>
            </a:r>
            <a:r>
              <a:rPr lang="en-US" baseline="0" noProof="0" dirty="0" smtClean="0"/>
              <a:t> can determine that 38 million people in the U.S. have CKD. And this is really helpful and powerful.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A2101-C1D3-9044-A7A2-1759B843AD64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5447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Of what has</a:t>
            </a:r>
            <a:r>
              <a:rPr lang="en-US" baseline="0" noProof="0" dirty="0" smtClean="0"/>
              <a:t> been</a:t>
            </a:r>
            <a:r>
              <a:rPr lang="en-US" noProof="0" dirty="0" smtClean="0"/>
              <a:t> and is happening among roughly</a:t>
            </a:r>
            <a:r>
              <a:rPr lang="en-US" baseline="0" noProof="0" dirty="0" smtClean="0"/>
              <a:t> 300 million people…which is perfect because</a:t>
            </a:r>
            <a:r>
              <a:rPr lang="is-IS" baseline="0" noProof="0" dirty="0" smtClean="0"/>
              <a:t>….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A2101-C1D3-9044-A7A2-1759B843AD64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5835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Talk</a:t>
            </a:r>
            <a:r>
              <a:rPr lang="en-US" baseline="0" noProof="0" dirty="0" smtClean="0"/>
              <a:t> about narrowing down variables</a:t>
            </a:r>
          </a:p>
          <a:p>
            <a:r>
              <a:rPr lang="en-US" baseline="0" noProof="0" dirty="0" smtClean="0"/>
              <a:t>Visualizations, Forward and backward selection and cross validation to determine associations and potential risk factors for CKD</a:t>
            </a:r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A2101-C1D3-9044-A7A2-1759B843AD64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2183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What</a:t>
            </a:r>
            <a:r>
              <a:rPr lang="en-US" baseline="0" noProof="0" dirty="0" smtClean="0"/>
              <a:t> CAUSES CKD? This type of model helps with more specific future studies to determine the causes of CKD</a:t>
            </a:r>
          </a:p>
          <a:p>
            <a:r>
              <a:rPr lang="en-US" baseline="0" noProof="0" dirty="0" smtClean="0"/>
              <a:t>How can we prevent it? Because it is serious, growing, and expensive. When using something like NHANES, it is all about getting a sense. In order to improve the health of a country, you need to get a strong general sense of its health landscape before you can dive in to all the specifics.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A2101-C1D3-9044-A7A2-1759B843AD64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326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_trad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6C434CF-CDA4-5341-A3E9-7A3150F707B2}" type="datetimeFigureOut">
              <a:rPr lang="en-US" smtClean="0"/>
              <a:t>7/18/16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355996"/>
            <a:ext cx="8126023" cy="1352137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 smtClean="0">
                <a:latin typeface="Helvetica"/>
                <a:cs typeface="Helvetica"/>
              </a:rPr>
              <a:t>Predicting CKD </a:t>
            </a:r>
            <a:r>
              <a:rPr lang="en-US" sz="3200" cap="none" dirty="0" smtClean="0">
                <a:latin typeface="Helvetica"/>
                <a:cs typeface="Helvetica"/>
              </a:rPr>
              <a:t>and </a:t>
            </a:r>
            <a:r>
              <a:rPr lang="en-US" sz="3200" cap="none" dirty="0" smtClean="0">
                <a:latin typeface="Helvetica"/>
                <a:cs typeface="Helvetica"/>
              </a:rPr>
              <a:t>Potential Risk Factors </a:t>
            </a:r>
            <a:r>
              <a:rPr lang="en-US" sz="3200" cap="none" dirty="0" smtClean="0">
                <a:latin typeface="Helvetica"/>
                <a:cs typeface="Helvetica"/>
              </a:rPr>
              <a:t>with </a:t>
            </a:r>
            <a:r>
              <a:rPr lang="en-US" sz="3200" cap="none" dirty="0" smtClean="0">
                <a:latin typeface="Helvetica"/>
                <a:cs typeface="Helvetica"/>
              </a:rPr>
              <a:t>Multiple Linear Regression</a:t>
            </a:r>
            <a:endParaRPr lang="en-US" sz="3200" cap="none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960" y="5091970"/>
            <a:ext cx="7620000" cy="480475"/>
          </a:xfrm>
        </p:spPr>
        <p:txBody>
          <a:bodyPr/>
          <a:lstStyle/>
          <a:p>
            <a:pPr algn="ctr"/>
            <a:r>
              <a:rPr lang="en-US" dirty="0" smtClean="0"/>
              <a:t>Gabriel </a:t>
            </a:r>
            <a:r>
              <a:rPr lang="en-US" dirty="0" err="1" smtClean="0"/>
              <a:t>Goulart</a:t>
            </a:r>
            <a:r>
              <a:rPr lang="en-US" dirty="0" smtClean="0"/>
              <a:t>, Nicholas </a:t>
            </a:r>
            <a:r>
              <a:rPr lang="en-US" dirty="0" err="1" smtClean="0"/>
              <a:t>Hertle</a:t>
            </a:r>
            <a:r>
              <a:rPr lang="en-US" dirty="0" smtClean="0"/>
              <a:t>, Lydia Lucchesi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9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Helvetica"/>
                <a:cs typeface="Helvetica"/>
              </a:rPr>
              <a:t>Survey Package in R</a:t>
            </a:r>
            <a:endParaRPr lang="en-US" cap="none" dirty="0">
              <a:latin typeface="Helvetica"/>
              <a:cs typeface="Helvetic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14002" y="2513790"/>
            <a:ext cx="3241993" cy="2956220"/>
          </a:xfrm>
        </p:spPr>
        <p:txBody>
          <a:bodyPr>
            <a:normAutofit/>
          </a:bodyPr>
          <a:lstStyle/>
          <a:p>
            <a:r>
              <a:rPr lang="en-US" b="0" dirty="0" smtClean="0"/>
              <a:t>Thomas Lumley</a:t>
            </a:r>
          </a:p>
          <a:p>
            <a:endParaRPr lang="en-US" b="0" dirty="0"/>
          </a:p>
          <a:p>
            <a:r>
              <a:rPr lang="en-US" b="0" dirty="0" smtClean="0"/>
              <a:t>Created for complex survey designs</a:t>
            </a:r>
          </a:p>
          <a:p>
            <a:endParaRPr lang="en-US" b="0" dirty="0"/>
          </a:p>
          <a:p>
            <a:r>
              <a:rPr lang="en-US" b="0" dirty="0" smtClean="0"/>
              <a:t>Weighting</a:t>
            </a:r>
            <a:endParaRPr lang="en-US" b="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82924" y="6606784"/>
            <a:ext cx="2874386" cy="2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0" dirty="0"/>
              <a:t>https://</a:t>
            </a:r>
            <a:r>
              <a:rPr lang="en-US" sz="1000" b="0" dirty="0" err="1"/>
              <a:t>www.stat.auckland.ac.nz</a:t>
            </a:r>
            <a:r>
              <a:rPr lang="en-US" sz="1000" b="0" dirty="0"/>
              <a:t>/people/tlum005</a:t>
            </a:r>
          </a:p>
        </p:txBody>
      </p:sp>
      <p:pic>
        <p:nvPicPr>
          <p:cNvPr id="9" name="Picture 8" descr="TL.surve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693" y="2493266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3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184917"/>
            <a:ext cx="2372622" cy="15839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Helvetica"/>
                <a:cs typeface="Helvetica"/>
              </a:rPr>
              <a:t>Clear</a:t>
            </a:r>
            <a:r>
              <a:rPr lang="en-US" b="0" dirty="0" smtClean="0">
                <a:latin typeface="Helvetica"/>
                <a:cs typeface="Helvetica"/>
              </a:rPr>
              <a:t> and </a:t>
            </a:r>
          </a:p>
          <a:p>
            <a:pPr marL="0" indent="0">
              <a:buNone/>
            </a:pPr>
            <a:r>
              <a:rPr lang="en-US" dirty="0" smtClean="0">
                <a:latin typeface="Helvetica"/>
                <a:cs typeface="Helvetica"/>
              </a:rPr>
              <a:t>Immediate</a:t>
            </a:r>
            <a:r>
              <a:rPr lang="en-US" b="0" dirty="0" smtClean="0">
                <a:latin typeface="Helvetica"/>
                <a:cs typeface="Helvetica"/>
              </a:rPr>
              <a:t> idea</a:t>
            </a:r>
            <a:endParaRPr lang="en-US" b="0" dirty="0">
              <a:latin typeface="Helvetica"/>
              <a:cs typeface="Helvetica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199" y="607710"/>
            <a:ext cx="7542319" cy="776216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Helvetica"/>
                <a:cs typeface="Helvetica"/>
              </a:rPr>
              <a:t>CKD in the U.S.</a:t>
            </a:r>
            <a:endParaRPr lang="en-US" cap="none" dirty="0">
              <a:latin typeface="Helvetica"/>
              <a:cs typeface="Helvetica"/>
            </a:endParaRPr>
          </a:p>
        </p:txBody>
      </p:sp>
      <p:pic>
        <p:nvPicPr>
          <p:cNvPr id="5" name="Picture 4" descr="Screen Shot 2016-07-17 at 6.55.28 P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94" y="1921026"/>
            <a:ext cx="5790053" cy="389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76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347593" cy="1371600"/>
          </a:xfrm>
        </p:spPr>
        <p:txBody>
          <a:bodyPr/>
          <a:lstStyle/>
          <a:p>
            <a:r>
              <a:rPr lang="en-US" cap="none" dirty="0" smtClean="0">
                <a:latin typeface="Helvetica"/>
                <a:cs typeface="Helvetica"/>
              </a:rPr>
              <a:t>Multiple Linear Regression Model</a:t>
            </a:r>
            <a:endParaRPr lang="en-US" cap="none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b="0" dirty="0" smtClean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b="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b="0" dirty="0" smtClean="0">
              <a:latin typeface="Helvetica"/>
              <a:cs typeface="Helvetica"/>
            </a:endParaRPr>
          </a:p>
          <a:p>
            <a:pPr marL="0" indent="0" algn="ctr">
              <a:buNone/>
            </a:pPr>
            <a:r>
              <a:rPr lang="en-US" b="0" dirty="0" smtClean="0">
                <a:latin typeface="Helvetica"/>
                <a:cs typeface="Helvetica"/>
              </a:rPr>
              <a:t>Y=</a:t>
            </a:r>
            <a:r>
              <a:rPr lang="en-US" b="0" dirty="0" err="1" smtClean="0">
                <a:latin typeface="Helvetica"/>
                <a:cs typeface="Helvetica"/>
              </a:rPr>
              <a:t>LDL+Hypertension+Sex+Diabetes</a:t>
            </a:r>
            <a:r>
              <a:rPr lang="en-US" b="0" dirty="0" smtClean="0">
                <a:latin typeface="Helvetica"/>
                <a:cs typeface="Helvetica"/>
              </a:rPr>
              <a:t>+….</a:t>
            </a:r>
            <a:endParaRPr lang="en-US" b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3904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821983" cy="1371600"/>
          </a:xfrm>
        </p:spPr>
        <p:txBody>
          <a:bodyPr/>
          <a:lstStyle/>
          <a:p>
            <a:r>
              <a:rPr lang="en-US" cap="none" dirty="0" smtClean="0">
                <a:latin typeface="Helvetica"/>
                <a:cs typeface="Helvetica"/>
              </a:rPr>
              <a:t>Importance of Research</a:t>
            </a:r>
            <a:endParaRPr lang="en-US" cap="none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804" y="1467494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b="0" dirty="0" smtClean="0">
                <a:latin typeface="Helvetica"/>
                <a:cs typeface="Helvetica"/>
              </a:rPr>
              <a:t>This model helps identify what we should focus on in future studies</a:t>
            </a:r>
          </a:p>
          <a:p>
            <a:pPr marL="0" indent="0">
              <a:buNone/>
            </a:pPr>
            <a:endParaRPr lang="en-US" b="0" dirty="0" smtClean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b="0" dirty="0" smtClean="0">
                <a:latin typeface="Helvetica"/>
                <a:cs typeface="Helvetica"/>
              </a:rPr>
              <a:t>CKD is becoming more prevalent</a:t>
            </a:r>
          </a:p>
          <a:p>
            <a:pPr marL="0" indent="0">
              <a:buNone/>
            </a:pPr>
            <a:endParaRPr lang="en-US" b="0" dirty="0" smtClean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b="0" dirty="0" smtClean="0">
                <a:latin typeface="Helvetica"/>
                <a:cs typeface="Helvetica"/>
              </a:rPr>
              <a:t>Dialysis is difficult and expensive</a:t>
            </a: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47733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171</TotalTime>
  <Words>303</Words>
  <Application>Microsoft Macintosh PowerPoint</Application>
  <PresentationFormat>On-screen Show (4:3)</PresentationFormat>
  <Paragraphs>35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Essential</vt:lpstr>
      <vt:lpstr>Predicting CKD and Potential Risk Factors with Multiple Linear Regression</vt:lpstr>
      <vt:lpstr>Survey Package in R</vt:lpstr>
      <vt:lpstr>CKD in the U.S.</vt:lpstr>
      <vt:lpstr>Multiple Linear Regression Model</vt:lpstr>
      <vt:lpstr>Importance of Research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CKD</dc:title>
  <dc:creator>Lydia Lucchesi</dc:creator>
  <cp:lastModifiedBy>Lydia Lucchesi</cp:lastModifiedBy>
  <cp:revision>56</cp:revision>
  <dcterms:created xsi:type="dcterms:W3CDTF">2016-07-16T17:12:59Z</dcterms:created>
  <dcterms:modified xsi:type="dcterms:W3CDTF">2016-07-18T13:02:55Z</dcterms:modified>
</cp:coreProperties>
</file>