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400"/>
    <a:srgbClr val="F5F8FF"/>
    <a:srgbClr val="9D9FA3"/>
    <a:srgbClr val="001B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863" autoAdjust="0"/>
    <p:restoredTop sz="95170" autoAdjust="0"/>
  </p:normalViewPr>
  <p:slideViewPr>
    <p:cSldViewPr snapToGrid="0" snapToObjects="1">
      <p:cViewPr>
        <p:scale>
          <a:sx n="15" d="100"/>
          <a:sy n="15" d="100"/>
        </p:scale>
        <p:origin x="-1392" y="-38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B32DB-0F28-FC4A-87A9-46B3392B9C77}" type="datetimeFigureOut">
              <a:rPr lang="en-US" smtClean="0"/>
              <a:t>7/18/16</a:t>
            </a:fld>
            <a:endParaRPr 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E6023-713A-6548-9B56-D32020F68D61}" type="slidenum">
              <a:rPr lang="es-ES_tradnl" smtClean="0"/>
              <a:t>‹#›</a:t>
            </a:fld>
            <a:endParaRPr lang="es-ES_tradnl"/>
          </a:p>
        </p:txBody>
      </p:sp>
    </p:spTree>
    <p:extLst>
      <p:ext uri="{BB962C8B-B14F-4D97-AF65-F5344CB8AC3E}">
        <p14:creationId xmlns:p14="http://schemas.microsoft.com/office/powerpoint/2010/main" val="1740123036"/>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77BE6023-713A-6548-9B56-D32020F68D61}" type="slidenum">
              <a:rPr lang="es-ES_tradnl" smtClean="0"/>
              <a:t>1</a:t>
            </a:fld>
            <a:endParaRPr lang="es-ES_tradnl"/>
          </a:p>
        </p:txBody>
      </p:sp>
    </p:spTree>
    <p:extLst>
      <p:ext uri="{BB962C8B-B14F-4D97-AF65-F5344CB8AC3E}">
        <p14:creationId xmlns:p14="http://schemas.microsoft.com/office/powerpoint/2010/main" val="406894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s-ES_tradnl"/>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21697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85011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72847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2609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s-ES_tradnl"/>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208052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93017D5F-D1C9-1F49-8C24-32103320D25C}" type="datetimeFigureOut">
              <a:rPr lang="en-US" smtClean="0"/>
              <a:t>7/18/16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47688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s-ES_tradnl"/>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93017D5F-D1C9-1F49-8C24-32103320D25C}" type="datetimeFigureOut">
              <a:rPr lang="en-US" smtClean="0"/>
              <a:t>7/18/16</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3109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93017D5F-D1C9-1F49-8C24-32103320D25C}" type="datetimeFigureOut">
              <a:rPr lang="en-US" smtClean="0"/>
              <a:t>7/18/16</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409271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17D5F-D1C9-1F49-8C24-32103320D25C}" type="datetimeFigureOut">
              <a:rPr lang="en-US" smtClean="0"/>
              <a:t>7/18/16</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2998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s-ES_tradnl"/>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7/18/16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42503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s-ES_tradnl"/>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s-ES_tradnl"/>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7/18/16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5314131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3017D5F-D1C9-1F49-8C24-32103320D25C}" type="datetimeFigureOut">
              <a:rPr lang="en-US" smtClean="0"/>
              <a:t>7/18/16</a:t>
            </a:fld>
            <a:endParaRPr lang="es-ES_tradnl"/>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15531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tiff"/><Relationship Id="rId9" Type="http://schemas.openxmlformats.org/officeDocument/2006/relationships/image" Target="../media/image7.tiff"/><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p:nvPr/>
        </p:nvGrpSpPr>
        <p:grpSpPr>
          <a:xfrm>
            <a:off x="22147242" y="7502963"/>
            <a:ext cx="9726772" cy="8997710"/>
            <a:chOff x="11750874" y="14341897"/>
            <a:chExt cx="9016227" cy="8265995"/>
          </a:xfrm>
        </p:grpSpPr>
        <p:grpSp>
          <p:nvGrpSpPr>
            <p:cNvPr id="2" name="Group 1"/>
            <p:cNvGrpSpPr/>
            <p:nvPr/>
          </p:nvGrpSpPr>
          <p:grpSpPr>
            <a:xfrm>
              <a:off x="11750874" y="14341897"/>
              <a:ext cx="9016227" cy="7856664"/>
              <a:chOff x="11750874" y="14341897"/>
              <a:chExt cx="9016227" cy="7856664"/>
            </a:xfrm>
          </p:grpSpPr>
          <p:grpSp>
            <p:nvGrpSpPr>
              <p:cNvPr id="13" name="Group 12"/>
              <p:cNvGrpSpPr/>
              <p:nvPr/>
            </p:nvGrpSpPr>
            <p:grpSpPr>
              <a:xfrm>
                <a:off x="11750874" y="14341897"/>
                <a:ext cx="9016227" cy="7856664"/>
                <a:chOff x="12750054" y="14920598"/>
                <a:chExt cx="6400801" cy="6400800"/>
              </a:xfrm>
            </p:grpSpPr>
            <p:pic>
              <p:nvPicPr>
                <p:cNvPr id="5" name="Picture 4" descr="ck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0054" y="14920598"/>
                  <a:ext cx="6400801" cy="6400800"/>
                </a:xfrm>
                <a:prstGeom prst="rect">
                  <a:avLst/>
                </a:prstGeom>
              </p:spPr>
            </p:pic>
            <p:sp>
              <p:nvSpPr>
                <p:cNvPr id="33" name="TextBox 32"/>
                <p:cNvSpPr txBox="1"/>
                <p:nvPr/>
              </p:nvSpPr>
              <p:spPr>
                <a:xfrm>
                  <a:off x="14731823" y="20708510"/>
                  <a:ext cx="2539969" cy="400110"/>
                </a:xfrm>
                <a:prstGeom prst="rect">
                  <a:avLst/>
                </a:prstGeom>
                <a:noFill/>
              </p:spPr>
              <p:txBody>
                <a:bodyPr wrap="square" rtlCol="0">
                  <a:spAutoFit/>
                </a:bodyPr>
                <a:lstStyle/>
                <a:p>
                  <a:pPr algn="ctr"/>
                  <a:r>
                    <a:rPr lang="en-US" sz="2000" dirty="0" smtClean="0">
                      <a:latin typeface="Garamond"/>
                      <a:cs typeface="Garamond"/>
                    </a:rPr>
                    <a:t>Age</a:t>
                  </a:r>
                  <a:endParaRPr lang="en-US" sz="2000" dirty="0">
                    <a:latin typeface="Garamond"/>
                    <a:cs typeface="Garamond"/>
                  </a:endParaRPr>
                </a:p>
              </p:txBody>
            </p:sp>
            <p:sp>
              <p:nvSpPr>
                <p:cNvPr id="34" name="TextBox 33"/>
                <p:cNvSpPr txBox="1"/>
                <p:nvPr/>
              </p:nvSpPr>
              <p:spPr>
                <a:xfrm rot="16200000">
                  <a:off x="11438614" y="17896048"/>
                  <a:ext cx="3318891" cy="284046"/>
                </a:xfrm>
                <a:prstGeom prst="rect">
                  <a:avLst/>
                </a:prstGeom>
                <a:noFill/>
              </p:spPr>
              <p:txBody>
                <a:bodyPr wrap="square" rtlCol="0">
                  <a:spAutoFit/>
                </a:bodyPr>
                <a:lstStyle/>
                <a:p>
                  <a:pPr algn="ctr"/>
                  <a:r>
                    <a:rPr lang="en-US" sz="2000" dirty="0" smtClean="0">
                      <a:latin typeface="Garamond"/>
                      <a:cs typeface="Garamond"/>
                    </a:rPr>
                    <a:t> Estimated Glomerular Filtration Rate</a:t>
                  </a:r>
                  <a:endParaRPr lang="en-US" sz="2000" dirty="0">
                    <a:latin typeface="Garamond"/>
                    <a:cs typeface="Garamond"/>
                  </a:endParaRPr>
                </a:p>
              </p:txBody>
            </p:sp>
          </p:grpSp>
          <p:sp>
            <p:nvSpPr>
              <p:cNvPr id="37" name="TextBox 36"/>
              <p:cNvSpPr txBox="1"/>
              <p:nvPr/>
            </p:nvSpPr>
            <p:spPr>
              <a:xfrm>
                <a:off x="14542414" y="14747735"/>
                <a:ext cx="3577824" cy="400110"/>
              </a:xfrm>
              <a:prstGeom prst="rect">
                <a:avLst/>
              </a:prstGeom>
              <a:noFill/>
            </p:spPr>
            <p:txBody>
              <a:bodyPr wrap="square" rtlCol="0">
                <a:spAutoFit/>
              </a:bodyPr>
              <a:lstStyle/>
              <a:p>
                <a:pPr algn="ctr"/>
                <a:r>
                  <a:rPr lang="en-US" sz="2000" dirty="0" smtClean="0">
                    <a:latin typeface="Garamond"/>
                    <a:cs typeface="Garamond"/>
                  </a:rPr>
                  <a:t>eGFR and Age</a:t>
                </a:r>
                <a:endParaRPr lang="en-US" sz="2000" dirty="0">
                  <a:latin typeface="Garamond"/>
                  <a:cs typeface="Garamond"/>
                </a:endParaRPr>
              </a:p>
            </p:txBody>
          </p:sp>
        </p:grpSp>
        <p:sp>
          <p:nvSpPr>
            <p:cNvPr id="31" name="TextBox 30"/>
            <p:cNvSpPr txBox="1"/>
            <p:nvPr/>
          </p:nvSpPr>
          <p:spPr>
            <a:xfrm>
              <a:off x="12339066" y="21900006"/>
              <a:ext cx="7776818" cy="707886"/>
            </a:xfrm>
            <a:prstGeom prst="rect">
              <a:avLst/>
            </a:prstGeom>
            <a:noFill/>
          </p:spPr>
          <p:txBody>
            <a:bodyPr wrap="square" rtlCol="0">
              <a:spAutoFit/>
            </a:bodyPr>
            <a:lstStyle/>
            <a:p>
              <a:pPr algn="ctr"/>
              <a:r>
                <a:rPr lang="en-US" sz="2000" dirty="0" smtClean="0">
                  <a:latin typeface="Garamond"/>
                  <a:cs typeface="Garamond"/>
                </a:rPr>
                <a:t>Using hexagonal binning, this scatter plot demonstrates strong a linear relationship between age and estimated glomerular filtration rate</a:t>
              </a:r>
              <a:endParaRPr lang="en-US" sz="2000" dirty="0">
                <a:latin typeface="Garamond"/>
                <a:cs typeface="Garamond"/>
              </a:endParaRPr>
            </a:p>
          </p:txBody>
        </p:sp>
      </p:grpSp>
      <p:sp>
        <p:nvSpPr>
          <p:cNvPr id="39" name="Oval 38"/>
          <p:cNvSpPr/>
          <p:nvPr/>
        </p:nvSpPr>
        <p:spPr>
          <a:xfrm>
            <a:off x="450839" y="6014046"/>
            <a:ext cx="2850921" cy="297783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8" name="Oval 37"/>
          <p:cNvSpPr/>
          <p:nvPr/>
        </p:nvSpPr>
        <p:spPr>
          <a:xfrm>
            <a:off x="647695" y="22572924"/>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0" name="Oval 19"/>
          <p:cNvSpPr/>
          <p:nvPr/>
        </p:nvSpPr>
        <p:spPr>
          <a:xfrm>
            <a:off x="33540791" y="6014003"/>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6" name="Rectangle 5"/>
          <p:cNvSpPr/>
          <p:nvPr/>
        </p:nvSpPr>
        <p:spPr>
          <a:xfrm>
            <a:off x="0" y="0"/>
            <a:ext cx="43958044" cy="5861646"/>
          </a:xfrm>
          <a:prstGeom prst="rect">
            <a:avLst/>
          </a:prstGeom>
          <a:solidFill>
            <a:srgbClr val="001B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8" name="TextBox 7"/>
          <p:cNvSpPr txBox="1"/>
          <p:nvPr/>
        </p:nvSpPr>
        <p:spPr>
          <a:xfrm>
            <a:off x="1114145" y="6996190"/>
            <a:ext cx="9557186" cy="25945554"/>
          </a:xfrm>
          <a:prstGeom prst="rect">
            <a:avLst/>
          </a:prstGeom>
          <a:noFill/>
        </p:spPr>
        <p:txBody>
          <a:bodyPr wrap="square" rtlCol="0">
            <a:spAutoFit/>
          </a:bodyPr>
          <a:lstStyle/>
          <a:p>
            <a:r>
              <a:rPr lang="en-US" sz="4800" b="1" dirty="0" smtClean="0">
                <a:latin typeface="Garamond"/>
                <a:cs typeface="Garamond"/>
              </a:rPr>
              <a:t>CKD</a:t>
            </a:r>
            <a:endParaRPr lang="en-US" sz="4800" dirty="0">
              <a:latin typeface="Garamond"/>
              <a:cs typeface="Garamond"/>
            </a:endParaRPr>
          </a:p>
          <a:p>
            <a:r>
              <a:rPr lang="en-US" sz="4000" dirty="0">
                <a:latin typeface="Garamond"/>
                <a:cs typeface="Garamond"/>
              </a:rPr>
              <a:t> </a:t>
            </a:r>
          </a:p>
          <a:p>
            <a:r>
              <a:rPr lang="en-US" sz="3600" b="1" dirty="0">
                <a:latin typeface="Garamond"/>
                <a:cs typeface="Garamond"/>
              </a:rPr>
              <a:t>Chronic kidney disease</a:t>
            </a:r>
            <a:r>
              <a:rPr lang="en-US" sz="3600" dirty="0">
                <a:latin typeface="Garamond"/>
                <a:cs typeface="Garamond"/>
              </a:rPr>
              <a:t>, or </a:t>
            </a:r>
            <a:r>
              <a:rPr lang="en-US" sz="3600" b="1" dirty="0">
                <a:latin typeface="Garamond"/>
                <a:cs typeface="Garamond"/>
              </a:rPr>
              <a:t>CKD</a:t>
            </a:r>
            <a:r>
              <a:rPr lang="en-US" sz="3600" dirty="0">
                <a:latin typeface="Garamond"/>
                <a:cs typeface="Garamond"/>
              </a:rPr>
              <a:t>, </a:t>
            </a:r>
            <a:r>
              <a:rPr lang="en-US" sz="3600" dirty="0" smtClean="0">
                <a:latin typeface="Garamond"/>
                <a:cs typeface="Garamond"/>
              </a:rPr>
              <a:t>is an emergent epidemic in the United States. While ESRD (end-stage CKD) patients make up less than 1% of Medicare patients, ESRD-related expenditures total in the billions (approx. 7% of total Medicare spending). With the goal of identifying cofactors for this costly disease that greatly decreases quality of life, our research </a:t>
            </a:r>
            <a:r>
              <a:rPr lang="en-US" sz="3600" dirty="0">
                <a:latin typeface="Garamond"/>
                <a:cs typeface="Garamond"/>
              </a:rPr>
              <a:t>focuses on the association between CKD and </a:t>
            </a:r>
            <a:r>
              <a:rPr lang="en-US" sz="3600" dirty="0" smtClean="0">
                <a:latin typeface="Garamond"/>
                <a:cs typeface="Garamond"/>
              </a:rPr>
              <a:t>other health data. </a:t>
            </a:r>
            <a:r>
              <a:rPr lang="en-US" sz="3600" dirty="0">
                <a:latin typeface="Garamond"/>
                <a:cs typeface="Garamond"/>
              </a:rPr>
              <a:t>Ultimately, we built </a:t>
            </a:r>
            <a:r>
              <a:rPr lang="en-US" sz="3600" dirty="0" smtClean="0">
                <a:latin typeface="Garamond"/>
                <a:cs typeface="Garamond"/>
              </a:rPr>
              <a:t>a multiple linear regression </a:t>
            </a:r>
            <a:r>
              <a:rPr lang="en-US" sz="3600" dirty="0">
                <a:latin typeface="Garamond"/>
                <a:cs typeface="Garamond"/>
              </a:rPr>
              <a:t>model that predicts </a:t>
            </a:r>
            <a:r>
              <a:rPr lang="en-US" sz="3600" dirty="0" smtClean="0">
                <a:latin typeface="Garamond"/>
                <a:cs typeface="Garamond"/>
              </a:rPr>
              <a:t>estimated glomerular filtration rate based </a:t>
            </a:r>
            <a:r>
              <a:rPr lang="en-US" sz="3600" dirty="0">
                <a:latin typeface="Garamond"/>
                <a:cs typeface="Garamond"/>
              </a:rPr>
              <a:t>on </a:t>
            </a:r>
            <a:r>
              <a:rPr lang="en-US" sz="3600" dirty="0" smtClean="0">
                <a:latin typeface="Garamond"/>
                <a:cs typeface="Garamond"/>
              </a:rPr>
              <a:t>one’s current </a:t>
            </a:r>
            <a:r>
              <a:rPr lang="en-US" sz="3600" dirty="0">
                <a:latin typeface="Garamond"/>
                <a:cs typeface="Garamond"/>
              </a:rPr>
              <a:t>state of health, socioeconomic status, </a:t>
            </a:r>
            <a:r>
              <a:rPr lang="en-US" sz="3600" dirty="0" smtClean="0">
                <a:latin typeface="Garamond"/>
                <a:cs typeface="Garamond"/>
              </a:rPr>
              <a:t>and demographic.</a:t>
            </a:r>
          </a:p>
          <a:p>
            <a:endParaRPr lang="en-US" sz="4000" dirty="0">
              <a:latin typeface="Garamond"/>
              <a:cs typeface="Garamond"/>
            </a:endParaRPr>
          </a:p>
          <a:p>
            <a:r>
              <a:rPr lang="en-US" sz="4000" dirty="0">
                <a:latin typeface="Garamond"/>
                <a:cs typeface="Garamond"/>
              </a:rPr>
              <a:t> </a:t>
            </a: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a:latin typeface="Garamond"/>
              <a:cs typeface="Garamond"/>
            </a:endParaRPr>
          </a:p>
          <a:p>
            <a:r>
              <a:rPr lang="en-US" sz="4800" b="1" dirty="0" smtClean="0">
                <a:latin typeface="Garamond"/>
                <a:cs typeface="Garamond"/>
              </a:rPr>
              <a:t>NHANES</a:t>
            </a:r>
            <a:endParaRPr lang="en-US" sz="4800" dirty="0">
              <a:latin typeface="Garamond"/>
              <a:cs typeface="Garamond"/>
            </a:endParaRPr>
          </a:p>
          <a:p>
            <a:r>
              <a:rPr lang="en-US" sz="4000" dirty="0">
                <a:latin typeface="Garamond"/>
                <a:cs typeface="Garamond"/>
              </a:rPr>
              <a:t> </a:t>
            </a:r>
          </a:p>
          <a:p>
            <a:r>
              <a:rPr lang="en-US" sz="3600" dirty="0">
                <a:latin typeface="Garamond"/>
                <a:cs typeface="Garamond"/>
              </a:rPr>
              <a:t>The data for this study comes from the </a:t>
            </a:r>
            <a:r>
              <a:rPr lang="en-US" sz="3600" b="1" dirty="0">
                <a:latin typeface="Garamond"/>
                <a:cs typeface="Garamond"/>
              </a:rPr>
              <a:t>National Health and Nutrition Examination Survey</a:t>
            </a:r>
            <a:r>
              <a:rPr lang="en-US" sz="3600" dirty="0">
                <a:latin typeface="Garamond"/>
                <a:cs typeface="Garamond"/>
              </a:rPr>
              <a:t> conducted by the CDC every year. Each survey cycle consists of two years and attempts to obtain a representative sample of the United States’ population. </a:t>
            </a:r>
            <a:r>
              <a:rPr lang="en-US" sz="3600" dirty="0" smtClean="0">
                <a:latin typeface="Garamond"/>
                <a:cs typeface="Garamond"/>
              </a:rPr>
              <a:t>Our </a:t>
            </a:r>
            <a:r>
              <a:rPr lang="en-US" sz="3600" dirty="0">
                <a:latin typeface="Garamond"/>
                <a:cs typeface="Garamond"/>
              </a:rPr>
              <a:t>dataset has 78,518 observations, contains 100 different variables, and spans 14 years (2001-2014). </a:t>
            </a:r>
            <a:r>
              <a:rPr lang="en-US" sz="3600" dirty="0" smtClean="0">
                <a:latin typeface="Garamond"/>
                <a:cs typeface="Garamond"/>
              </a:rPr>
              <a:t>Using the </a:t>
            </a:r>
            <a:r>
              <a:rPr lang="en-US" sz="3600" dirty="0">
                <a:latin typeface="Garamond"/>
                <a:cs typeface="Garamond"/>
              </a:rPr>
              <a:t>‘Survey’ package in R, we were able to account </a:t>
            </a:r>
            <a:r>
              <a:rPr lang="en-US" sz="3600" dirty="0" smtClean="0">
                <a:latin typeface="Garamond"/>
                <a:cs typeface="Garamond"/>
              </a:rPr>
              <a:t>for the complex survey design used by the CDC </a:t>
            </a:r>
            <a:r>
              <a:rPr lang="en-US" sz="3600" dirty="0">
                <a:latin typeface="Garamond"/>
                <a:cs typeface="Garamond"/>
              </a:rPr>
              <a:t>and get a strong sense of what is happening </a:t>
            </a:r>
            <a:r>
              <a:rPr lang="en-US" sz="3600" dirty="0" smtClean="0">
                <a:latin typeface="Garamond"/>
                <a:cs typeface="Garamond"/>
              </a:rPr>
              <a:t>among roughly 320 </a:t>
            </a:r>
            <a:r>
              <a:rPr lang="en-US" sz="3600" dirty="0">
                <a:latin typeface="Garamond"/>
                <a:cs typeface="Garamond"/>
              </a:rPr>
              <a:t>million people</a:t>
            </a:r>
            <a:r>
              <a:rPr lang="en-US" sz="3600" dirty="0" smtClean="0">
                <a:latin typeface="Garamond"/>
                <a:cs typeface="Garamond"/>
              </a:rPr>
              <a:t>.</a:t>
            </a:r>
            <a:endParaRPr lang="en-US" sz="36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sp>
        <p:nvSpPr>
          <p:cNvPr id="22" name="TextBox 21"/>
          <p:cNvSpPr txBox="1"/>
          <p:nvPr/>
        </p:nvSpPr>
        <p:spPr>
          <a:xfrm>
            <a:off x="10671331" y="4840663"/>
            <a:ext cx="22553303" cy="923330"/>
          </a:xfrm>
          <a:prstGeom prst="rect">
            <a:avLst/>
          </a:prstGeom>
          <a:noFill/>
        </p:spPr>
        <p:txBody>
          <a:bodyPr wrap="square" rtlCol="0">
            <a:spAutoFit/>
          </a:bodyPr>
          <a:lstStyle/>
          <a:p>
            <a:pPr algn="ctr"/>
            <a:r>
              <a:rPr lang="es-ES_tradnl" sz="5400" dirty="0" smtClean="0">
                <a:solidFill>
                  <a:srgbClr val="FFC400"/>
                </a:solidFill>
                <a:latin typeface="Garamond"/>
                <a:cs typeface="Garamond"/>
              </a:rPr>
              <a:t>Gabriel </a:t>
            </a:r>
            <a:r>
              <a:rPr lang="es-ES_tradnl" sz="5400" dirty="0" err="1" smtClean="0">
                <a:solidFill>
                  <a:srgbClr val="FFC400"/>
                </a:solidFill>
                <a:latin typeface="Garamond"/>
                <a:cs typeface="Garamond"/>
              </a:rPr>
              <a:t>Goulart</a:t>
            </a:r>
            <a:r>
              <a:rPr lang="es-ES_tradnl" sz="5400" dirty="0" smtClean="0">
                <a:solidFill>
                  <a:srgbClr val="FFC400"/>
                </a:solidFill>
                <a:latin typeface="Garamond"/>
                <a:cs typeface="Garamond"/>
              </a:rPr>
              <a:t>, Nicholas </a:t>
            </a:r>
            <a:r>
              <a:rPr lang="es-ES_tradnl" sz="5400" dirty="0" err="1" smtClean="0">
                <a:solidFill>
                  <a:srgbClr val="FFC400"/>
                </a:solidFill>
                <a:latin typeface="Garamond"/>
                <a:cs typeface="Garamond"/>
              </a:rPr>
              <a:t>Hertle</a:t>
            </a:r>
            <a:r>
              <a:rPr lang="es-ES_tradnl" sz="5400" dirty="0" smtClean="0">
                <a:solidFill>
                  <a:srgbClr val="FFC400"/>
                </a:solidFill>
                <a:latin typeface="Garamond"/>
                <a:cs typeface="Garamond"/>
              </a:rPr>
              <a:t>, and Lydia Lucchesi</a:t>
            </a:r>
            <a:endParaRPr lang="es-ES_tradnl" sz="5400" dirty="0">
              <a:solidFill>
                <a:srgbClr val="FFC400"/>
              </a:solidFill>
              <a:latin typeface="Garamond"/>
              <a:cs typeface="Garamond"/>
            </a:endParaRPr>
          </a:p>
        </p:txBody>
      </p:sp>
      <p:sp>
        <p:nvSpPr>
          <p:cNvPr id="4" name="TextBox 3"/>
          <p:cNvSpPr txBox="1"/>
          <p:nvPr/>
        </p:nvSpPr>
        <p:spPr>
          <a:xfrm>
            <a:off x="12157059" y="1031898"/>
            <a:ext cx="19577083" cy="3046988"/>
          </a:xfrm>
          <a:prstGeom prst="rect">
            <a:avLst/>
          </a:prstGeom>
          <a:noFill/>
        </p:spPr>
        <p:txBody>
          <a:bodyPr wrap="square" rtlCol="0">
            <a:spAutoFit/>
          </a:bodyPr>
          <a:lstStyle/>
          <a:p>
            <a:pPr algn="ctr"/>
            <a:r>
              <a:rPr lang="en-US" sz="9600" dirty="0" smtClean="0">
                <a:solidFill>
                  <a:srgbClr val="FFC400"/>
                </a:solidFill>
                <a:latin typeface="Garamond"/>
                <a:cs typeface="Garamond"/>
              </a:rPr>
              <a:t>Predicting CKD and Potential Risk Factors with Multiple Linear Regression</a:t>
            </a:r>
          </a:p>
        </p:txBody>
      </p:sp>
      <p:grpSp>
        <p:nvGrpSpPr>
          <p:cNvPr id="25" name="Group 24"/>
          <p:cNvGrpSpPr/>
          <p:nvPr/>
        </p:nvGrpSpPr>
        <p:grpSpPr>
          <a:xfrm>
            <a:off x="13304266" y="6634834"/>
            <a:ext cx="19211128" cy="3046988"/>
            <a:chOff x="12339066" y="6537299"/>
            <a:chExt cx="19211128" cy="3046988"/>
          </a:xfrm>
        </p:grpSpPr>
        <p:sp>
          <p:nvSpPr>
            <p:cNvPr id="14" name="TextBox 13"/>
            <p:cNvSpPr txBox="1"/>
            <p:nvPr/>
          </p:nvSpPr>
          <p:spPr>
            <a:xfrm>
              <a:off x="12339066" y="6537299"/>
              <a:ext cx="19211128" cy="3046988"/>
            </a:xfrm>
            <a:prstGeom prst="rect">
              <a:avLst/>
            </a:prstGeom>
            <a:noFill/>
          </p:spPr>
          <p:txBody>
            <a:bodyPr wrap="square" rtlCol="0">
              <a:spAutoFit/>
            </a:bodyPr>
            <a:lstStyle/>
            <a:p>
              <a:r>
                <a:rPr lang="en-US" sz="6600" b="1" dirty="0" smtClean="0">
                  <a:latin typeface="Garamond"/>
                  <a:cs typeface="Garamond"/>
                </a:rPr>
                <a:t>Methods</a:t>
              </a:r>
              <a:endParaRPr lang="en-US" sz="6600" dirty="0" smtClean="0">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3" name="Straight Connector 2"/>
            <p:cNvCxnSpPr/>
            <p:nvPr/>
          </p:nvCxnSpPr>
          <p:spPr>
            <a:xfrm>
              <a:off x="12339066" y="7776657"/>
              <a:ext cx="19211128" cy="16569"/>
            </a:xfrm>
            <a:prstGeom prst="line">
              <a:avLst/>
            </a:prstGeom>
            <a:ln w="127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3304266" y="25794496"/>
            <a:ext cx="19211128" cy="7955704"/>
            <a:chOff x="12339066" y="24281160"/>
            <a:chExt cx="19211128" cy="7955704"/>
          </a:xfrm>
        </p:grpSpPr>
        <mc:AlternateContent xmlns:mc="http://schemas.openxmlformats.org/markup-compatibility/2006" xmlns:a14="http://schemas.microsoft.com/office/drawing/2010/main">
          <mc:Choice Requires="a14">
            <p:sp>
              <p:nvSpPr>
                <p:cNvPr id="17" name="TextBox 16"/>
                <p:cNvSpPr txBox="1"/>
                <p:nvPr/>
              </p:nvSpPr>
              <p:spPr>
                <a:xfrm>
                  <a:off x="12339066" y="24281160"/>
                  <a:ext cx="19211128" cy="7955704"/>
                </a:xfrm>
                <a:prstGeom prst="rect">
                  <a:avLst/>
                </a:prstGeom>
                <a:noFill/>
              </p:spPr>
              <p:txBody>
                <a:bodyPr wrap="square" rtlCol="0">
                  <a:spAutoFit/>
                </a:bodyPr>
                <a:lstStyle/>
                <a:p>
                  <a:r>
                    <a:rPr lang="en-US" sz="6600" b="1" dirty="0" smtClean="0">
                      <a:latin typeface="Garamond"/>
                      <a:cs typeface="Garamond"/>
                    </a:rPr>
                    <a:t>Results </a:t>
                  </a:r>
                  <a:endParaRPr lang="en-US" sz="6600" dirty="0">
                    <a:latin typeface="Garamond"/>
                    <a:cs typeface="Garamond"/>
                  </a:endParaRPr>
                </a:p>
                <a:p>
                  <a:endParaRPr lang="en-US" sz="3600" dirty="0" smtClean="0">
                    <a:solidFill>
                      <a:srgbClr val="001B3C"/>
                    </a:solidFill>
                    <a:latin typeface="Garamond"/>
                    <a:cs typeface="Garamond"/>
                  </a:endParaRPr>
                </a:p>
                <a:p>
                  <a:r>
                    <a:rPr lang="en-US" sz="3600" b="1" dirty="0" smtClean="0">
                      <a:solidFill>
                        <a:srgbClr val="001B3C"/>
                      </a:solidFill>
                      <a:latin typeface="Garamond"/>
                      <a:cs typeface="Garamond"/>
                    </a:rPr>
                    <a:t>Multiple Linear Regression Model:</a:t>
                  </a:r>
                </a:p>
                <a:p>
                  <a:r>
                    <a:rPr lang="en-US" sz="3600" dirty="0" smtClean="0">
                      <a:solidFill>
                        <a:srgbClr val="001B3C"/>
                      </a:solidFill>
                      <a:latin typeface="Garamond"/>
                      <a:cs typeface="Garamond"/>
                    </a:rPr>
                    <a:t> eGFR ~ Hypertension + Gender + Diabetes</a:t>
                  </a:r>
                </a:p>
                <a:p>
                  <a:r>
                    <a:rPr lang="en-US" sz="3600" dirty="0" smtClean="0">
                      <a:solidFill>
                        <a:srgbClr val="001B3C"/>
                      </a:solidFill>
                      <a:latin typeface="Garamond"/>
                      <a:cs typeface="Garamond"/>
                    </a:rPr>
                    <a:t> + Race + Age Group</a:t>
                  </a:r>
                </a:p>
                <a:p>
                  <a14:m>
                    <m:oMathPara xmlns:m="http://schemas.openxmlformats.org/officeDocument/2006/math" xmlns="">
                      <m:oMathParaPr>
                        <m:jc m:val="left"/>
                      </m:oMathParaPr>
                      <m:oMath xmlns:m="http://schemas.openxmlformats.org/officeDocument/2006/math">
                        <m:acc>
                          <m:accPr>
                            <m:chr m:val="̂"/>
                            <m:ctrlPr>
                              <a:rPr lang="en-US" sz="3600" i="1">
                                <a:latin typeface="Cambria Math" charset="0"/>
                              </a:rPr>
                            </m:ctrlPr>
                          </m:accPr>
                          <m:e>
                            <m:r>
                              <a:rPr lang="en-US" sz="3600" b="0" i="1">
                                <a:latin typeface="Cambria Math" charset="0"/>
                              </a:rPr>
                              <m:t>𝑌</m:t>
                            </m:r>
                          </m:e>
                        </m:acc>
                        <m:r>
                          <a:rPr lang="en-US" sz="3600" b="0" i="1">
                            <a:latin typeface="Cambria Math" charset="0"/>
                          </a:rPr>
                          <m:t>=</m:t>
                        </m:r>
                        <m:sSub>
                          <m:sSubPr>
                            <m:ctrlPr>
                              <a:rPr lang="en-US" sz="3600" i="1">
                                <a:latin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rPr>
                              <m:t>0</m:t>
                            </m:r>
                          </m:sub>
                        </m:sSub>
                        <m:r>
                          <a:rPr lang="en-US" sz="3600" b="0" i="1">
                            <a:latin typeface="Cambria Math" charset="0"/>
                          </a:rPr>
                          <m:t>+</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ea typeface="Cambria Math" charset="0"/>
                                <a:cs typeface="Cambria Math" charset="0"/>
                              </a:rPr>
                              <m:t>1</m:t>
                            </m:r>
                          </m:sub>
                        </m:sSub>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𝑥</m:t>
                            </m:r>
                          </m:e>
                          <m:sub>
                            <m:r>
                              <a:rPr lang="en-US" sz="3600" b="0" i="1">
                                <a:latin typeface="Cambria Math" charset="0"/>
                                <a:ea typeface="Cambria Math" charset="0"/>
                                <a:cs typeface="Cambria Math" charset="0"/>
                              </a:rPr>
                              <m:t>1</m:t>
                            </m:r>
                          </m:sub>
                        </m:sSub>
                        <m:r>
                          <a:rPr lang="en-US" sz="3600" b="0" i="1">
                            <a:latin typeface="Cambria Math" charset="0"/>
                            <a:ea typeface="Cambria Math" charset="0"/>
                            <a:cs typeface="Cambria Math" charset="0"/>
                          </a:rPr>
                          <m:t>+</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ea typeface="Cambria Math" charset="0"/>
                                <a:cs typeface="Cambria Math" charset="0"/>
                              </a:rPr>
                              <m:t>2</m:t>
                            </m:r>
                          </m:sub>
                        </m:sSub>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𝑥</m:t>
                            </m:r>
                          </m:e>
                          <m:sub>
                            <m:r>
                              <a:rPr lang="en-US" sz="3600" b="0" i="1">
                                <a:latin typeface="Cambria Math" charset="0"/>
                                <a:ea typeface="Cambria Math" charset="0"/>
                                <a:cs typeface="Cambria Math" charset="0"/>
                              </a:rPr>
                              <m:t>2</m:t>
                            </m:r>
                          </m:sub>
                        </m:sSub>
                        <m:r>
                          <a:rPr lang="en-US" sz="3600" b="0" i="1">
                            <a:latin typeface="Cambria Math" charset="0"/>
                            <a:ea typeface="Cambria Math" charset="0"/>
                            <a:cs typeface="Cambria Math" charset="0"/>
                          </a:rPr>
                          <m:t>+ … +</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ea typeface="Cambria Math" charset="0"/>
                                <a:cs typeface="Cambria Math" charset="0"/>
                              </a:rPr>
                              <m:t>𝑖</m:t>
                            </m:r>
                          </m:sub>
                        </m:sSub>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𝑥</m:t>
                            </m:r>
                          </m:e>
                          <m:sub>
                            <m:r>
                              <a:rPr lang="en-US" sz="3600" b="0" i="1">
                                <a:latin typeface="Cambria Math" charset="0"/>
                                <a:ea typeface="Cambria Math" charset="0"/>
                                <a:cs typeface="Cambria Math" charset="0"/>
                              </a:rPr>
                              <m:t>𝑖</m:t>
                            </m:r>
                          </m:sub>
                        </m:sSub>
                        <m:r>
                          <a:rPr lang="en-US" sz="3600" b="0" i="1">
                            <a:latin typeface="Cambria Math" charset="0"/>
                            <a:ea typeface="Cambria Math" charset="0"/>
                            <a:cs typeface="Cambria Math" charset="0"/>
                          </a:rPr>
                          <m:t>+ </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𝜀</m:t>
                            </m:r>
                          </m:e>
                          <m:sub>
                            <m:r>
                              <a:rPr lang="en-US" sz="3600" b="0" i="1">
                                <a:latin typeface="Cambria Math" charset="0"/>
                                <a:ea typeface="Cambria Math" charset="0"/>
                                <a:cs typeface="Cambria Math" charset="0"/>
                              </a:rPr>
                              <m:t>𝑖</m:t>
                            </m:r>
                          </m:sub>
                        </m:sSub>
                      </m:oMath>
                    </m:oMathPara>
                  </a14:m>
                  <a:endParaRPr lang="en-US" sz="3600" dirty="0"/>
                </a:p>
                <a:p>
                  <a:endParaRPr lang="en-US" sz="3600" dirty="0" smtClean="0">
                    <a:solidFill>
                      <a:srgbClr val="001B3C"/>
                    </a:solidFill>
                    <a:latin typeface="Garamond"/>
                    <a:cs typeface="Garamond"/>
                  </a:endParaRPr>
                </a:p>
                <a:p>
                  <a:r>
                    <a:rPr lang="en-US" sz="3600" dirty="0" smtClean="0">
                      <a:solidFill>
                        <a:srgbClr val="001B3C"/>
                      </a:solidFill>
                      <a:latin typeface="Garamond"/>
                      <a:cs typeface="Garamond"/>
                    </a:rPr>
                    <a:t>Valid Observations for Analysis: </a:t>
                  </a:r>
                  <a:r>
                    <a:rPr lang="en-US" sz="3600" b="1" dirty="0" smtClean="0">
                      <a:solidFill>
                        <a:srgbClr val="001B3C"/>
                      </a:solidFill>
                      <a:latin typeface="Garamond"/>
                      <a:cs typeface="Garamond"/>
                    </a:rPr>
                    <a:t>85%</a:t>
                  </a:r>
                  <a:r>
                    <a:rPr lang="en-US" sz="3600" dirty="0" smtClean="0">
                      <a:solidFill>
                        <a:srgbClr val="001B3C"/>
                      </a:solidFill>
                      <a:latin typeface="Garamond"/>
                      <a:cs typeface="Garamond"/>
                    </a:rPr>
                    <a:t> (34,332)</a:t>
                  </a:r>
                </a:p>
                <a:p>
                  <a:r>
                    <a:rPr lang="en-US" sz="3600" dirty="0" smtClean="0">
                      <a:solidFill>
                        <a:srgbClr val="001B3C"/>
                      </a:solidFill>
                      <a:latin typeface="Garamond"/>
                      <a:cs typeface="Garamond"/>
                    </a:rPr>
                    <a:t>Mean error: </a:t>
                  </a:r>
                  <a:r>
                    <a:rPr lang="en-US" sz="3600" b="1" dirty="0" smtClean="0">
                      <a:solidFill>
                        <a:srgbClr val="001B3C"/>
                      </a:solidFill>
                      <a:latin typeface="Garamond"/>
                      <a:cs typeface="Garamond"/>
                    </a:rPr>
                    <a:t>12.902</a:t>
                  </a:r>
                </a:p>
                <a:p>
                  <a:r>
                    <a:rPr lang="en-US" sz="3600" dirty="0" smtClean="0">
                      <a:solidFill>
                        <a:srgbClr val="001B3C"/>
                      </a:solidFill>
                      <a:latin typeface="Garamond"/>
                      <a:cs typeface="Garamond"/>
                    </a:rPr>
                    <a:t>Standard deviation: </a:t>
                  </a:r>
                  <a:r>
                    <a:rPr lang="en-US" sz="3600" b="1" dirty="0" smtClean="0">
                      <a:solidFill>
                        <a:srgbClr val="001B3C"/>
                      </a:solidFill>
                      <a:latin typeface="Garamond"/>
                      <a:cs typeface="Garamond"/>
                    </a:rPr>
                    <a:t>0.0771</a:t>
                  </a:r>
                  <a:endParaRPr lang="en-US" sz="3600" b="1" dirty="0">
                    <a:solidFill>
                      <a:srgbClr val="001B3C"/>
                    </a:solidFill>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2339066" y="24281160"/>
                  <a:ext cx="19211128" cy="7955704"/>
                </a:xfrm>
                <a:prstGeom prst="rect">
                  <a:avLst/>
                </a:prstGeom>
                <a:blipFill rotWithShape="0">
                  <a:blip r:embed="rId4"/>
                  <a:stretch>
                    <a:fillRect l="-2157" t="-2682"/>
                  </a:stretch>
                </a:blipFill>
              </p:spPr>
              <p:txBody>
                <a:bodyPr/>
                <a:lstStyle/>
                <a:p>
                  <a:r>
                    <a:rPr lang="en-US">
                      <a:noFill/>
                    </a:rPr>
                    <a:t> </a:t>
                  </a:r>
                </a:p>
              </p:txBody>
            </p:sp>
          </mc:Fallback>
        </mc:AlternateContent>
        <p:cxnSp>
          <p:nvCxnSpPr>
            <p:cNvPr id="18" name="Straight Connector 17"/>
            <p:cNvCxnSpPr/>
            <p:nvPr/>
          </p:nvCxnSpPr>
          <p:spPr>
            <a:xfrm>
              <a:off x="12339066" y="25418570"/>
              <a:ext cx="19211128" cy="16569"/>
            </a:xfrm>
            <a:prstGeom prst="line">
              <a:avLst/>
            </a:prstGeom>
            <a:ln w="127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3954861" y="7211459"/>
            <a:ext cx="9573805" cy="26638061"/>
          </a:xfrm>
          <a:prstGeom prst="rect">
            <a:avLst/>
          </a:prstGeom>
          <a:noFill/>
        </p:spPr>
        <p:txBody>
          <a:bodyPr wrap="square" rtlCol="0">
            <a:spAutoFit/>
          </a:bodyPr>
          <a:lstStyle/>
          <a:p>
            <a:r>
              <a:rPr lang="en-US" sz="4800" b="1" dirty="0" smtClean="0">
                <a:latin typeface="Garamond"/>
                <a:cs typeface="Garamond"/>
              </a:rPr>
              <a:t>Conclusion</a:t>
            </a:r>
            <a:r>
              <a:rPr lang="en-US" sz="4800" b="1" dirty="0">
                <a:latin typeface="Garamond"/>
                <a:cs typeface="Garamond"/>
              </a:rPr>
              <a:t> </a:t>
            </a:r>
            <a:r>
              <a:rPr lang="en-US" sz="4800" b="1" dirty="0" smtClean="0">
                <a:latin typeface="Garamond"/>
                <a:cs typeface="Garamond"/>
              </a:rPr>
              <a:t>and Recommendations for Further Study</a:t>
            </a:r>
            <a:endParaRPr lang="en-US" sz="4800" b="1" dirty="0">
              <a:latin typeface="Garamond"/>
              <a:cs typeface="Garamond"/>
            </a:endParaRPr>
          </a:p>
          <a:p>
            <a:r>
              <a:rPr lang="en-US" sz="4000" dirty="0">
                <a:latin typeface="Garamond"/>
                <a:cs typeface="Garamond"/>
              </a:rPr>
              <a:t> </a:t>
            </a:r>
            <a:endParaRPr lang="en-US" sz="3600" dirty="0">
              <a:latin typeface="Garamond"/>
              <a:cs typeface="Garamond"/>
            </a:endParaRPr>
          </a:p>
          <a:p>
            <a:r>
              <a:rPr lang="en-US" sz="3600" dirty="0" smtClean="0">
                <a:latin typeface="Garamond"/>
                <a:cs typeface="Garamond"/>
              </a:rPr>
              <a:t>For NHANES, new individuals are surveyed each year, and geographic location is kept confidential. The inability to track the health of a single person over time prohibited us from performing causation analysis.</a:t>
            </a:r>
          </a:p>
          <a:p>
            <a:endParaRPr lang="en-US" sz="3600" dirty="0">
              <a:latin typeface="Garamond"/>
              <a:cs typeface="Garamond"/>
            </a:endParaRPr>
          </a:p>
          <a:p>
            <a:r>
              <a:rPr lang="en-US" sz="3600" dirty="0" smtClean="0">
                <a:latin typeface="Garamond"/>
                <a:cs typeface="Garamond"/>
              </a:rPr>
              <a:t>While the ‘Survey’ package in R is incredibly helpful at properly weighting each observation, many R functions are not fully supported.</a:t>
            </a:r>
          </a:p>
          <a:p>
            <a:endParaRPr lang="en-US" sz="3600" dirty="0">
              <a:latin typeface="Garamond"/>
              <a:cs typeface="Garamond"/>
            </a:endParaRPr>
          </a:p>
          <a:p>
            <a:r>
              <a:rPr lang="en-US" sz="3600" dirty="0" smtClean="0">
                <a:latin typeface="Garamond"/>
                <a:cs typeface="Garamond"/>
              </a:rPr>
              <a:t>Utilizing bootstrap resampling, we found that the coefficients’ confidence intervals were generally clustered around the one-shot values under our Results section, although the 95% confidence interval for Non-Hispanic Black contained 0. Therefore we are unable to conclusively identify a difference in eGFR for that group.</a:t>
            </a:r>
          </a:p>
          <a:p>
            <a:endParaRPr lang="en-US" sz="3600" dirty="0" smtClean="0">
              <a:latin typeface="Garamond"/>
              <a:cs typeface="Garamond"/>
            </a:endParaRPr>
          </a:p>
          <a:p>
            <a:r>
              <a:rPr lang="en-US" sz="3600" dirty="0" smtClean="0">
                <a:latin typeface="Garamond"/>
                <a:cs typeface="Garamond"/>
              </a:rPr>
              <a:t>After removing all observations that contained a missing value for one or more covariates, only 85% were left for analysis. Adding more covariates reduced this number further and we cannot conclude that the data was missing completely at random. Future studies could look at building models to impute missing values.</a:t>
            </a:r>
            <a:endParaRPr lang="en-US" sz="3600" b="1" dirty="0" smtClean="0">
              <a:solidFill>
                <a:srgbClr val="001B3C"/>
              </a:solidFill>
              <a:latin typeface="Garamond"/>
              <a:cs typeface="Garamond"/>
            </a:endParaRPr>
          </a:p>
          <a:p>
            <a:endParaRPr lang="en-US" sz="3600" b="1" dirty="0">
              <a:solidFill>
                <a:srgbClr val="001B3C"/>
              </a:solidFill>
              <a:latin typeface="Garamond"/>
              <a:cs typeface="Garamond"/>
            </a:endParaRPr>
          </a:p>
          <a:p>
            <a:r>
              <a:rPr lang="en-US" sz="4800" b="1" dirty="0" smtClean="0">
                <a:solidFill>
                  <a:srgbClr val="001B3C"/>
                </a:solidFill>
                <a:latin typeface="Garamond"/>
                <a:cs typeface="Garamond"/>
              </a:rPr>
              <a:t>Acknowledgements</a:t>
            </a:r>
            <a:endParaRPr lang="en-US" sz="4800" b="1" dirty="0">
              <a:solidFill>
                <a:srgbClr val="001B3C"/>
              </a:solidFill>
              <a:latin typeface="Garamond"/>
              <a:cs typeface="Garamond"/>
            </a:endParaRPr>
          </a:p>
          <a:p>
            <a:endParaRPr lang="en-US" sz="2000" dirty="0">
              <a:latin typeface="Garamond"/>
              <a:cs typeface="Garamond"/>
            </a:endParaRPr>
          </a:p>
          <a:p>
            <a:r>
              <a:rPr lang="en-US" sz="3200" dirty="0" smtClean="0">
                <a:latin typeface="Garamond"/>
                <a:cs typeface="Garamond"/>
              </a:rPr>
              <a:t>This project would not have been possible without the mentorship of Dr</a:t>
            </a:r>
            <a:r>
              <a:rPr lang="en-US" sz="3200" dirty="0">
                <a:latin typeface="Garamond"/>
                <a:cs typeface="Garamond"/>
              </a:rPr>
              <a:t>. </a:t>
            </a:r>
            <a:r>
              <a:rPr lang="en-US" sz="3200" dirty="0" err="1">
                <a:latin typeface="Garamond"/>
                <a:cs typeface="Garamond"/>
              </a:rPr>
              <a:t>Yanming</a:t>
            </a:r>
            <a:r>
              <a:rPr lang="en-US" sz="3200" dirty="0">
                <a:latin typeface="Garamond"/>
                <a:cs typeface="Garamond"/>
              </a:rPr>
              <a:t> </a:t>
            </a:r>
            <a:r>
              <a:rPr lang="en-US" sz="3200" dirty="0" smtClean="0">
                <a:latin typeface="Garamond"/>
                <a:cs typeface="Garamond"/>
              </a:rPr>
              <a:t>Li, Dr</a:t>
            </a:r>
            <a:r>
              <a:rPr lang="en-US" sz="3200" dirty="0">
                <a:latin typeface="Garamond"/>
                <a:cs typeface="Garamond"/>
              </a:rPr>
              <a:t>. </a:t>
            </a:r>
            <a:r>
              <a:rPr lang="en-US" sz="3200" dirty="0" err="1" smtClean="0">
                <a:latin typeface="Garamond"/>
                <a:cs typeface="Garamond"/>
              </a:rPr>
              <a:t>Jian</a:t>
            </a:r>
            <a:r>
              <a:rPr lang="en-US" sz="3200" dirty="0" smtClean="0">
                <a:latin typeface="Garamond"/>
                <a:cs typeface="Garamond"/>
              </a:rPr>
              <a:t> Kang, and Dr</a:t>
            </a:r>
            <a:r>
              <a:rPr lang="en-US" sz="3200" dirty="0">
                <a:latin typeface="Garamond"/>
                <a:cs typeface="Garamond"/>
              </a:rPr>
              <a:t>. Kevin </a:t>
            </a:r>
            <a:r>
              <a:rPr lang="en-US" sz="3200" dirty="0" smtClean="0">
                <a:latin typeface="Garamond"/>
                <a:cs typeface="Garamond"/>
              </a:rPr>
              <a:t>He and also without the support of the Big </a:t>
            </a:r>
            <a:r>
              <a:rPr lang="en-US" sz="3200" dirty="0">
                <a:latin typeface="Garamond"/>
                <a:cs typeface="Garamond"/>
              </a:rPr>
              <a:t>Data Summer </a:t>
            </a:r>
            <a:r>
              <a:rPr lang="en-US" sz="3200" dirty="0" smtClean="0">
                <a:latin typeface="Garamond"/>
                <a:cs typeface="Garamond"/>
              </a:rPr>
              <a:t>Institute. We are very thankful for the opportunity to conduct research at the University of Michigan.</a:t>
            </a:r>
            <a:endParaRPr lang="en-US" sz="3200" dirty="0">
              <a:latin typeface="Garamond"/>
              <a:cs typeface="Garamond"/>
            </a:endParaRPr>
          </a:p>
          <a:p>
            <a:endParaRPr lang="en-US" sz="2000" dirty="0">
              <a:latin typeface="Garamond"/>
              <a:cs typeface="Garamond"/>
            </a:endParaRPr>
          </a:p>
          <a:p>
            <a:r>
              <a:rPr lang="en-US" sz="5400" b="1" dirty="0" smtClean="0">
                <a:solidFill>
                  <a:srgbClr val="001B3C"/>
                </a:solidFill>
                <a:latin typeface="Garamond"/>
                <a:cs typeface="Garamond"/>
              </a:rPr>
              <a:t>Citations</a:t>
            </a:r>
          </a:p>
          <a:p>
            <a:endParaRPr lang="en-US" sz="1600" dirty="0" smtClean="0">
              <a:solidFill>
                <a:srgbClr val="001B3C"/>
              </a:solidFill>
              <a:latin typeface="Garamond"/>
              <a:cs typeface="Garamond"/>
            </a:endParaRPr>
          </a:p>
          <a:p>
            <a:pPr indent="-457200"/>
            <a:r>
              <a:rPr lang="en-US" sz="1500" dirty="0" smtClean="0">
                <a:solidFill>
                  <a:srgbClr val="001B3C"/>
                </a:solidFill>
                <a:latin typeface="Garamond"/>
                <a:cs typeface="Garamond"/>
              </a:rPr>
              <a:t>T. Lumley (2014) "survey: analysis of complex survey samples". R package version 3.30.</a:t>
            </a:r>
          </a:p>
          <a:p>
            <a:pPr indent="-457200"/>
            <a:endParaRPr lang="en-US" sz="1000" dirty="0" smtClean="0">
              <a:solidFill>
                <a:srgbClr val="001B3C"/>
              </a:solidFill>
              <a:latin typeface="Garamond"/>
              <a:cs typeface="Garamond"/>
            </a:endParaRPr>
          </a:p>
          <a:p>
            <a:pPr indent="-457200"/>
            <a:r>
              <a:rPr lang="en-US" sz="1500" dirty="0">
                <a:solidFill>
                  <a:srgbClr val="001B3C"/>
                </a:solidFill>
                <a:latin typeface="Garamond"/>
                <a:cs typeface="Garamond"/>
              </a:rPr>
              <a:t>H. Wickham. ggplot2: </a:t>
            </a:r>
            <a:r>
              <a:rPr lang="en-US" sz="1500" dirty="0" smtClean="0">
                <a:solidFill>
                  <a:srgbClr val="001B3C"/>
                </a:solidFill>
                <a:latin typeface="Garamond"/>
                <a:cs typeface="Garamond"/>
              </a:rPr>
              <a:t>Elegant </a:t>
            </a:r>
            <a:r>
              <a:rPr lang="en-US" sz="1500" dirty="0">
                <a:solidFill>
                  <a:srgbClr val="001B3C"/>
                </a:solidFill>
                <a:latin typeface="Garamond"/>
                <a:cs typeface="Garamond"/>
              </a:rPr>
              <a:t>Graphics for Data Analysis</a:t>
            </a:r>
            <a:r>
              <a:rPr lang="en-US" sz="1500" dirty="0" smtClean="0">
                <a:solidFill>
                  <a:srgbClr val="001B3C"/>
                </a:solidFill>
                <a:latin typeface="Garamond"/>
                <a:cs typeface="Garamond"/>
              </a:rPr>
              <a:t>. </a:t>
            </a:r>
            <a:r>
              <a:rPr lang="en-US" sz="1500" dirty="0">
                <a:solidFill>
                  <a:srgbClr val="001B3C"/>
                </a:solidFill>
                <a:latin typeface="Garamond"/>
                <a:cs typeface="Garamond"/>
              </a:rPr>
              <a:t>Springer-</a:t>
            </a:r>
            <a:r>
              <a:rPr lang="en-US" sz="1500" dirty="0" err="1">
                <a:solidFill>
                  <a:srgbClr val="001B3C"/>
                </a:solidFill>
                <a:latin typeface="Garamond"/>
                <a:cs typeface="Garamond"/>
              </a:rPr>
              <a:t>Verlag</a:t>
            </a:r>
            <a:r>
              <a:rPr lang="en-US" sz="1500" dirty="0">
                <a:solidFill>
                  <a:srgbClr val="001B3C"/>
                </a:solidFill>
                <a:latin typeface="Garamond"/>
                <a:cs typeface="Garamond"/>
              </a:rPr>
              <a:t> New York, 2009</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pPr indent="-457200"/>
            <a:r>
              <a:rPr lang="en-US" sz="1500" dirty="0" smtClean="0">
                <a:solidFill>
                  <a:srgbClr val="001B3C"/>
                </a:solidFill>
                <a:latin typeface="Garamond"/>
                <a:cs typeface="Garamond"/>
              </a:rPr>
              <a:t>Heike </a:t>
            </a:r>
            <a:r>
              <a:rPr lang="en-US" sz="1500" dirty="0">
                <a:solidFill>
                  <a:srgbClr val="001B3C"/>
                </a:solidFill>
                <a:latin typeface="Garamond"/>
                <a:cs typeface="Garamond"/>
              </a:rPr>
              <a:t>Hofmann and Marie </a:t>
            </a:r>
            <a:r>
              <a:rPr lang="en-US" sz="1500" dirty="0" err="1" smtClean="0">
                <a:solidFill>
                  <a:srgbClr val="001B3C"/>
                </a:solidFill>
                <a:latin typeface="Garamond"/>
                <a:cs typeface="Garamond"/>
              </a:rPr>
              <a:t>Vendettuoli</a:t>
            </a:r>
            <a:r>
              <a:rPr lang="en-US" sz="1500" dirty="0" smtClean="0">
                <a:solidFill>
                  <a:srgbClr val="001B3C"/>
                </a:solidFill>
                <a:latin typeface="Garamond"/>
                <a:cs typeface="Garamond"/>
              </a:rPr>
              <a:t> (</a:t>
            </a:r>
            <a:r>
              <a:rPr lang="en-US" sz="1500" dirty="0">
                <a:solidFill>
                  <a:srgbClr val="001B3C"/>
                </a:solidFill>
                <a:latin typeface="Garamond"/>
                <a:cs typeface="Garamond"/>
              </a:rPr>
              <a:t>2015). </a:t>
            </a:r>
            <a:r>
              <a:rPr lang="en-US" sz="1500" dirty="0" err="1">
                <a:solidFill>
                  <a:srgbClr val="001B3C"/>
                </a:solidFill>
                <a:latin typeface="Garamond"/>
                <a:cs typeface="Garamond"/>
              </a:rPr>
              <a:t>ggparallel</a:t>
            </a:r>
            <a:r>
              <a:rPr lang="en-US" sz="1500" dirty="0">
                <a:solidFill>
                  <a:srgbClr val="001B3C"/>
                </a:solidFill>
                <a:latin typeface="Garamond"/>
                <a:cs typeface="Garamond"/>
              </a:rPr>
              <a:t>: Variations </a:t>
            </a:r>
            <a:r>
              <a:rPr lang="en-US" sz="1500" dirty="0" smtClean="0">
                <a:solidFill>
                  <a:srgbClr val="001B3C"/>
                </a:solidFill>
                <a:latin typeface="Garamond"/>
                <a:cs typeface="Garamond"/>
              </a:rPr>
              <a:t>of </a:t>
            </a:r>
            <a:r>
              <a:rPr lang="en-US" sz="1500" dirty="0">
                <a:solidFill>
                  <a:srgbClr val="001B3C"/>
                </a:solidFill>
                <a:latin typeface="Garamond"/>
                <a:cs typeface="Garamond"/>
              </a:rPr>
              <a:t>Parallel Coordinate Plots </a:t>
            </a:r>
            <a:r>
              <a:rPr lang="en-US" sz="1500" dirty="0" smtClean="0">
                <a:solidFill>
                  <a:srgbClr val="001B3C"/>
                </a:solidFill>
                <a:latin typeface="Garamond"/>
                <a:cs typeface="Garamond"/>
              </a:rPr>
              <a:t>for Categorical </a:t>
            </a:r>
            <a:r>
              <a:rPr lang="en-US" sz="1500" dirty="0">
                <a:solidFill>
                  <a:srgbClr val="001B3C"/>
                </a:solidFill>
                <a:latin typeface="Garamond"/>
                <a:cs typeface="Garamond"/>
              </a:rPr>
              <a:t>Data. </a:t>
            </a:r>
            <a:r>
              <a:rPr lang="en-US" sz="1500" dirty="0" smtClean="0">
                <a:solidFill>
                  <a:srgbClr val="001B3C"/>
                </a:solidFill>
                <a:latin typeface="Garamond"/>
                <a:cs typeface="Garamond"/>
              </a:rPr>
              <a:t>R package version 0.1.2.</a:t>
            </a:r>
          </a:p>
          <a:p>
            <a:pPr indent="-457200"/>
            <a:endParaRPr lang="en-US" sz="1000" dirty="0" smtClean="0">
              <a:solidFill>
                <a:srgbClr val="001B3C"/>
              </a:solidFill>
              <a:latin typeface="Garamond"/>
              <a:cs typeface="Garamond"/>
            </a:endParaRPr>
          </a:p>
          <a:p>
            <a:pPr indent="-457200"/>
            <a:r>
              <a:rPr lang="en-US" sz="1500" dirty="0" smtClean="0">
                <a:solidFill>
                  <a:srgbClr val="001B3C"/>
                </a:solidFill>
                <a:latin typeface="Garamond"/>
                <a:cs typeface="Garamond"/>
              </a:rPr>
              <a:t>Dan </a:t>
            </a:r>
            <a:r>
              <a:rPr lang="en-US" sz="1500" dirty="0">
                <a:solidFill>
                  <a:srgbClr val="001B3C"/>
                </a:solidFill>
                <a:latin typeface="Garamond"/>
                <a:cs typeface="Garamond"/>
              </a:rPr>
              <a:t>Carr, ported by </a:t>
            </a:r>
            <a:r>
              <a:rPr lang="en-US" sz="1500" dirty="0" smtClean="0">
                <a:solidFill>
                  <a:srgbClr val="001B3C"/>
                </a:solidFill>
                <a:latin typeface="Garamond"/>
                <a:cs typeface="Garamond"/>
              </a:rPr>
              <a:t>Nicholas </a:t>
            </a:r>
            <a:r>
              <a:rPr lang="en-US" sz="1500" dirty="0" err="1" smtClean="0">
                <a:solidFill>
                  <a:srgbClr val="001B3C"/>
                </a:solidFill>
                <a:latin typeface="Garamond"/>
                <a:cs typeface="Garamond"/>
              </a:rPr>
              <a:t>Lewin</a:t>
            </a:r>
            <a:r>
              <a:rPr lang="en-US" sz="1500" dirty="0" err="1">
                <a:solidFill>
                  <a:srgbClr val="001B3C"/>
                </a:solidFill>
                <a:latin typeface="Garamond"/>
                <a:cs typeface="Garamond"/>
              </a:rPr>
              <a:t>-Koh</a:t>
            </a:r>
            <a:r>
              <a:rPr lang="en-US" sz="1500" dirty="0">
                <a:solidFill>
                  <a:srgbClr val="001B3C"/>
                </a:solidFill>
                <a:latin typeface="Garamond"/>
                <a:cs typeface="Garamond"/>
              </a:rPr>
              <a:t>, Martin </a:t>
            </a:r>
            <a:r>
              <a:rPr lang="en-US" sz="1500" dirty="0" err="1">
                <a:solidFill>
                  <a:srgbClr val="001B3C"/>
                </a:solidFill>
                <a:latin typeface="Garamond"/>
                <a:cs typeface="Garamond"/>
              </a:rPr>
              <a:t>Maechler</a:t>
            </a:r>
            <a:r>
              <a:rPr lang="en-US" sz="1500" dirty="0">
                <a:solidFill>
                  <a:srgbClr val="001B3C"/>
                </a:solidFill>
                <a:latin typeface="Garamond"/>
                <a:cs typeface="Garamond"/>
              </a:rPr>
              <a:t> </a:t>
            </a:r>
            <a:r>
              <a:rPr lang="en-US" sz="1500" dirty="0" smtClean="0">
                <a:solidFill>
                  <a:srgbClr val="001B3C"/>
                </a:solidFill>
                <a:latin typeface="Garamond"/>
                <a:cs typeface="Garamond"/>
              </a:rPr>
              <a:t>and contains </a:t>
            </a:r>
            <a:r>
              <a:rPr lang="en-US" sz="1500" dirty="0">
                <a:solidFill>
                  <a:srgbClr val="001B3C"/>
                </a:solidFill>
                <a:latin typeface="Garamond"/>
                <a:cs typeface="Garamond"/>
              </a:rPr>
              <a:t>copies of lattice </a:t>
            </a:r>
            <a:r>
              <a:rPr lang="en-US" sz="1500" dirty="0" smtClean="0">
                <a:solidFill>
                  <a:srgbClr val="001B3C"/>
                </a:solidFill>
                <a:latin typeface="Garamond"/>
                <a:cs typeface="Garamond"/>
              </a:rPr>
              <a:t>functions written </a:t>
            </a:r>
            <a:r>
              <a:rPr lang="en-US" sz="1500" dirty="0">
                <a:solidFill>
                  <a:srgbClr val="001B3C"/>
                </a:solidFill>
                <a:latin typeface="Garamond"/>
                <a:cs typeface="Garamond"/>
              </a:rPr>
              <a:t>by </a:t>
            </a:r>
            <a:r>
              <a:rPr lang="en-US" sz="1500" dirty="0" err="1" smtClean="0">
                <a:solidFill>
                  <a:srgbClr val="001B3C"/>
                </a:solidFill>
                <a:latin typeface="Garamond"/>
                <a:cs typeface="Garamond"/>
              </a:rPr>
              <a:t>Deepayan</a:t>
            </a:r>
            <a:r>
              <a:rPr lang="en-US" sz="1500" dirty="0" smtClean="0">
                <a:solidFill>
                  <a:srgbClr val="001B3C"/>
                </a:solidFill>
                <a:latin typeface="Garamond"/>
                <a:cs typeface="Garamond"/>
              </a:rPr>
              <a:t> </a:t>
            </a:r>
            <a:r>
              <a:rPr lang="en-US" sz="1500" dirty="0" err="1" smtClean="0">
                <a:solidFill>
                  <a:srgbClr val="001B3C"/>
                </a:solidFill>
                <a:latin typeface="Garamond"/>
                <a:cs typeface="Garamond"/>
              </a:rPr>
              <a:t>Sarkar</a:t>
            </a:r>
            <a:r>
              <a:rPr lang="en-US" sz="1500" dirty="0">
                <a:solidFill>
                  <a:srgbClr val="001B3C"/>
                </a:solidFill>
                <a:latin typeface="Garamond"/>
                <a:cs typeface="Garamond"/>
              </a:rPr>
              <a:t> </a:t>
            </a:r>
            <a:r>
              <a:rPr lang="en-US" sz="1500" dirty="0" smtClean="0">
                <a:solidFill>
                  <a:srgbClr val="001B3C"/>
                </a:solidFill>
                <a:latin typeface="Garamond"/>
                <a:cs typeface="Garamond"/>
              </a:rPr>
              <a:t>(</a:t>
            </a:r>
            <a:r>
              <a:rPr lang="en-US" sz="1500" dirty="0">
                <a:solidFill>
                  <a:srgbClr val="001B3C"/>
                </a:solidFill>
                <a:latin typeface="Garamond"/>
                <a:cs typeface="Garamond"/>
              </a:rPr>
              <a:t>2015)</a:t>
            </a:r>
            <a:r>
              <a:rPr lang="en-US" sz="1500" dirty="0" smtClean="0">
                <a:solidFill>
                  <a:srgbClr val="001B3C"/>
                </a:solidFill>
                <a:latin typeface="Garamond"/>
                <a:cs typeface="Garamond"/>
              </a:rPr>
              <a:t>. </a:t>
            </a:r>
            <a:r>
              <a:rPr lang="en-US" sz="1500" dirty="0" err="1" smtClean="0">
                <a:solidFill>
                  <a:srgbClr val="001B3C"/>
                </a:solidFill>
                <a:latin typeface="Garamond"/>
                <a:cs typeface="Garamond"/>
              </a:rPr>
              <a:t>hexbin</a:t>
            </a:r>
            <a:r>
              <a:rPr lang="en-US" sz="1500" dirty="0">
                <a:solidFill>
                  <a:srgbClr val="001B3C"/>
                </a:solidFill>
                <a:latin typeface="Garamond"/>
                <a:cs typeface="Garamond"/>
              </a:rPr>
              <a:t>: Hexagonal Binning </a:t>
            </a:r>
            <a:r>
              <a:rPr lang="en-US" sz="1500" dirty="0" smtClean="0">
                <a:solidFill>
                  <a:srgbClr val="001B3C"/>
                </a:solidFill>
                <a:latin typeface="Garamond"/>
                <a:cs typeface="Garamond"/>
              </a:rPr>
              <a:t>Routines. R package </a:t>
            </a:r>
            <a:r>
              <a:rPr lang="en-US" sz="1500" dirty="0">
                <a:solidFill>
                  <a:srgbClr val="001B3C"/>
                </a:solidFill>
                <a:latin typeface="Garamond"/>
                <a:cs typeface="Garamond"/>
              </a:rPr>
              <a:t>version 1.27.1</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pPr indent="-457200"/>
            <a:r>
              <a:rPr lang="en-US" sz="1500" dirty="0">
                <a:solidFill>
                  <a:srgbClr val="001B3C"/>
                </a:solidFill>
                <a:latin typeface="Garamond"/>
                <a:cs typeface="Garamond"/>
              </a:rPr>
              <a:t>Hadley Wickham (2007). </a:t>
            </a:r>
            <a:r>
              <a:rPr lang="en-US" sz="1500" dirty="0" smtClean="0">
                <a:solidFill>
                  <a:srgbClr val="001B3C"/>
                </a:solidFill>
                <a:latin typeface="Garamond"/>
                <a:cs typeface="Garamond"/>
              </a:rPr>
              <a:t>Reshaping Data </a:t>
            </a:r>
            <a:r>
              <a:rPr lang="en-US" sz="1500" dirty="0">
                <a:solidFill>
                  <a:srgbClr val="001B3C"/>
                </a:solidFill>
                <a:latin typeface="Garamond"/>
                <a:cs typeface="Garamond"/>
              </a:rPr>
              <a:t>with the reshape Package</a:t>
            </a:r>
            <a:r>
              <a:rPr lang="en-US" sz="1500" dirty="0" smtClean="0">
                <a:solidFill>
                  <a:srgbClr val="001B3C"/>
                </a:solidFill>
                <a:latin typeface="Garamond"/>
                <a:cs typeface="Garamond"/>
              </a:rPr>
              <a:t>. </a:t>
            </a:r>
            <a:r>
              <a:rPr lang="en-US" sz="1500" dirty="0">
                <a:solidFill>
                  <a:srgbClr val="001B3C"/>
                </a:solidFill>
                <a:latin typeface="Garamond"/>
                <a:cs typeface="Garamond"/>
              </a:rPr>
              <a:t>Journal of Statistical Software</a:t>
            </a:r>
            <a:r>
              <a:rPr lang="en-US" sz="1500" dirty="0" smtClean="0">
                <a:solidFill>
                  <a:srgbClr val="001B3C"/>
                </a:solidFill>
                <a:latin typeface="Garamond"/>
                <a:cs typeface="Garamond"/>
              </a:rPr>
              <a:t>, 21</a:t>
            </a:r>
            <a:r>
              <a:rPr lang="en-US" sz="1500" dirty="0">
                <a:solidFill>
                  <a:srgbClr val="001B3C"/>
                </a:solidFill>
                <a:latin typeface="Garamond"/>
                <a:cs typeface="Garamond"/>
              </a:rPr>
              <a:t>(12), 1-20</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pPr indent="-457200"/>
            <a:r>
              <a:rPr lang="en-US" sz="1500" dirty="0" smtClean="0">
                <a:solidFill>
                  <a:srgbClr val="001B3C"/>
                </a:solidFill>
                <a:latin typeface="Garamond"/>
                <a:cs typeface="Garamond"/>
              </a:rPr>
              <a:t>Winston </a:t>
            </a:r>
            <a:r>
              <a:rPr lang="en-US" sz="1500" dirty="0">
                <a:solidFill>
                  <a:srgbClr val="001B3C"/>
                </a:solidFill>
                <a:latin typeface="Garamond"/>
                <a:cs typeface="Garamond"/>
              </a:rPr>
              <a:t>Chang, (2014). </a:t>
            </a:r>
            <a:r>
              <a:rPr lang="en-US" sz="1500" dirty="0" err="1" smtClean="0">
                <a:solidFill>
                  <a:srgbClr val="001B3C"/>
                </a:solidFill>
                <a:latin typeface="Garamond"/>
                <a:cs typeface="Garamond"/>
              </a:rPr>
              <a:t>Extrafont</a:t>
            </a:r>
            <a:r>
              <a:rPr lang="en-US" sz="1500" dirty="0" smtClean="0">
                <a:solidFill>
                  <a:srgbClr val="001B3C"/>
                </a:solidFill>
                <a:latin typeface="Garamond"/>
                <a:cs typeface="Garamond"/>
              </a:rPr>
              <a:t>: Tools </a:t>
            </a:r>
            <a:r>
              <a:rPr lang="en-US" sz="1500" dirty="0">
                <a:solidFill>
                  <a:srgbClr val="001B3C"/>
                </a:solidFill>
                <a:latin typeface="Garamond"/>
                <a:cs typeface="Garamond"/>
              </a:rPr>
              <a:t>for using fonts. R </a:t>
            </a:r>
            <a:r>
              <a:rPr lang="en-US" sz="1500" dirty="0" smtClean="0">
                <a:solidFill>
                  <a:srgbClr val="001B3C"/>
                </a:solidFill>
                <a:latin typeface="Garamond"/>
                <a:cs typeface="Garamond"/>
              </a:rPr>
              <a:t>package version </a:t>
            </a:r>
            <a:r>
              <a:rPr lang="en-US" sz="1500" dirty="0">
                <a:solidFill>
                  <a:srgbClr val="001B3C"/>
                </a:solidFill>
                <a:latin typeface="Garamond"/>
                <a:cs typeface="Garamond"/>
              </a:rPr>
              <a:t>0.17</a:t>
            </a:r>
            <a:r>
              <a:rPr lang="en-US" sz="1500" dirty="0" smtClean="0">
                <a:solidFill>
                  <a:srgbClr val="001B3C"/>
                </a:solidFill>
                <a:latin typeface="Garamond"/>
                <a:cs typeface="Garamond"/>
              </a:rPr>
              <a:t>.</a:t>
            </a:r>
            <a:endParaRPr lang="en-US" sz="1500" dirty="0">
              <a:solidFill>
                <a:srgbClr val="001B3C"/>
              </a:solidFill>
              <a:latin typeface="Garamond"/>
              <a:cs typeface="Garamond"/>
            </a:endParaRPr>
          </a:p>
          <a:p>
            <a:pPr indent="-457200"/>
            <a:endParaRPr lang="en-US" sz="1000" dirty="0" smtClean="0">
              <a:solidFill>
                <a:srgbClr val="001B3C"/>
              </a:solidFill>
              <a:latin typeface="Garamond"/>
              <a:cs typeface="Garamond"/>
            </a:endParaRPr>
          </a:p>
          <a:p>
            <a:pPr indent="-457200"/>
            <a:r>
              <a:rPr lang="en-US" sz="1500" dirty="0">
                <a:solidFill>
                  <a:srgbClr val="001B3C"/>
                </a:solidFill>
                <a:latin typeface="Garamond"/>
                <a:cs typeface="Garamond"/>
              </a:rPr>
              <a:t>"Introduction to Volume 1: CKD in the United States." American Journal of Kidney Diseases </a:t>
            </a:r>
            <a:r>
              <a:rPr lang="en-US" sz="1500" dirty="0" smtClean="0">
                <a:solidFill>
                  <a:srgbClr val="001B3C"/>
                </a:solidFill>
                <a:latin typeface="Garamond"/>
                <a:cs typeface="Garamond"/>
              </a:rPr>
              <a:t>67.3 (</a:t>
            </a:r>
            <a:r>
              <a:rPr lang="en-US" sz="1500" dirty="0">
                <a:solidFill>
                  <a:srgbClr val="001B3C"/>
                </a:solidFill>
                <a:latin typeface="Garamond"/>
                <a:cs typeface="Garamond"/>
              </a:rPr>
              <a:t>2016): n. </a:t>
            </a:r>
            <a:r>
              <a:rPr lang="en-US" sz="1500" dirty="0" err="1">
                <a:solidFill>
                  <a:srgbClr val="001B3C"/>
                </a:solidFill>
                <a:latin typeface="Garamond"/>
                <a:cs typeface="Garamond"/>
              </a:rPr>
              <a:t>pag</a:t>
            </a:r>
            <a:r>
              <a:rPr lang="en-US" sz="1500" dirty="0">
                <a:solidFill>
                  <a:srgbClr val="001B3C"/>
                </a:solidFill>
                <a:latin typeface="Garamond"/>
                <a:cs typeface="Garamond"/>
              </a:rPr>
              <a:t>. Web</a:t>
            </a:r>
            <a:r>
              <a:rPr lang="en-US" sz="1500" dirty="0" smtClean="0">
                <a:solidFill>
                  <a:srgbClr val="001B3C"/>
                </a:solidFill>
                <a:latin typeface="Garamond"/>
                <a:cs typeface="Garamond"/>
              </a:rPr>
              <a:t>.</a:t>
            </a:r>
          </a:p>
          <a:p>
            <a:pPr indent="-457200"/>
            <a:endParaRPr lang="en-US" sz="1000" dirty="0" smtClean="0">
              <a:solidFill>
                <a:srgbClr val="001B3C"/>
              </a:solidFill>
              <a:latin typeface="Garamond"/>
              <a:cs typeface="Garamond"/>
            </a:endParaRPr>
          </a:p>
          <a:p>
            <a:r>
              <a:rPr lang="en-US" sz="1500" dirty="0">
                <a:latin typeface="Garamond"/>
                <a:cs typeface="Garamond"/>
              </a:rPr>
              <a:t>"UNITED STATES RENAL DATA SYSTEM." USRDS Home Page. </a:t>
            </a:r>
            <a:r>
              <a:rPr lang="en-US" sz="1500" dirty="0" err="1">
                <a:latin typeface="Garamond"/>
                <a:cs typeface="Garamond"/>
              </a:rPr>
              <a:t>N.p</a:t>
            </a:r>
            <a:r>
              <a:rPr lang="en-US" sz="1500" dirty="0">
                <a:latin typeface="Garamond"/>
                <a:cs typeface="Garamond"/>
              </a:rPr>
              <a:t>., </a:t>
            </a:r>
            <a:r>
              <a:rPr lang="en-US" sz="1500" dirty="0" err="1">
                <a:latin typeface="Garamond"/>
                <a:cs typeface="Garamond"/>
              </a:rPr>
              <a:t>n.d.</a:t>
            </a:r>
            <a:r>
              <a:rPr lang="en-US" sz="1500" dirty="0">
                <a:latin typeface="Garamond"/>
                <a:cs typeface="Garamond"/>
              </a:rPr>
              <a:t> Web. 17 July 2016.</a:t>
            </a:r>
          </a:p>
          <a:p>
            <a:r>
              <a:rPr lang="en-US" sz="4000" dirty="0">
                <a:latin typeface="Garamond"/>
                <a:cs typeface="Garamond"/>
              </a:rPr>
              <a:t> </a:t>
            </a:r>
          </a:p>
          <a:p>
            <a:endParaRPr lang="es-ES_tradnl" sz="4000" dirty="0">
              <a:latin typeface="Garamond"/>
              <a:cs typeface="Garamond"/>
            </a:endParaRPr>
          </a:p>
        </p:txBody>
      </p:sp>
      <p:sp>
        <p:nvSpPr>
          <p:cNvPr id="26" name="TextBox 25"/>
          <p:cNvSpPr txBox="1"/>
          <p:nvPr/>
        </p:nvSpPr>
        <p:spPr>
          <a:xfrm>
            <a:off x="13406334" y="8331482"/>
            <a:ext cx="7342383" cy="6924973"/>
          </a:xfrm>
          <a:prstGeom prst="rect">
            <a:avLst/>
          </a:prstGeom>
          <a:noFill/>
        </p:spPr>
        <p:txBody>
          <a:bodyPr wrap="square" rtlCol="0">
            <a:spAutoFit/>
          </a:bodyPr>
          <a:lstStyle/>
          <a:p>
            <a:r>
              <a:rPr lang="en-US" sz="4400" b="1" dirty="0" smtClean="0">
                <a:solidFill>
                  <a:srgbClr val="001B3C"/>
                </a:solidFill>
                <a:latin typeface="Garamond"/>
                <a:cs typeface="Garamond"/>
              </a:rPr>
              <a:t>1</a:t>
            </a:r>
            <a:r>
              <a:rPr lang="en-US" sz="4400" dirty="0" smtClean="0">
                <a:solidFill>
                  <a:srgbClr val="001B3C"/>
                </a:solidFill>
                <a:latin typeface="Garamond"/>
                <a:cs typeface="Garamond"/>
              </a:rPr>
              <a:t>. </a:t>
            </a:r>
            <a:r>
              <a:rPr lang="en-US" sz="3600" dirty="0" smtClean="0">
                <a:solidFill>
                  <a:srgbClr val="001B3C"/>
                </a:solidFill>
                <a:latin typeface="Garamond"/>
                <a:cs typeface="Garamond"/>
              </a:rPr>
              <a:t>Narrow down variables of interest</a:t>
            </a:r>
            <a:endParaRPr lang="en-US" sz="3600" dirty="0">
              <a:solidFill>
                <a:srgbClr val="001B3C"/>
              </a:solidFill>
              <a:latin typeface="Garamond"/>
              <a:cs typeface="Garamond"/>
            </a:endParaRPr>
          </a:p>
          <a:p>
            <a:r>
              <a:rPr lang="en-US" sz="3600" dirty="0">
                <a:solidFill>
                  <a:srgbClr val="001B3C"/>
                </a:solidFill>
                <a:latin typeface="Garamond"/>
                <a:cs typeface="Garamond"/>
              </a:rPr>
              <a:t>through literature review, </a:t>
            </a:r>
          </a:p>
          <a:p>
            <a:r>
              <a:rPr lang="en-US" sz="3600" dirty="0">
                <a:solidFill>
                  <a:srgbClr val="001B3C"/>
                </a:solidFill>
                <a:latin typeface="Garamond"/>
                <a:cs typeface="Garamond"/>
              </a:rPr>
              <a:t>visualizations</a:t>
            </a:r>
            <a:r>
              <a:rPr lang="en-US" sz="3600" dirty="0" smtClean="0">
                <a:solidFill>
                  <a:srgbClr val="001B3C"/>
                </a:solidFill>
                <a:latin typeface="Garamond"/>
                <a:cs typeface="Garamond"/>
              </a:rPr>
              <a:t>, and chi</a:t>
            </a:r>
            <a:r>
              <a:rPr lang="en-US" sz="3600" dirty="0">
                <a:solidFill>
                  <a:srgbClr val="001B3C"/>
                </a:solidFill>
                <a:latin typeface="Garamond"/>
                <a:cs typeface="Garamond"/>
              </a:rPr>
              <a:t>-squared </a:t>
            </a:r>
            <a:r>
              <a:rPr lang="en-US" sz="3600" dirty="0" smtClean="0">
                <a:solidFill>
                  <a:srgbClr val="001B3C"/>
                </a:solidFill>
                <a:latin typeface="Garamond"/>
                <a:cs typeface="Garamond"/>
              </a:rPr>
              <a:t>tests. </a:t>
            </a:r>
          </a:p>
          <a:p>
            <a:endParaRPr lang="en-US" sz="2000" dirty="0">
              <a:solidFill>
                <a:srgbClr val="001B3C"/>
              </a:solidFill>
              <a:latin typeface="Garamond"/>
              <a:cs typeface="Garamond"/>
            </a:endParaRPr>
          </a:p>
          <a:p>
            <a:r>
              <a:rPr lang="en-US" sz="3600" dirty="0" smtClean="0">
                <a:solidFill>
                  <a:srgbClr val="001B3C"/>
                </a:solidFill>
                <a:latin typeface="Garamond"/>
                <a:cs typeface="Garamond"/>
              </a:rPr>
              <a:t>Discard some variables due to a high number of missing values and the inability to determine what the different categorical levels meant (e.g. self reported strokes). </a:t>
            </a:r>
            <a:endParaRPr lang="en-US" sz="2000" dirty="0" smtClean="0">
              <a:solidFill>
                <a:srgbClr val="001B3C"/>
              </a:solidFill>
              <a:latin typeface="Garamond"/>
              <a:cs typeface="Garamond"/>
            </a:endParaRPr>
          </a:p>
          <a:p>
            <a:endParaRPr lang="en-US" sz="2000" dirty="0">
              <a:solidFill>
                <a:srgbClr val="001B3C"/>
              </a:solidFill>
              <a:latin typeface="Garamond"/>
              <a:cs typeface="Garamond"/>
            </a:endParaRPr>
          </a:p>
          <a:p>
            <a:r>
              <a:rPr lang="en-US" sz="3600" dirty="0" smtClean="0">
                <a:solidFill>
                  <a:srgbClr val="001B3C"/>
                </a:solidFill>
                <a:latin typeface="Garamond"/>
                <a:cs typeface="Garamond"/>
              </a:rPr>
              <a:t>Subset the data so that only those older than 18 are included and transform age into a categorical variable.</a:t>
            </a:r>
            <a:endParaRPr lang="en-US" sz="3600" dirty="0">
              <a:solidFill>
                <a:srgbClr val="001B3C"/>
              </a:solidFill>
              <a:latin typeface="Garamond"/>
              <a:cs typeface="Garamond"/>
            </a:endParaRPr>
          </a:p>
        </p:txBody>
      </p:sp>
      <p:sp>
        <p:nvSpPr>
          <p:cNvPr id="28" name="TextBox 27"/>
          <p:cNvSpPr txBox="1"/>
          <p:nvPr/>
        </p:nvSpPr>
        <p:spPr>
          <a:xfrm>
            <a:off x="12654331" y="16134372"/>
            <a:ext cx="8483896" cy="707886"/>
          </a:xfrm>
          <a:prstGeom prst="rect">
            <a:avLst/>
          </a:prstGeom>
          <a:noFill/>
        </p:spPr>
        <p:txBody>
          <a:bodyPr wrap="square" rtlCol="0">
            <a:spAutoFit/>
          </a:bodyPr>
          <a:lstStyle/>
          <a:p>
            <a:pPr algn="ctr"/>
            <a:r>
              <a:rPr lang="en-US" sz="2000" dirty="0" smtClean="0">
                <a:latin typeface="Garamond"/>
                <a:cs typeface="Garamond"/>
              </a:rPr>
              <a:t>Parallel sets visualization used to understand relationships between categorical variables in multivariate datasets</a:t>
            </a:r>
            <a:endParaRPr lang="en-US" sz="2000" dirty="0">
              <a:latin typeface="Garamond"/>
              <a:cs typeface="Garamond"/>
            </a:endParaRPr>
          </a:p>
        </p:txBody>
      </p:sp>
      <p:sp>
        <p:nvSpPr>
          <p:cNvPr id="29" name="TextBox 28"/>
          <p:cNvSpPr txBox="1"/>
          <p:nvPr/>
        </p:nvSpPr>
        <p:spPr>
          <a:xfrm>
            <a:off x="23113500" y="21210262"/>
            <a:ext cx="8392877" cy="5509200"/>
          </a:xfrm>
          <a:prstGeom prst="rect">
            <a:avLst/>
          </a:prstGeom>
          <a:noFill/>
        </p:spPr>
        <p:txBody>
          <a:bodyPr wrap="square" rtlCol="0">
            <a:spAutoFit/>
          </a:bodyPr>
          <a:lstStyle/>
          <a:p>
            <a:r>
              <a:rPr lang="en-US" sz="4400" b="1" dirty="0" smtClean="0">
                <a:latin typeface="Garamond"/>
                <a:cs typeface="Garamond"/>
              </a:rPr>
              <a:t>3. </a:t>
            </a:r>
            <a:r>
              <a:rPr lang="en-US" sz="3600" dirty="0" smtClean="0">
                <a:latin typeface="Garamond"/>
                <a:cs typeface="Garamond"/>
              </a:rPr>
              <a:t>Perform 10-fold cross validation and bootstrap resampling to find the most accurate multiple linear regression model for predicting estimated glomerular filtration rate (measurement for determining CKD stage).</a:t>
            </a:r>
          </a:p>
          <a:p>
            <a:endParaRPr lang="en-US" sz="2000" dirty="0">
              <a:latin typeface="Garamond"/>
              <a:cs typeface="Garamond"/>
            </a:endParaRPr>
          </a:p>
          <a:p>
            <a:r>
              <a:rPr lang="en-US" sz="3600" dirty="0" smtClean="0">
                <a:latin typeface="Garamond"/>
                <a:cs typeface="Garamond"/>
              </a:rPr>
              <a:t>Penalize errors on higher-weight observations by weighting errors on specific PSUs by corresponding survey weight to maintain internal consistency.</a:t>
            </a:r>
            <a:endParaRPr lang="en-US" sz="3600" dirty="0">
              <a:latin typeface="Garamond"/>
              <a:cs typeface="Garamond"/>
            </a:endParaRPr>
          </a:p>
        </p:txBody>
      </p:sp>
      <mc:AlternateContent xmlns:mc="http://schemas.openxmlformats.org/markup-compatibility/2006">
        <mc:Choice xmlns:a14="http://schemas.microsoft.com/office/drawing/2010/main" Requires="a14">
          <p:sp>
            <p:nvSpPr>
              <p:cNvPr id="32" name="TextBox 31"/>
              <p:cNvSpPr txBox="1"/>
              <p:nvPr/>
            </p:nvSpPr>
            <p:spPr>
              <a:xfrm>
                <a:off x="23105179" y="16837980"/>
                <a:ext cx="8382461" cy="3744230"/>
              </a:xfrm>
              <a:prstGeom prst="rect">
                <a:avLst/>
              </a:prstGeom>
              <a:noFill/>
            </p:spPr>
            <p:txBody>
              <a:bodyPr wrap="square" rtlCol="0">
                <a:spAutoFit/>
              </a:bodyPr>
              <a:lstStyle/>
              <a:p>
                <a:r>
                  <a:rPr lang="en-US" sz="4400" b="1" dirty="0">
                    <a:solidFill>
                      <a:srgbClr val="001B3C"/>
                    </a:solidFill>
                    <a:latin typeface="Garamond" charset="0"/>
                    <a:ea typeface="Garamond" charset="0"/>
                    <a:cs typeface="Garamond" charset="0"/>
                  </a:rPr>
                  <a:t>2</a:t>
                </a:r>
                <a:r>
                  <a:rPr lang="en-US" sz="4400" b="1" dirty="0" smtClean="0">
                    <a:solidFill>
                      <a:srgbClr val="001B3C"/>
                    </a:solidFill>
                    <a:latin typeface="Garamond" charset="0"/>
                    <a:ea typeface="Garamond" charset="0"/>
                    <a:cs typeface="Garamond" charset="0"/>
                  </a:rPr>
                  <a:t>.</a:t>
                </a:r>
                <a:r>
                  <a:rPr lang="en-US" sz="4400" dirty="0" smtClean="0">
                    <a:solidFill>
                      <a:srgbClr val="001B3C"/>
                    </a:solidFill>
                    <a:latin typeface="Garamond" charset="0"/>
                    <a:ea typeface="Garamond" charset="0"/>
                    <a:cs typeface="Garamond" charset="0"/>
                  </a:rPr>
                  <a:t> </a:t>
                </a:r>
                <a:r>
                  <a:rPr lang="en-US" sz="3600" dirty="0" smtClean="0">
                    <a:solidFill>
                      <a:srgbClr val="001B3C"/>
                    </a:solidFill>
                    <a:latin typeface="Garamond"/>
                    <a:cs typeface="Garamond"/>
                  </a:rPr>
                  <a:t>Use backward </a:t>
                </a:r>
                <a:r>
                  <a:rPr lang="en-US" sz="3600" dirty="0">
                    <a:solidFill>
                      <a:srgbClr val="001B3C"/>
                    </a:solidFill>
                    <a:latin typeface="Garamond"/>
                    <a:cs typeface="Garamond"/>
                  </a:rPr>
                  <a:t>selection to get </a:t>
                </a:r>
                <a:r>
                  <a:rPr lang="en-US" sz="3600" dirty="0" smtClean="0">
                    <a:solidFill>
                      <a:srgbClr val="001B3C"/>
                    </a:solidFill>
                    <a:latin typeface="Garamond"/>
                    <a:cs typeface="Garamond"/>
                  </a:rPr>
                  <a:t>GLMs of the form: </a:t>
                </a:r>
              </a:p>
              <a:p>
                <a:pPr>
                  <a:lnSpc>
                    <a:spcPct val="150000"/>
                  </a:lnSpc>
                </a:pPr>
                <a14:m>
                  <m:oMathPara xmlns:m="http://schemas.openxmlformats.org/officeDocument/2006/math" xmlns="">
                    <m:oMathParaPr>
                      <m:jc m:val="centerGroup"/>
                    </m:oMathParaPr>
                    <m:oMath xmlns:m="http://schemas.openxmlformats.org/officeDocument/2006/math">
                      <m:acc>
                        <m:accPr>
                          <m:chr m:val="̂"/>
                          <m:ctrlPr>
                            <a:rPr lang="en-US" sz="3200" i="1">
                              <a:latin typeface="Cambria Math" charset="0"/>
                            </a:rPr>
                          </m:ctrlPr>
                        </m:accPr>
                        <m:e>
                          <m:r>
                            <a:rPr lang="en-US" sz="3200" i="1">
                              <a:latin typeface="Cambria Math" charset="0"/>
                            </a:rPr>
                            <m:t>𝑌</m:t>
                          </m:r>
                        </m:e>
                      </m:acc>
                      <m:r>
                        <a:rPr lang="en-US" sz="3200" i="1">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i="1">
                              <a:latin typeface="Cambria Math" charset="0"/>
                            </a:rPr>
                            <m:t>0</m:t>
                          </m:r>
                        </m:sub>
                      </m:sSub>
                      <m:r>
                        <a:rPr lang="en-US" sz="3200" i="1">
                          <a:latin typeface="Cambria Math" charset="0"/>
                        </a:rPr>
                        <m:t>+</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𝛽</m:t>
                          </m:r>
                        </m:e>
                        <m:sub>
                          <m:r>
                            <a:rPr lang="en-US" sz="3200" i="1">
                              <a:latin typeface="Cambria Math" charset="0"/>
                              <a:ea typeface="Cambria Math" charset="0"/>
                              <a:cs typeface="Cambria Math" charset="0"/>
                            </a:rPr>
                            <m:t>1</m:t>
                          </m:r>
                        </m:sub>
                      </m:sSub>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𝑥</m:t>
                          </m:r>
                        </m:e>
                        <m:sub>
                          <m:r>
                            <a:rPr lang="en-US" sz="3200" i="1">
                              <a:latin typeface="Cambria Math" charset="0"/>
                              <a:ea typeface="Cambria Math" charset="0"/>
                              <a:cs typeface="Cambria Math" charset="0"/>
                            </a:rPr>
                            <m:t>1</m:t>
                          </m:r>
                        </m:sub>
                      </m:sSub>
                      <m:r>
                        <a:rPr lang="en-US" sz="3200" i="1">
                          <a:latin typeface="Cambria Math" charset="0"/>
                          <a:ea typeface="Cambria Math" charset="0"/>
                          <a:cs typeface="Cambria Math" charset="0"/>
                        </a:rPr>
                        <m:t>+</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𝛽</m:t>
                          </m:r>
                        </m:e>
                        <m:sub>
                          <m:r>
                            <a:rPr lang="en-US" sz="3200" i="1">
                              <a:latin typeface="Cambria Math" charset="0"/>
                              <a:ea typeface="Cambria Math" charset="0"/>
                              <a:cs typeface="Cambria Math" charset="0"/>
                            </a:rPr>
                            <m:t>2</m:t>
                          </m:r>
                        </m:sub>
                      </m:sSub>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𝑥</m:t>
                          </m:r>
                        </m:e>
                        <m:sub>
                          <m:r>
                            <a:rPr lang="en-US" sz="3200" i="1">
                              <a:latin typeface="Cambria Math" charset="0"/>
                              <a:ea typeface="Cambria Math" charset="0"/>
                              <a:cs typeface="Cambria Math" charset="0"/>
                            </a:rPr>
                            <m:t>2</m:t>
                          </m:r>
                        </m:sub>
                      </m:sSub>
                      <m:r>
                        <a:rPr lang="en-US" sz="3200" i="1">
                          <a:latin typeface="Cambria Math" charset="0"/>
                          <a:ea typeface="Cambria Math" charset="0"/>
                          <a:cs typeface="Cambria Math" charset="0"/>
                        </a:rPr>
                        <m:t>+ … +</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𝛽</m:t>
                          </m:r>
                        </m:e>
                        <m:sub>
                          <m:r>
                            <a:rPr lang="en-US" sz="3200" i="1">
                              <a:latin typeface="Cambria Math" charset="0"/>
                              <a:ea typeface="Cambria Math" charset="0"/>
                              <a:cs typeface="Cambria Math" charset="0"/>
                            </a:rPr>
                            <m:t>𝑖</m:t>
                          </m:r>
                        </m:sub>
                      </m:sSub>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𝑥</m:t>
                          </m:r>
                        </m:e>
                        <m:sub>
                          <m:r>
                            <a:rPr lang="en-US" sz="3200" i="1">
                              <a:latin typeface="Cambria Math" charset="0"/>
                              <a:ea typeface="Cambria Math" charset="0"/>
                              <a:cs typeface="Cambria Math" charset="0"/>
                            </a:rPr>
                            <m:t>𝑖</m:t>
                          </m:r>
                        </m:sub>
                      </m:sSub>
                      <m:r>
                        <a:rPr lang="en-US" sz="3200" i="1">
                          <a:latin typeface="Cambria Math" charset="0"/>
                          <a:ea typeface="Cambria Math" charset="0"/>
                          <a:cs typeface="Cambria Math" charset="0"/>
                        </a:rPr>
                        <m:t>+ </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𝜀</m:t>
                          </m:r>
                        </m:e>
                        <m:sub>
                          <m:r>
                            <a:rPr lang="en-US" sz="3200" i="1">
                              <a:latin typeface="Cambria Math" charset="0"/>
                              <a:ea typeface="Cambria Math" charset="0"/>
                              <a:cs typeface="Cambria Math" charset="0"/>
                            </a:rPr>
                            <m:t>𝑖</m:t>
                          </m:r>
                        </m:sub>
                      </m:sSub>
                    </m:oMath>
                  </m:oMathPara>
                </a14:m>
                <a:endParaRPr lang="en-US" sz="3600" dirty="0" smtClean="0">
                  <a:solidFill>
                    <a:srgbClr val="001B3C"/>
                  </a:solidFill>
                  <a:latin typeface="Garamond"/>
                  <a:cs typeface="Garamond"/>
                </a:endParaRPr>
              </a:p>
              <a:p>
                <a:r>
                  <a:rPr lang="en-US" sz="3600" dirty="0">
                    <a:solidFill>
                      <a:srgbClr val="001B3C"/>
                    </a:solidFill>
                    <a:latin typeface="Garamond"/>
                    <a:cs typeface="Garamond"/>
                  </a:rPr>
                  <a:t>with the lowest BIC </a:t>
                </a:r>
                <a:r>
                  <a:rPr lang="en-US" sz="3600" dirty="0" smtClean="0">
                    <a:solidFill>
                      <a:srgbClr val="001B3C"/>
                    </a:solidFill>
                    <a:latin typeface="Garamond"/>
                    <a:cs typeface="Garamond"/>
                  </a:rPr>
                  <a:t>value.</a:t>
                </a:r>
                <a:endParaRPr lang="en-US" sz="2000" dirty="0">
                  <a:solidFill>
                    <a:srgbClr val="001B3C"/>
                  </a:solidFill>
                  <a:latin typeface="Garamond"/>
                  <a:cs typeface="Garamond"/>
                </a:endParaRPr>
              </a:p>
              <a:p>
                <a:r>
                  <a:rPr lang="en-US" sz="3600" dirty="0" smtClean="0">
                    <a:solidFill>
                      <a:srgbClr val="001B3C"/>
                    </a:solidFill>
                    <a:latin typeface="Garamond"/>
                    <a:cs typeface="Garamond"/>
                  </a:rPr>
                  <a:t>Adjust the initial set of variables after finding that some were never significant.</a:t>
                </a:r>
                <a:endParaRPr lang="en-US" sz="3600" dirty="0"/>
              </a:p>
            </p:txBody>
          </p:sp>
        </mc:Choice>
        <mc:Fallback>
          <p:sp>
            <p:nvSpPr>
              <p:cNvPr id="32" name="TextBox 31"/>
              <p:cNvSpPr txBox="1">
                <a:spLocks noRot="1" noChangeAspect="1" noMove="1" noResize="1" noEditPoints="1" noAdjustHandles="1" noChangeArrowheads="1" noChangeShapeType="1" noTextEdit="1"/>
              </p:cNvSpPr>
              <p:nvPr/>
            </p:nvSpPr>
            <p:spPr>
              <a:xfrm>
                <a:off x="23105179" y="16837980"/>
                <a:ext cx="8382461" cy="3744230"/>
              </a:xfrm>
              <a:prstGeom prst="rect">
                <a:avLst/>
              </a:prstGeom>
              <a:blipFill rotWithShape="1">
                <a:blip r:embed="rId5"/>
                <a:stretch>
                  <a:fillRect b="-136098"/>
                </a:stretch>
              </a:blipFill>
            </p:spPr>
            <p:txBody>
              <a:bodyPr/>
              <a:lstStyle/>
              <a:p>
                <a:r>
                  <a:rPr lang="en-US">
                    <a:noFill/>
                  </a:rPr>
                  <a:t> </a:t>
                </a:r>
              </a:p>
            </p:txBody>
          </p:sp>
        </mc:Fallback>
      </mc:AlternateContent>
      <p:cxnSp>
        <p:nvCxnSpPr>
          <p:cNvPr id="35" name="Straight Connector 34"/>
          <p:cNvCxnSpPr/>
          <p:nvPr/>
        </p:nvCxnSpPr>
        <p:spPr>
          <a:xfrm>
            <a:off x="33954861" y="24462505"/>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3954861" y="28216641"/>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7" name="Picture 6" descr="2color-transparentb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16251" y="1874060"/>
            <a:ext cx="2921201" cy="3189952"/>
          </a:xfrm>
          <a:prstGeom prst="rect">
            <a:avLst/>
          </a:prstGeom>
        </p:spPr>
      </p:pic>
      <p:pic>
        <p:nvPicPr>
          <p:cNvPr id="12" name="Picture 11" descr="Screen Shot 2016-07-17 at 6.55.28 PM.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632" y="16055358"/>
            <a:ext cx="9441168" cy="6144242"/>
          </a:xfrm>
          <a:prstGeom prst="rect">
            <a:avLst/>
          </a:prstGeom>
        </p:spPr>
      </p:pic>
      <p:pic>
        <p:nvPicPr>
          <p:cNvPr id="21" name="Picture 20"/>
          <p:cNvPicPr>
            <a:picLocks noChangeAspect="1"/>
          </p:cNvPicPr>
          <p:nvPr/>
        </p:nvPicPr>
        <p:blipFill rotWithShape="1">
          <a:blip r:embed="rId8"/>
          <a:srcRect t="11010"/>
          <a:stretch/>
        </p:blipFill>
        <p:spPr>
          <a:xfrm>
            <a:off x="29010149" y="27652118"/>
            <a:ext cx="2579074" cy="4562897"/>
          </a:xfrm>
          <a:prstGeom prst="rect">
            <a:avLst/>
          </a:prstGeom>
        </p:spPr>
      </p:pic>
      <p:cxnSp>
        <p:nvCxnSpPr>
          <p:cNvPr id="27" name="Straight Connector 26"/>
          <p:cNvCxnSpPr/>
          <p:nvPr/>
        </p:nvCxnSpPr>
        <p:spPr>
          <a:xfrm>
            <a:off x="28261258" y="27652118"/>
            <a:ext cx="0" cy="4562897"/>
          </a:xfrm>
          <a:prstGeom prst="line">
            <a:avLst/>
          </a:prstGeom>
          <a:ln w="101600"/>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9219280" y="27032899"/>
            <a:ext cx="2579074" cy="630942"/>
          </a:xfrm>
          <a:prstGeom prst="rect">
            <a:avLst/>
          </a:prstGeom>
          <a:noFill/>
        </p:spPr>
        <p:txBody>
          <a:bodyPr wrap="square" rtlCol="0">
            <a:spAutoFit/>
          </a:bodyPr>
          <a:lstStyle/>
          <a:p>
            <a:r>
              <a:rPr lang="en-US" sz="3500" b="1" dirty="0" err="1" smtClean="0"/>
              <a:t>Pr</a:t>
            </a:r>
            <a:r>
              <a:rPr lang="en-US" sz="3500" b="1" dirty="0" smtClean="0"/>
              <a:t>(&gt;|t|)</a:t>
            </a:r>
            <a:endParaRPr lang="en-US" sz="3500" b="1" dirty="0"/>
          </a:p>
        </p:txBody>
      </p:sp>
      <p:sp>
        <p:nvSpPr>
          <p:cNvPr id="41" name="TextBox 40"/>
          <p:cNvSpPr txBox="1"/>
          <p:nvPr/>
        </p:nvSpPr>
        <p:spPr>
          <a:xfrm>
            <a:off x="22635497" y="27032899"/>
            <a:ext cx="2579074" cy="630942"/>
          </a:xfrm>
          <a:prstGeom prst="rect">
            <a:avLst/>
          </a:prstGeom>
          <a:noFill/>
        </p:spPr>
        <p:txBody>
          <a:bodyPr wrap="square" rtlCol="0">
            <a:spAutoFit/>
          </a:bodyPr>
          <a:lstStyle/>
          <a:p>
            <a:r>
              <a:rPr lang="en-US" sz="3500" b="1" dirty="0" smtClean="0"/>
              <a:t>Coefficient</a:t>
            </a:r>
            <a:endParaRPr lang="en-US" sz="3500" b="1" dirty="0"/>
          </a:p>
        </p:txBody>
      </p:sp>
      <p:pic>
        <p:nvPicPr>
          <p:cNvPr id="42" name="Picture 41"/>
          <p:cNvPicPr>
            <a:picLocks noChangeAspect="1"/>
          </p:cNvPicPr>
          <p:nvPr/>
        </p:nvPicPr>
        <p:blipFill>
          <a:blip r:embed="rId9"/>
          <a:stretch>
            <a:fillRect/>
          </a:stretch>
        </p:blipFill>
        <p:spPr>
          <a:xfrm>
            <a:off x="22635497" y="27575350"/>
            <a:ext cx="6197671" cy="4728594"/>
          </a:xfrm>
          <a:prstGeom prst="rect">
            <a:avLst/>
          </a:prstGeom>
        </p:spPr>
      </p:pic>
      <p:pic>
        <p:nvPicPr>
          <p:cNvPr id="10" name="Picture 9" descr="Screen Shot 2016-07-18 at 3.49.55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96931" y="17295180"/>
            <a:ext cx="10663111" cy="7993839"/>
          </a:xfrm>
          <a:prstGeom prst="rect">
            <a:avLst/>
          </a:prstGeom>
        </p:spPr>
      </p:pic>
    </p:spTree>
    <p:extLst>
      <p:ext uri="{BB962C8B-B14F-4D97-AF65-F5344CB8AC3E}">
        <p14:creationId xmlns:p14="http://schemas.microsoft.com/office/powerpoint/2010/main" val="21415341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617</TotalTime>
  <Words>372</Words>
  <Application>Microsoft Macintosh PowerPoint</Application>
  <PresentationFormat>Custom</PresentationFormat>
  <Paragraphs>90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Lucchesi</dc:creator>
  <cp:lastModifiedBy>Lydia Lucchesi</cp:lastModifiedBy>
  <cp:revision>293</cp:revision>
  <dcterms:created xsi:type="dcterms:W3CDTF">2016-07-14T19:21:14Z</dcterms:created>
  <dcterms:modified xsi:type="dcterms:W3CDTF">2016-07-18T23:12:31Z</dcterms:modified>
</cp:coreProperties>
</file>