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75" autoAdjust="0"/>
  </p:normalViewPr>
  <p:slideViewPr>
    <p:cSldViewPr snapToGrid="0" snapToObjects="1">
      <p:cViewPr varScale="1">
        <p:scale>
          <a:sx n="62" d="100"/>
          <a:sy n="62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C6D9A-C4F1-A34C-B442-9C9B31561523}" type="datetimeFigureOut">
              <a:rPr lang="en-US" smtClean="0"/>
              <a:t>7/16/16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A2101-C1D3-9044-A7A2-1759B843AD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53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complex survey design used to obtain a representative sample</a:t>
            </a:r>
            <a:r>
              <a:rPr lang="en-US" baseline="0" noProof="0" dirty="0" smtClean="0"/>
              <a:t> of the United states is taken into account each time we run a regression test, a chi-squared test, create a scatterplot, or for example, build a table of totals. Our dataset only has 14000 observed cases of CKD in 2014, but using the survey package, </a:t>
            </a:r>
            <a:r>
              <a:rPr lang="en-US" baseline="0" noProof="0" dirty="0" err="1" smtClean="0"/>
              <a:t>i</a:t>
            </a:r>
            <a:r>
              <a:rPr lang="en-US" baseline="0" noProof="0" dirty="0" smtClean="0"/>
              <a:t> can determine that 38 million people in the U.S. have CKD. And this is really helpful and powerful.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54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Of what has</a:t>
            </a:r>
            <a:r>
              <a:rPr lang="en-US" baseline="0" noProof="0" dirty="0" smtClean="0"/>
              <a:t> been</a:t>
            </a:r>
            <a:r>
              <a:rPr lang="en-US" noProof="0" dirty="0" smtClean="0"/>
              <a:t> and is happening among roughly</a:t>
            </a:r>
            <a:r>
              <a:rPr lang="en-US" baseline="0" noProof="0" dirty="0" smtClean="0"/>
              <a:t> 300 million people…which is perfect because</a:t>
            </a:r>
            <a:r>
              <a:rPr lang="is-IS" baseline="0" noProof="0" dirty="0" smtClean="0"/>
              <a:t>….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83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noProof="0" dirty="0" smtClean="0"/>
              <a:t>for a broad public health survey we are looking at these types of question</a:t>
            </a:r>
            <a:r>
              <a:rPr lang="is-IS" baseline="0" noProof="0" dirty="0" smtClean="0"/>
              <a:t>…. </a:t>
            </a:r>
            <a:r>
              <a:rPr lang="en-US" baseline="0" noProof="0" dirty="0" smtClean="0"/>
              <a:t>T</a:t>
            </a:r>
            <a:r>
              <a:rPr lang="is-IS" baseline="0" noProof="0" dirty="0" smtClean="0"/>
              <a:t>he third especially in our case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794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Talk</a:t>
            </a:r>
            <a:r>
              <a:rPr lang="en-US" baseline="0" noProof="0" dirty="0" smtClean="0"/>
              <a:t> about narrowing down variables</a:t>
            </a:r>
          </a:p>
          <a:p>
            <a:r>
              <a:rPr lang="en-US" baseline="0" noProof="0" dirty="0" smtClean="0"/>
              <a:t>Visualizations, Forward and backward selection and cross validation to determine associations and potential risk factors for CKD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218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What</a:t>
            </a:r>
            <a:r>
              <a:rPr lang="en-US" baseline="0" noProof="0" dirty="0" smtClean="0"/>
              <a:t> CAUSES CKD? This type of model helps with more specific future studies to determine the causes of CKD</a:t>
            </a:r>
          </a:p>
          <a:p>
            <a:r>
              <a:rPr lang="en-US" baseline="0" noProof="0" dirty="0" smtClean="0"/>
              <a:t>How can we prevent it? Because it is serious, growing, and expensive. When using something like NHANES, it is all about getting a sense. In order to improve the health of a country, you need to get a strong general sense of its health landscape before you can dive in to all the specifics.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26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C434CF-CDA4-5341-A3E9-7A3150F707B2}" type="datetimeFigureOut">
              <a:rPr lang="en-US" smtClean="0"/>
              <a:t>7/16/16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Survey Package in R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9531"/>
            <a:ext cx="8229600" cy="19147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2000" b="0" dirty="0">
              <a:latin typeface="Helvetica"/>
              <a:cs typeface="Helvetica"/>
            </a:endParaRPr>
          </a:p>
          <a:p>
            <a:pPr marL="0" indent="0" algn="ctr">
              <a:buNone/>
            </a:pPr>
            <a:endParaRPr lang="en-US" sz="2000" b="0" dirty="0" smtClean="0"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es-ES_tradnl" sz="2000" b="0" dirty="0" err="1">
                <a:latin typeface="Helvetica"/>
                <a:cs typeface="Helvetica"/>
              </a:rPr>
              <a:t>d</a:t>
            </a:r>
            <a:r>
              <a:rPr lang="es-ES_tradnl" sz="2000" b="0" dirty="0" err="1" smtClean="0">
                <a:latin typeface="Helvetica"/>
                <a:cs typeface="Helvetica"/>
              </a:rPr>
              <a:t>esign</a:t>
            </a:r>
            <a:r>
              <a:rPr lang="es-ES_tradnl" sz="2000" b="0" dirty="0" smtClean="0">
                <a:latin typeface="Helvetica"/>
                <a:cs typeface="Helvetica"/>
              </a:rPr>
              <a:t> = </a:t>
            </a:r>
            <a:r>
              <a:rPr lang="es-ES_tradnl" sz="2000" b="0" dirty="0" err="1" smtClean="0">
                <a:latin typeface="Helvetica"/>
                <a:cs typeface="Helvetica"/>
              </a:rPr>
              <a:t>svydesign</a:t>
            </a:r>
            <a:r>
              <a:rPr lang="es-ES_tradnl" sz="2000" b="0" dirty="0" smtClean="0">
                <a:latin typeface="Helvetica"/>
                <a:cs typeface="Helvetica"/>
              </a:rPr>
              <a:t>(</a:t>
            </a:r>
            <a:r>
              <a:rPr lang="de-DE" sz="2000" b="0" dirty="0" smtClean="0">
                <a:latin typeface="Helvetica"/>
                <a:cs typeface="Helvetica"/>
              </a:rPr>
              <a:t> </a:t>
            </a:r>
            <a:r>
              <a:rPr lang="de-DE" sz="2000" b="0" dirty="0" err="1">
                <a:latin typeface="Helvetica"/>
                <a:cs typeface="Helvetica"/>
              </a:rPr>
              <a:t>ids</a:t>
            </a:r>
            <a:r>
              <a:rPr lang="de-DE" sz="2000" b="0" dirty="0">
                <a:latin typeface="Helvetica"/>
                <a:cs typeface="Helvetica"/>
              </a:rPr>
              <a:t> = </a:t>
            </a:r>
            <a:r>
              <a:rPr lang="de-DE" sz="2000" b="0" dirty="0" smtClean="0">
                <a:latin typeface="Helvetica"/>
                <a:cs typeface="Helvetica"/>
              </a:rPr>
              <a:t>~</a:t>
            </a:r>
            <a:r>
              <a:rPr lang="de-DE" sz="2000" dirty="0" smtClean="0">
                <a:latin typeface="Helvetica"/>
                <a:cs typeface="Helvetica"/>
              </a:rPr>
              <a:t>SDMVPSU</a:t>
            </a:r>
            <a:r>
              <a:rPr lang="de-DE" sz="2000" b="0" dirty="0" smtClean="0">
                <a:latin typeface="Helvetica"/>
                <a:cs typeface="Helvetica"/>
              </a:rPr>
              <a:t> , </a:t>
            </a:r>
            <a:r>
              <a:rPr lang="de-DE" sz="2000" b="0" dirty="0" err="1">
                <a:latin typeface="Helvetica"/>
                <a:cs typeface="Helvetica"/>
              </a:rPr>
              <a:t>strata</a:t>
            </a:r>
            <a:r>
              <a:rPr lang="de-DE" sz="2000" b="0" dirty="0">
                <a:latin typeface="Helvetica"/>
                <a:cs typeface="Helvetica"/>
              </a:rPr>
              <a:t> = ~</a:t>
            </a:r>
            <a:r>
              <a:rPr lang="de-DE" sz="2000" dirty="0">
                <a:latin typeface="Helvetica"/>
                <a:cs typeface="Helvetica"/>
              </a:rPr>
              <a:t>SDMVSTRA</a:t>
            </a:r>
            <a:r>
              <a:rPr lang="de-DE" sz="2000" b="0" dirty="0">
                <a:latin typeface="Helvetica"/>
                <a:cs typeface="Helvetica"/>
              </a:rPr>
              <a:t> </a:t>
            </a:r>
            <a:r>
              <a:rPr lang="de-DE" sz="2000" b="0" dirty="0" smtClean="0">
                <a:latin typeface="Helvetica"/>
                <a:cs typeface="Helvetica"/>
              </a:rPr>
              <a:t>,</a:t>
            </a:r>
          </a:p>
          <a:p>
            <a:pPr marL="0" indent="0" algn="ctr">
              <a:buNone/>
            </a:pPr>
            <a:endParaRPr lang="de-DE" sz="2000" b="0" dirty="0"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ro-RO" sz="2000" b="0" dirty="0" smtClean="0">
                <a:latin typeface="Helvetica"/>
                <a:cs typeface="Helvetica"/>
              </a:rPr>
              <a:t> nest=</a:t>
            </a:r>
            <a:r>
              <a:rPr lang="ro-RO" sz="2000" dirty="0" smtClean="0">
                <a:latin typeface="Helvetica"/>
                <a:cs typeface="Helvetica"/>
              </a:rPr>
              <a:t>TRUE</a:t>
            </a:r>
            <a:r>
              <a:rPr lang="ro-RO" sz="2000" b="0" dirty="0" smtClean="0">
                <a:latin typeface="Helvetica"/>
                <a:cs typeface="Helvetica"/>
              </a:rPr>
              <a:t> , weights =~</a:t>
            </a:r>
            <a:r>
              <a:rPr lang="ro-RO" sz="2000" dirty="0">
                <a:latin typeface="Helvetica"/>
                <a:cs typeface="Helvetica"/>
              </a:rPr>
              <a:t>WTMEC_1</a:t>
            </a:r>
            <a:r>
              <a:rPr lang="ro-RO" sz="2000" b="0" dirty="0" smtClean="0">
                <a:latin typeface="Helvetica"/>
                <a:cs typeface="Helvetica"/>
              </a:rPr>
              <a:t>, </a:t>
            </a:r>
            <a:r>
              <a:rPr lang="ro-RO" sz="2000" b="0" dirty="0">
                <a:latin typeface="Helvetica"/>
                <a:cs typeface="Helvetica"/>
              </a:rPr>
              <a:t>data = </a:t>
            </a:r>
            <a:r>
              <a:rPr lang="ro-RO" sz="2000" dirty="0" smtClean="0">
                <a:latin typeface="Helvetica"/>
                <a:cs typeface="Helvetica"/>
              </a:rPr>
              <a:t>NHANES</a:t>
            </a:r>
            <a:r>
              <a:rPr lang="is-IS" sz="2000" b="0" dirty="0" smtClean="0">
                <a:latin typeface="Helvetica"/>
                <a:cs typeface="Helvetica"/>
              </a:rPr>
              <a:t>)</a:t>
            </a:r>
            <a:endParaRPr lang="en-US" sz="2000" b="0" dirty="0" smtClean="0">
              <a:latin typeface="Helvetica"/>
              <a:cs typeface="Helvetica"/>
            </a:endParaRPr>
          </a:p>
          <a:p>
            <a:pPr marL="0" indent="0" algn="ctr">
              <a:buNone/>
            </a:pPr>
            <a:endParaRPr lang="en-US" sz="2000" b="0" dirty="0">
              <a:latin typeface="Helvetica"/>
              <a:cs typeface="Helvetica"/>
            </a:endParaRPr>
          </a:p>
          <a:p>
            <a:pPr marL="0" indent="0" algn="ctr">
              <a:buNone/>
            </a:pPr>
            <a:endParaRPr lang="en-US" sz="2000" b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5973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84917"/>
            <a:ext cx="2468153" cy="108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Clear</a:t>
            </a:r>
            <a:r>
              <a:rPr lang="en-US" b="0" dirty="0" smtClean="0">
                <a:latin typeface="Helvetica"/>
                <a:cs typeface="Helvetica"/>
              </a:rPr>
              <a:t> and </a:t>
            </a: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immediate</a:t>
            </a:r>
            <a:r>
              <a:rPr lang="en-US" b="0" dirty="0" smtClean="0">
                <a:latin typeface="Helvetica"/>
                <a:cs typeface="Helvetica"/>
              </a:rPr>
              <a:t> idea</a:t>
            </a:r>
            <a:endParaRPr lang="en-US" b="0" dirty="0">
              <a:latin typeface="Helvetica"/>
              <a:cs typeface="Helvetica"/>
            </a:endParaRPr>
          </a:p>
        </p:txBody>
      </p:sp>
      <p:pic>
        <p:nvPicPr>
          <p:cNvPr id="4" name="Picture 3" descr="Rplot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06" y="1922211"/>
            <a:ext cx="5508375" cy="36116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607710"/>
            <a:ext cx="7542319" cy="77621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CKD in the U.S.</a:t>
            </a:r>
            <a:endParaRPr lang="en-US" cap="none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797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542319" cy="144748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Broad Public Health Survey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54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Where have we been?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Where are we now?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Who and what do we need to look at?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2101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347593" cy="1371600"/>
          </a:xfrm>
        </p:spPr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Multiple </a:t>
            </a:r>
            <a:r>
              <a:rPr lang="en-US" cap="none" dirty="0" smtClean="0">
                <a:latin typeface="Helvetica"/>
                <a:cs typeface="Helvetica"/>
              </a:rPr>
              <a:t>Linear </a:t>
            </a:r>
            <a:r>
              <a:rPr lang="en-US" cap="none" dirty="0" smtClean="0">
                <a:latin typeface="Helvetica"/>
                <a:cs typeface="Helvetica"/>
              </a:rPr>
              <a:t>Regression Model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 smtClean="0">
                <a:latin typeface="Helvetica"/>
                <a:cs typeface="Helvetica"/>
              </a:rPr>
              <a:t>Y=</a:t>
            </a:r>
            <a:r>
              <a:rPr lang="en-US" b="0" dirty="0" err="1" smtClean="0">
                <a:latin typeface="Helvetica"/>
                <a:cs typeface="Helvetica"/>
              </a:rPr>
              <a:t>LDL+Hypertension+Sex+Diabetes</a:t>
            </a:r>
            <a:r>
              <a:rPr lang="en-US" b="0" dirty="0" smtClean="0">
                <a:latin typeface="Helvetica"/>
                <a:cs typeface="Helvetica"/>
              </a:rPr>
              <a:t>+….</a:t>
            </a:r>
            <a:endParaRPr lang="en-US" b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3904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821983" cy="1371600"/>
          </a:xfrm>
        </p:spPr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Importance of Research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04" y="146749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This model helps identify what we should focus on in future studies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CKD is becoming more prevalent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Dialysis is difficult and expensive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7733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120</TotalTime>
  <Words>343</Words>
  <Application>Microsoft Macintosh PowerPoint</Application>
  <PresentationFormat>On-screen Show (4:3)</PresentationFormat>
  <Paragraphs>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Survey Package in R</vt:lpstr>
      <vt:lpstr>CKD in the U.S.</vt:lpstr>
      <vt:lpstr>Broad Public Health Survey</vt:lpstr>
      <vt:lpstr>Multiple Linear Regression Model</vt:lpstr>
      <vt:lpstr>Importance of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CKD</dc:title>
  <dc:creator>Lydia Lucchesi</dc:creator>
  <cp:lastModifiedBy>Lydia Lucchesi</cp:lastModifiedBy>
  <cp:revision>41</cp:revision>
  <dcterms:created xsi:type="dcterms:W3CDTF">2016-07-16T17:12:59Z</dcterms:created>
  <dcterms:modified xsi:type="dcterms:W3CDTF">2016-07-17T00:56:56Z</dcterms:modified>
</cp:coreProperties>
</file>