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0"/>
    <a:srgbClr val="F5F8FF"/>
    <a:srgbClr val="9D9FA3"/>
    <a:srgbClr val="001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5170" autoAdjust="0"/>
  </p:normalViewPr>
  <p:slideViewPr>
    <p:cSldViewPr snapToGrid="0" snapToObjects="1">
      <p:cViewPr>
        <p:scale>
          <a:sx n="44" d="100"/>
          <a:sy n="44" d="100"/>
        </p:scale>
        <p:origin x="-5672" y="-424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32DB-0F28-FC4A-87A9-46B3392B9C77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E6023-713A-6548-9B56-D32020F68D6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01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E6023-713A-6548-9B56-D32020F68D6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89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9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011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84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09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5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68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09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27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98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0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14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7D5F-D1C9-1F49-8C24-32103320D25C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4A8A-D2A4-EE4B-A69F-558CCD981B3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53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tiff"/><Relationship Id="rId9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182042" y="7502963"/>
            <a:ext cx="9726772" cy="8997710"/>
            <a:chOff x="11750874" y="14341897"/>
            <a:chExt cx="9016227" cy="8265995"/>
          </a:xfrm>
        </p:grpSpPr>
        <p:grpSp>
          <p:nvGrpSpPr>
            <p:cNvPr id="2" name="Group 1"/>
            <p:cNvGrpSpPr/>
            <p:nvPr/>
          </p:nvGrpSpPr>
          <p:grpSpPr>
            <a:xfrm>
              <a:off x="11750874" y="14341897"/>
              <a:ext cx="9016227" cy="7856664"/>
              <a:chOff x="11750874" y="14341897"/>
              <a:chExt cx="9016227" cy="7856664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750874" y="14341897"/>
                <a:ext cx="9016227" cy="7856664"/>
                <a:chOff x="12750054" y="14920598"/>
                <a:chExt cx="6400801" cy="6400800"/>
              </a:xfrm>
            </p:grpSpPr>
            <p:pic>
              <p:nvPicPr>
                <p:cNvPr id="5" name="Picture 4" descr="ckd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50054" y="14920598"/>
                  <a:ext cx="6400801" cy="6400800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14731823" y="20708510"/>
                  <a:ext cx="25399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Garamond"/>
                      <a:cs typeface="Garamond"/>
                    </a:rPr>
                    <a:t>Age</a:t>
                  </a:r>
                  <a:endParaRPr lang="en-US" sz="2000" dirty="0">
                    <a:latin typeface="Garamond"/>
                    <a:cs typeface="Garamond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16200000">
                  <a:off x="11438614" y="17896048"/>
                  <a:ext cx="3318891" cy="284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smtClean="0">
                      <a:latin typeface="Garamond"/>
                      <a:cs typeface="Garamond"/>
                    </a:rPr>
                    <a:t> Estimated Glomerular Filtration Rate</a:t>
                  </a:r>
                  <a:endParaRPr lang="en-US" sz="2000" dirty="0">
                    <a:latin typeface="Garamond"/>
                    <a:cs typeface="Garamond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14542414" y="14747735"/>
                <a:ext cx="3577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Garamond"/>
                    <a:cs typeface="Garamond"/>
                  </a:rPr>
                  <a:t>eGFR and Age</a:t>
                </a:r>
                <a:endParaRPr lang="en-US" sz="2000" dirty="0">
                  <a:latin typeface="Garamond"/>
                  <a:cs typeface="Garamond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2339066" y="21900006"/>
              <a:ext cx="7776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Garamond"/>
                  <a:cs typeface="Garamond"/>
                </a:rPr>
                <a:t>Using hexagonal binning, this scatter plot demonstrates strong a linear relationship between age and estimated glomerular filtration rate</a:t>
              </a:r>
              <a:endParaRPr lang="en-US" sz="2000" dirty="0">
                <a:latin typeface="Garamond"/>
                <a:cs typeface="Garamond"/>
              </a:endParaRPr>
            </a:p>
          </p:txBody>
        </p:sp>
      </p:grpSp>
      <p:sp>
        <p:nvSpPr>
          <p:cNvPr id="39" name="Oval 38"/>
          <p:cNvSpPr/>
          <p:nvPr/>
        </p:nvSpPr>
        <p:spPr>
          <a:xfrm>
            <a:off x="450839" y="6014046"/>
            <a:ext cx="2850921" cy="297783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Oval 37"/>
          <p:cNvSpPr/>
          <p:nvPr/>
        </p:nvSpPr>
        <p:spPr>
          <a:xfrm>
            <a:off x="647695" y="22420524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/>
          <p:cNvSpPr/>
          <p:nvPr/>
        </p:nvSpPr>
        <p:spPr>
          <a:xfrm>
            <a:off x="33235991" y="6014003"/>
            <a:ext cx="3791376" cy="3803406"/>
          </a:xfrm>
          <a:prstGeom prst="ellipse">
            <a:avLst/>
          </a:prstGeom>
          <a:gradFill flip="none" rotWithShape="1">
            <a:gsLst>
              <a:gs pos="0">
                <a:srgbClr val="FFC400">
                  <a:alpha val="58000"/>
                </a:srgb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3958044" cy="5861646"/>
          </a:xfrm>
          <a:prstGeom prst="rect">
            <a:avLst/>
          </a:prstGeom>
          <a:solidFill>
            <a:srgbClr val="001B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1114145" y="6996190"/>
            <a:ext cx="8985731" cy="2631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CKD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b="1" dirty="0">
                <a:latin typeface="Garamond"/>
                <a:cs typeface="Garamond"/>
              </a:rPr>
              <a:t>Chronic kidney disease</a:t>
            </a:r>
            <a:r>
              <a:rPr lang="en-US" sz="3600" dirty="0">
                <a:latin typeface="Garamond"/>
                <a:cs typeface="Garamond"/>
              </a:rPr>
              <a:t>, or </a:t>
            </a:r>
            <a:r>
              <a:rPr lang="en-US" sz="3600" b="1" dirty="0">
                <a:latin typeface="Garamond"/>
                <a:cs typeface="Garamond"/>
              </a:rPr>
              <a:t>CKD</a:t>
            </a:r>
            <a:r>
              <a:rPr lang="en-US" sz="3600" dirty="0">
                <a:latin typeface="Garamond"/>
                <a:cs typeface="Garamond"/>
              </a:rPr>
              <a:t>, </a:t>
            </a:r>
            <a:r>
              <a:rPr lang="en-US" sz="3600" dirty="0" smtClean="0">
                <a:latin typeface="Garamond"/>
                <a:cs typeface="Garamond"/>
              </a:rPr>
              <a:t>is an emergent epidemic in the United States. While ESRD (end-stage CKD) patients make up less than 1% of Medicare patients, ESRD-related expenditures total in the billions (approx. 7% of total Medicare spending). With the goal of identifying cofactors for this costly disease that greatly decreases quality of life, our research </a:t>
            </a:r>
            <a:r>
              <a:rPr lang="en-US" sz="3600" dirty="0">
                <a:latin typeface="Garamond"/>
                <a:cs typeface="Garamond"/>
              </a:rPr>
              <a:t>focuses on the association between CKD and </a:t>
            </a:r>
            <a:r>
              <a:rPr lang="en-US" sz="3600" dirty="0" smtClean="0">
                <a:latin typeface="Garamond"/>
                <a:cs typeface="Garamond"/>
              </a:rPr>
              <a:t>other health data. </a:t>
            </a:r>
            <a:r>
              <a:rPr lang="en-US" sz="3600" dirty="0">
                <a:latin typeface="Garamond"/>
                <a:cs typeface="Garamond"/>
              </a:rPr>
              <a:t>Ultimately, we built </a:t>
            </a:r>
            <a:r>
              <a:rPr lang="en-US" sz="3600" dirty="0" smtClean="0">
                <a:latin typeface="Garamond"/>
                <a:cs typeface="Garamond"/>
              </a:rPr>
              <a:t>a multiple linear regression </a:t>
            </a:r>
            <a:r>
              <a:rPr lang="en-US" sz="3600" dirty="0">
                <a:latin typeface="Garamond"/>
                <a:cs typeface="Garamond"/>
              </a:rPr>
              <a:t>model that predicts </a:t>
            </a:r>
            <a:r>
              <a:rPr lang="en-US" sz="3600" dirty="0" smtClean="0">
                <a:latin typeface="Garamond"/>
                <a:cs typeface="Garamond"/>
              </a:rPr>
              <a:t>estimated glomerular filtration rate based </a:t>
            </a:r>
            <a:r>
              <a:rPr lang="en-US" sz="3600" dirty="0">
                <a:latin typeface="Garamond"/>
                <a:cs typeface="Garamond"/>
              </a:rPr>
              <a:t>on </a:t>
            </a:r>
            <a:r>
              <a:rPr lang="en-US" sz="3600" dirty="0" smtClean="0">
                <a:latin typeface="Garamond"/>
                <a:cs typeface="Garamond"/>
              </a:rPr>
              <a:t>one’s current </a:t>
            </a:r>
            <a:r>
              <a:rPr lang="en-US" sz="3600" dirty="0">
                <a:latin typeface="Garamond"/>
                <a:cs typeface="Garamond"/>
              </a:rPr>
              <a:t>state of health, socioeconomic status, </a:t>
            </a:r>
            <a:r>
              <a:rPr lang="en-US" sz="3600" dirty="0" smtClean="0">
                <a:latin typeface="Garamond"/>
                <a:cs typeface="Garamond"/>
              </a:rPr>
              <a:t>and demographic.</a:t>
            </a: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 smtClean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endParaRPr lang="en-US" sz="4800" b="1" dirty="0">
              <a:latin typeface="Garamond"/>
              <a:cs typeface="Garamond"/>
            </a:endParaRPr>
          </a:p>
          <a:p>
            <a:r>
              <a:rPr lang="en-US" sz="4800" b="1" dirty="0" smtClean="0">
                <a:latin typeface="Garamond"/>
                <a:cs typeface="Garamond"/>
              </a:rPr>
              <a:t>NHANES</a:t>
            </a:r>
            <a:endParaRPr lang="en-US" sz="48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>
                <a:latin typeface="Garamond"/>
                <a:cs typeface="Garamond"/>
              </a:rPr>
              <a:t>The data for this study comes from the </a:t>
            </a:r>
            <a:r>
              <a:rPr lang="en-US" sz="3600" b="1" dirty="0">
                <a:latin typeface="Garamond"/>
                <a:cs typeface="Garamond"/>
              </a:rPr>
              <a:t>National Health and Nutrition Examination Survey</a:t>
            </a:r>
            <a:r>
              <a:rPr lang="en-US" sz="3600" dirty="0">
                <a:latin typeface="Garamond"/>
                <a:cs typeface="Garamond"/>
              </a:rPr>
              <a:t> conducted by the CDC every year. Each survey cycle consists of two years and attempts to obtain a representative sample of the United </a:t>
            </a:r>
            <a:r>
              <a:rPr lang="en-US" sz="3600" dirty="0" smtClean="0">
                <a:latin typeface="Garamond"/>
                <a:cs typeface="Garamond"/>
              </a:rPr>
              <a:t>States </a:t>
            </a:r>
            <a:r>
              <a:rPr lang="en-US" sz="3600" dirty="0">
                <a:latin typeface="Garamond"/>
                <a:cs typeface="Garamond"/>
              </a:rPr>
              <a:t>population. </a:t>
            </a:r>
            <a:r>
              <a:rPr lang="en-US" sz="3600" dirty="0" smtClean="0">
                <a:latin typeface="Garamond"/>
                <a:cs typeface="Garamond"/>
              </a:rPr>
              <a:t>Our </a:t>
            </a:r>
            <a:r>
              <a:rPr lang="en-US" sz="3600" dirty="0">
                <a:latin typeface="Garamond"/>
                <a:cs typeface="Garamond"/>
              </a:rPr>
              <a:t>dataset has 78,518 observations, contains 100 different variables, and spans 14 years (2001-2014). </a:t>
            </a:r>
            <a:r>
              <a:rPr lang="en-US" sz="3600" dirty="0" smtClean="0">
                <a:latin typeface="Garamond"/>
                <a:cs typeface="Garamond"/>
              </a:rPr>
              <a:t>Using the </a:t>
            </a:r>
            <a:r>
              <a:rPr lang="en-US" sz="3600" dirty="0">
                <a:latin typeface="Garamond"/>
                <a:cs typeface="Garamond"/>
              </a:rPr>
              <a:t>‘Survey’ package in R, we were able to account </a:t>
            </a:r>
            <a:r>
              <a:rPr lang="en-US" sz="3600" dirty="0" smtClean="0">
                <a:latin typeface="Garamond"/>
                <a:cs typeface="Garamond"/>
              </a:rPr>
              <a:t>for the complex survey design used by the CDC </a:t>
            </a:r>
            <a:r>
              <a:rPr lang="en-US" sz="3600" dirty="0">
                <a:latin typeface="Garamond"/>
                <a:cs typeface="Garamond"/>
              </a:rPr>
              <a:t>and get a strong sense of what is happening </a:t>
            </a:r>
            <a:r>
              <a:rPr lang="en-US" sz="3600" dirty="0" smtClean="0">
                <a:latin typeface="Garamond"/>
                <a:cs typeface="Garamond"/>
              </a:rPr>
              <a:t>among roughly 320 </a:t>
            </a:r>
            <a:r>
              <a:rPr lang="en-US" sz="3600" dirty="0">
                <a:latin typeface="Garamond"/>
                <a:cs typeface="Garamond"/>
              </a:rPr>
              <a:t>million people</a:t>
            </a:r>
            <a:r>
              <a:rPr lang="en-US" sz="3600" dirty="0" smtClean="0">
                <a:latin typeface="Garamond"/>
                <a:cs typeface="Garamond"/>
              </a:rPr>
              <a:t>.</a:t>
            </a:r>
            <a:endParaRPr lang="en-US" sz="3600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71331" y="4840663"/>
            <a:ext cx="2255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Gabriel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Goulart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Nicholas </a:t>
            </a:r>
            <a:r>
              <a:rPr lang="es-ES_tradnl" sz="5400" dirty="0" err="1" smtClean="0">
                <a:solidFill>
                  <a:srgbClr val="FFC400"/>
                </a:solidFill>
                <a:latin typeface="Garamond"/>
                <a:cs typeface="Garamond"/>
              </a:rPr>
              <a:t>Hertle</a:t>
            </a:r>
            <a:r>
              <a:rPr lang="es-ES_tradnl" sz="5400" dirty="0" smtClean="0">
                <a:solidFill>
                  <a:srgbClr val="FFC400"/>
                </a:solidFill>
                <a:latin typeface="Garamond"/>
                <a:cs typeface="Garamond"/>
              </a:rPr>
              <a:t>, and Lydia Lucchesi</a:t>
            </a:r>
            <a:endParaRPr lang="es-ES_tradnl" sz="5400" dirty="0">
              <a:solidFill>
                <a:srgbClr val="FFC400"/>
              </a:solidFill>
              <a:latin typeface="Garamond"/>
              <a:cs typeface="Garamon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720" y="270042"/>
            <a:ext cx="3633348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rgbClr val="FFC400"/>
                </a:solidFill>
                <a:latin typeface="Garamond"/>
                <a:cs typeface="Garamond"/>
              </a:rPr>
              <a:t>Predicting CKD and Potential Risk Factors with Multiple Linear Regression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339066" y="6634834"/>
            <a:ext cx="19211128" cy="3046988"/>
            <a:chOff x="12339066" y="6537299"/>
            <a:chExt cx="19211128" cy="3046988"/>
          </a:xfrm>
        </p:grpSpPr>
        <p:sp>
          <p:nvSpPr>
            <p:cNvPr id="14" name="TextBox 13"/>
            <p:cNvSpPr txBox="1"/>
            <p:nvPr/>
          </p:nvSpPr>
          <p:spPr>
            <a:xfrm>
              <a:off x="12339066" y="6537299"/>
              <a:ext cx="1921112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atin typeface="Garamond"/>
                  <a:cs typeface="Garamond"/>
                </a:rPr>
                <a:t>Methods</a:t>
              </a:r>
              <a:endParaRPr lang="en-US" sz="6600" dirty="0" smtClean="0"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2339066" y="7776657"/>
              <a:ext cx="19211128" cy="16569"/>
            </a:xfrm>
            <a:prstGeom prst="line">
              <a:avLst/>
            </a:prstGeom>
            <a:ln w="127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339066" y="25794496"/>
            <a:ext cx="19211128" cy="6832640"/>
            <a:chOff x="12339066" y="24281160"/>
            <a:chExt cx="19211128" cy="6832640"/>
          </a:xfrm>
        </p:grpSpPr>
        <p:sp>
          <p:nvSpPr>
            <p:cNvPr id="17" name="TextBox 16"/>
            <p:cNvSpPr txBox="1"/>
            <p:nvPr/>
          </p:nvSpPr>
          <p:spPr>
            <a:xfrm>
              <a:off x="12339066" y="24281160"/>
              <a:ext cx="19211128" cy="683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>
                  <a:latin typeface="Garamond"/>
                  <a:cs typeface="Garamond"/>
                </a:rPr>
                <a:t>Results </a:t>
              </a:r>
              <a:endParaRPr lang="en-US" sz="6600" dirty="0">
                <a:latin typeface="Garamond"/>
                <a:cs typeface="Garamond"/>
              </a:endParaRP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3600" dirty="0" smtClean="0">
                <a:solidFill>
                  <a:srgbClr val="001B3C"/>
                </a:solidFill>
                <a:latin typeface="Garamond"/>
                <a:cs typeface="Garamond"/>
              </a:endParaRPr>
            </a:p>
            <a:p>
              <a:endParaRPr lang="en-US" sz="4000" dirty="0">
                <a:latin typeface="Garamond"/>
                <a:cs typeface="Garamond"/>
              </a:endParaRPr>
            </a:p>
            <a:p>
              <a:r>
                <a:rPr lang="en-US" sz="4000" dirty="0">
                  <a:latin typeface="Garamond"/>
                  <a:cs typeface="Garamond"/>
                </a:rPr>
                <a:t> </a:t>
              </a:r>
            </a:p>
            <a:p>
              <a:endParaRPr lang="es-ES_tradnl" sz="4000" dirty="0">
                <a:latin typeface="Garamond"/>
                <a:cs typeface="Garamond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339066" y="25418570"/>
              <a:ext cx="19211128" cy="16569"/>
            </a:xfrm>
            <a:prstGeom prst="line">
              <a:avLst/>
            </a:prstGeom>
            <a:ln w="127000" cmpd="sng">
              <a:gradFill flip="none" rotWithShape="1">
                <a:gsLst>
                  <a:gs pos="0">
                    <a:srgbClr val="FFC400"/>
                  </a:gs>
                  <a:gs pos="100000">
                    <a:prstClr val="white"/>
                  </a:gs>
                </a:gsLst>
                <a:lin ang="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3656389" y="7211459"/>
            <a:ext cx="9618277" cy="2763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Garamond"/>
                <a:cs typeface="Garamond"/>
              </a:rPr>
              <a:t>Conclusion</a:t>
            </a:r>
            <a:r>
              <a:rPr lang="en-US" sz="4800" b="1" dirty="0">
                <a:latin typeface="Garamond"/>
                <a:cs typeface="Garamond"/>
              </a:rPr>
              <a:t> </a:t>
            </a:r>
            <a:r>
              <a:rPr lang="en-US" sz="4800" b="1" dirty="0" smtClean="0">
                <a:latin typeface="Garamond"/>
                <a:cs typeface="Garamond"/>
              </a:rPr>
              <a:t>and Recommendations for Further Study</a:t>
            </a:r>
            <a:endParaRPr lang="en-US" sz="4800" b="1" dirty="0">
              <a:latin typeface="Garamond"/>
              <a:cs typeface="Garamond"/>
            </a:endParaRP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r>
              <a:rPr lang="en-US" sz="3600" dirty="0" smtClean="0">
                <a:latin typeface="Garamond"/>
                <a:cs typeface="Garamond"/>
              </a:rPr>
              <a:t>For NHANES, new individuals are surveyed each year, and geographic location is kept confidential. The inability to track the health of a single person over time prohibited us from performing causation analysis.</a:t>
            </a:r>
          </a:p>
          <a:p>
            <a:endParaRPr lang="en-US" sz="36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Utilizing bootstrap resampling, we found that the coefficients’ 95% confidence intervals were generally similar to the experimental values. However, two confidence intervals stood out: the confidence intervals for Non-Hispanic Black, which spanned 0, and diabetes, which was quite wide and had a lower bound very close to 0. Therefore, we are unable to conclusively identify a difference in eGFR for the Non-Hispanic Black group.</a:t>
            </a:r>
          </a:p>
          <a:p>
            <a:endParaRPr lang="en-US" sz="3600" dirty="0" smtClean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After removing all observations that contained a missing value for one or more covariates, only 85% were left for analysis. Adding more covariates reduced this number further and we cannot conclude that the data was missing completely at random. Future studies could </a:t>
            </a:r>
            <a:r>
              <a:rPr lang="en-US" sz="3600" dirty="0" smtClean="0">
                <a:latin typeface="Garamond"/>
                <a:cs typeface="Garamond"/>
              </a:rPr>
              <a:t>explore imputation. 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4800" b="1" dirty="0" smtClean="0">
                <a:solidFill>
                  <a:srgbClr val="001B3C"/>
                </a:solidFill>
                <a:latin typeface="Garamond"/>
                <a:cs typeface="Garamond"/>
              </a:rPr>
              <a:t>Acknowledgements</a:t>
            </a:r>
            <a:endParaRPr lang="en-US" sz="4800" b="1" dirty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4000" dirty="0">
              <a:latin typeface="Garamond"/>
              <a:cs typeface="Garamond"/>
            </a:endParaRPr>
          </a:p>
          <a:p>
            <a:r>
              <a:rPr lang="en-US" sz="3200" dirty="0" smtClean="0">
                <a:latin typeface="Garamond"/>
                <a:cs typeface="Garamond"/>
              </a:rPr>
              <a:t>This project would not have been possible without the mentorship of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>
                <a:latin typeface="Garamond"/>
                <a:cs typeface="Garamond"/>
              </a:rPr>
              <a:t>Yanming</a:t>
            </a:r>
            <a:r>
              <a:rPr lang="en-US" sz="3200" dirty="0">
                <a:latin typeface="Garamond"/>
                <a:cs typeface="Garamond"/>
              </a:rPr>
              <a:t> </a:t>
            </a:r>
            <a:r>
              <a:rPr lang="en-US" sz="3200" dirty="0" smtClean="0">
                <a:latin typeface="Garamond"/>
                <a:cs typeface="Garamond"/>
              </a:rPr>
              <a:t>Li, Dr</a:t>
            </a:r>
            <a:r>
              <a:rPr lang="en-US" sz="3200" dirty="0">
                <a:latin typeface="Garamond"/>
                <a:cs typeface="Garamond"/>
              </a:rPr>
              <a:t>. </a:t>
            </a:r>
            <a:r>
              <a:rPr lang="en-US" sz="3200" dirty="0" err="1" smtClean="0">
                <a:latin typeface="Garamond"/>
                <a:cs typeface="Garamond"/>
              </a:rPr>
              <a:t>Jian</a:t>
            </a:r>
            <a:r>
              <a:rPr lang="en-US" sz="3200" dirty="0" smtClean="0">
                <a:latin typeface="Garamond"/>
                <a:cs typeface="Garamond"/>
              </a:rPr>
              <a:t> Kang, and Dr</a:t>
            </a:r>
            <a:r>
              <a:rPr lang="en-US" sz="3200" dirty="0">
                <a:latin typeface="Garamond"/>
                <a:cs typeface="Garamond"/>
              </a:rPr>
              <a:t>. Kevin </a:t>
            </a:r>
            <a:r>
              <a:rPr lang="en-US" sz="3200" dirty="0" smtClean="0">
                <a:latin typeface="Garamond"/>
                <a:cs typeface="Garamond"/>
              </a:rPr>
              <a:t>He and also without the support of the Big </a:t>
            </a:r>
            <a:r>
              <a:rPr lang="en-US" sz="3200" dirty="0">
                <a:latin typeface="Garamond"/>
                <a:cs typeface="Garamond"/>
              </a:rPr>
              <a:t>Data Summer </a:t>
            </a:r>
            <a:r>
              <a:rPr lang="en-US" sz="3200" dirty="0" smtClean="0">
                <a:latin typeface="Garamond"/>
                <a:cs typeface="Garamond"/>
              </a:rPr>
              <a:t>Institute. We are very thankful for the opportunity to conduct research at the University of Michigan.</a:t>
            </a:r>
            <a:endParaRPr lang="en-US" sz="3200" dirty="0">
              <a:latin typeface="Garamond"/>
              <a:cs typeface="Garamond"/>
            </a:endParaRP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5400" b="1" dirty="0" smtClean="0">
                <a:solidFill>
                  <a:srgbClr val="001B3C"/>
                </a:solidFill>
                <a:latin typeface="Garamond"/>
                <a:cs typeface="Garamond"/>
              </a:rPr>
              <a:t>Citations</a:t>
            </a:r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T. Lumley (2014) "survey: analysis of complex survey samples". R package version 3.30.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H. Wickham. ggplot2: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Elegant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Graphics for Data Analysis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Springer-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Verlag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New York, 2009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Heike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Hofmann and Marie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Vendettuoli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 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2015).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ggparallel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: Variations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of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Parallel Coordinate Plots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for Categorical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Data.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 package version 0.1.2.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Dan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Carr, ported by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Nicholas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Lewin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-Koh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, Martin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Maechler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and contains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copies of lattice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functions written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by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Deepayan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Sarkar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2015)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hexbin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: Hexagonal Binning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Routines. R package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version 1.27.1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Hadley Wickham (2007).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Reshaping Data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with the reshape Package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Journal of Statistical Software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, 21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(12), 1-20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Winston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Chang, (2014). </a:t>
            </a:r>
            <a:r>
              <a:rPr lang="en-US" sz="1600" dirty="0" err="1" smtClean="0">
                <a:solidFill>
                  <a:srgbClr val="001B3C"/>
                </a:solidFill>
                <a:latin typeface="Garamond"/>
                <a:cs typeface="Garamond"/>
              </a:rPr>
              <a:t>Extrafont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: Tools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for using fonts. R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package version 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0.17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  <a:endParaRPr lang="en-US" sz="1600" dirty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pPr indent="-457200"/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"Introduction to Volume 1: CKD in the United States." American Journal of Kidney Diseases 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67.3 (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2016): n. </a:t>
            </a:r>
            <a:r>
              <a:rPr lang="en-US" sz="1600" dirty="0" err="1">
                <a:solidFill>
                  <a:srgbClr val="001B3C"/>
                </a:solidFill>
                <a:latin typeface="Garamond"/>
                <a:cs typeface="Garamond"/>
              </a:rPr>
              <a:t>pag</a:t>
            </a:r>
            <a:r>
              <a:rPr lang="en-US" sz="1600" dirty="0">
                <a:solidFill>
                  <a:srgbClr val="001B3C"/>
                </a:solidFill>
                <a:latin typeface="Garamond"/>
                <a:cs typeface="Garamond"/>
              </a:rPr>
              <a:t>. Web</a:t>
            </a:r>
            <a:r>
              <a:rPr lang="en-US" sz="1600" dirty="0" smtClean="0">
                <a:solidFill>
                  <a:srgbClr val="001B3C"/>
                </a:solidFill>
                <a:latin typeface="Garamond"/>
                <a:cs typeface="Garamond"/>
              </a:rPr>
              <a:t>.</a:t>
            </a:r>
          </a:p>
          <a:p>
            <a:pPr indent="-457200"/>
            <a:endParaRPr lang="en-US" sz="16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1600" dirty="0">
                <a:latin typeface="Garamond"/>
                <a:cs typeface="Garamond"/>
              </a:rPr>
              <a:t>"UNITED STATES RENAL DATA SYSTEM." USRDS Home Page. </a:t>
            </a:r>
            <a:r>
              <a:rPr lang="en-US" sz="1600" dirty="0" err="1">
                <a:latin typeface="Garamond"/>
                <a:cs typeface="Garamond"/>
              </a:rPr>
              <a:t>N.p</a:t>
            </a:r>
            <a:r>
              <a:rPr lang="en-US" sz="1600" dirty="0">
                <a:latin typeface="Garamond"/>
                <a:cs typeface="Garamond"/>
              </a:rPr>
              <a:t>., </a:t>
            </a:r>
            <a:r>
              <a:rPr lang="en-US" sz="1600" dirty="0" err="1">
                <a:latin typeface="Garamond"/>
                <a:cs typeface="Garamond"/>
              </a:rPr>
              <a:t>n.d.</a:t>
            </a:r>
            <a:r>
              <a:rPr lang="en-US" sz="1600" dirty="0">
                <a:latin typeface="Garamond"/>
                <a:cs typeface="Garamond"/>
              </a:rPr>
              <a:t> Web. 17 July 2016</a:t>
            </a:r>
            <a:r>
              <a:rPr lang="en-US" sz="1600" dirty="0" smtClean="0">
                <a:latin typeface="Garamond"/>
                <a:cs typeface="Garamond"/>
              </a:rPr>
              <a:t>.</a:t>
            </a:r>
          </a:p>
          <a:p>
            <a:r>
              <a:rPr lang="en-US" sz="4000" dirty="0">
                <a:latin typeface="Garamond"/>
                <a:cs typeface="Garamond"/>
              </a:rPr>
              <a:t> </a:t>
            </a:r>
          </a:p>
          <a:p>
            <a:endParaRPr lang="es-ES_tradnl" sz="4000" dirty="0">
              <a:latin typeface="Garamond"/>
              <a:cs typeface="Garamon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441134" y="8331482"/>
            <a:ext cx="734238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1B3C"/>
                </a:solidFill>
                <a:latin typeface="Garamond"/>
                <a:cs typeface="Garamond"/>
              </a:rPr>
              <a:t>1</a:t>
            </a:r>
            <a:r>
              <a:rPr lang="en-US" sz="4400" dirty="0" smtClean="0">
                <a:solidFill>
                  <a:srgbClr val="001B3C"/>
                </a:solidFill>
                <a:latin typeface="Garamond"/>
                <a:cs typeface="Garamond"/>
              </a:rPr>
              <a:t>.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Narrow down variables of interest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through literature review, 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visualizations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, and chi</a:t>
            </a:r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-squared </a:t>
            </a:r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tests. </a:t>
            </a: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Discard some variables due to a high number of missing values and the inability to determine what the different categorical levels meant (e.g. self reported strokes). </a:t>
            </a:r>
            <a:endParaRPr lang="en-US" sz="2000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2000" dirty="0">
              <a:solidFill>
                <a:srgbClr val="001B3C"/>
              </a:solidFill>
              <a:latin typeface="Garamond"/>
              <a:cs typeface="Garamond"/>
            </a:endParaRPr>
          </a:p>
          <a:p>
            <a:r>
              <a:rPr lang="en-US" sz="3600" dirty="0" smtClean="0">
                <a:solidFill>
                  <a:srgbClr val="001B3C"/>
                </a:solidFill>
                <a:latin typeface="Garamond"/>
                <a:cs typeface="Garamond"/>
              </a:rPr>
              <a:t>Subset the data so that only those older than 18 are included and transform age into a categorical variable.</a:t>
            </a:r>
            <a:endParaRPr lang="en-US" sz="3600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39979" y="21797991"/>
            <a:ext cx="83928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Garamond"/>
                <a:cs typeface="Garamond"/>
              </a:rPr>
              <a:t>3. </a:t>
            </a:r>
            <a:r>
              <a:rPr lang="en-US" sz="3600" dirty="0" smtClean="0">
                <a:latin typeface="Garamond"/>
                <a:cs typeface="Garamond"/>
              </a:rPr>
              <a:t>Perform 10-fold cross validation and bootstrap resampling to find the most accurate multiple linear regression model for predicting estimated glomerular filtration rate (measurement for determining CKD stage).</a:t>
            </a:r>
          </a:p>
          <a:p>
            <a:endParaRPr lang="en-US" sz="2000" dirty="0">
              <a:latin typeface="Garamond"/>
              <a:cs typeface="Garamond"/>
            </a:endParaRPr>
          </a:p>
          <a:p>
            <a:r>
              <a:rPr lang="en-US" sz="3600" dirty="0" smtClean="0">
                <a:latin typeface="Garamond"/>
                <a:cs typeface="Garamond"/>
              </a:rPr>
              <a:t>Penalize errors on higher-weight observations by weighting errors on specific PSUs </a:t>
            </a:r>
            <a:r>
              <a:rPr lang="en-US" sz="3600" dirty="0" smtClean="0">
                <a:latin typeface="Garamond"/>
                <a:cs typeface="Garamond"/>
              </a:rPr>
              <a:t>to </a:t>
            </a:r>
            <a:r>
              <a:rPr lang="en-US" sz="3600" dirty="0" smtClean="0">
                <a:latin typeface="Garamond"/>
                <a:cs typeface="Garamond"/>
              </a:rPr>
              <a:t>maintain internal consistency</a:t>
            </a:r>
            <a:r>
              <a:rPr lang="en-US" sz="3600" dirty="0" smtClean="0">
                <a:latin typeface="Garamond"/>
                <a:cs typeface="Garamond"/>
              </a:rPr>
              <a:t>.</a:t>
            </a:r>
            <a:r>
              <a:rPr lang="en-US" sz="3600" b="1" dirty="0">
                <a:solidFill>
                  <a:srgbClr val="001B3C"/>
                </a:solidFill>
                <a:latin typeface="Garamond"/>
                <a:cs typeface="Garamond"/>
              </a:rPr>
              <a:t> </a:t>
            </a:r>
            <a:endParaRPr lang="en-US" sz="3600" b="1" dirty="0" smtClean="0">
              <a:solidFill>
                <a:srgbClr val="001B3C"/>
              </a:solidFill>
              <a:latin typeface="Garamond"/>
              <a:cs typeface="Garamond"/>
            </a:endParaRPr>
          </a:p>
          <a:p>
            <a:endParaRPr lang="en-US" sz="3600" dirty="0">
              <a:latin typeface="Garamond"/>
              <a:cs typeface="Garamon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2139979" y="16837980"/>
                <a:ext cx="8382461" cy="5406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2</a:t>
                </a:r>
                <a:r>
                  <a:rPr lang="en-US" sz="4400" b="1" dirty="0" smtClean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.</a:t>
                </a:r>
                <a:r>
                  <a:rPr lang="en-US" sz="4400" dirty="0" smtClean="0">
                    <a:solidFill>
                      <a:srgbClr val="001B3C"/>
                    </a:solidFill>
                    <a:latin typeface="Garamond" charset="0"/>
                    <a:ea typeface="Garamond" charset="0"/>
                    <a:cs typeface="Garamond" charset="0"/>
                  </a:rPr>
                  <a:t>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Use backward </a:t>
                </a:r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selection to get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GLMs of the form: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𝑌</m:t>
                          </m:r>
                        </m:e>
                      </m:acc>
                      <m:r>
                        <a:rPr lang="en-US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 smtClean="0">
                  <a:solidFill>
                    <a:srgbClr val="001B3C"/>
                  </a:solidFill>
                  <a:latin typeface="Garamond"/>
                  <a:cs typeface="Garamond"/>
                </a:endParaRPr>
              </a:p>
              <a:p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with the lowest BIC </a:t>
                </a:r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value.</a:t>
                </a:r>
                <a:endParaRPr lang="en-US" sz="2000" dirty="0">
                  <a:solidFill>
                    <a:srgbClr val="001B3C"/>
                  </a:solidFill>
                  <a:latin typeface="Garamond"/>
                  <a:cs typeface="Garamond"/>
                </a:endParaRPr>
              </a:p>
              <a:p>
                <a:r>
                  <a:rPr lang="en-US" sz="3600" dirty="0" smtClean="0">
                    <a:solidFill>
                      <a:srgbClr val="001B3C"/>
                    </a:solidFill>
                    <a:latin typeface="Garamond"/>
                    <a:cs typeface="Garamond"/>
                  </a:rPr>
                  <a:t>Test with different initial sets of variables.</a:t>
                </a:r>
              </a:p>
              <a:p>
                <a:r>
                  <a:rPr lang="en-US" sz="3600" b="1" dirty="0">
                    <a:solidFill>
                      <a:srgbClr val="001B3C"/>
                    </a:solidFill>
                    <a:latin typeface="Garamond"/>
                    <a:cs typeface="Garamond"/>
                  </a:rPr>
                  <a:t>Final Multiple Linear Regression Model:</a:t>
                </a:r>
              </a:p>
              <a:p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 eGFR ~ Hypertension + Gender + Diabetes</a:t>
                </a:r>
              </a:p>
              <a:p>
                <a:r>
                  <a:rPr lang="en-US" sz="3600" dirty="0">
                    <a:solidFill>
                      <a:srgbClr val="001B3C"/>
                    </a:solidFill>
                    <a:latin typeface="Garamond"/>
                    <a:cs typeface="Garamond"/>
                  </a:rPr>
                  <a:t> + Race + Age Group</a:t>
                </a:r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9979" y="16837980"/>
                <a:ext cx="8382461" cy="5406224"/>
              </a:xfrm>
              <a:prstGeom prst="rect">
                <a:avLst/>
              </a:prstGeom>
              <a:blipFill rotWithShape="0">
                <a:blip r:embed="rId4"/>
                <a:stretch>
                  <a:fillRect l="-2982" t="-2255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33669102" y="24611164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656389" y="28521441"/>
            <a:ext cx="9605564" cy="0"/>
          </a:xfrm>
          <a:prstGeom prst="line">
            <a:avLst/>
          </a:prstGeom>
          <a:ln w="19050" cmpd="sng">
            <a:gradFill flip="none" rotWithShape="1">
              <a:gsLst>
                <a:gs pos="0">
                  <a:srgbClr val="FFC400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2color-transparentb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203" y="1747212"/>
            <a:ext cx="2921201" cy="3189952"/>
          </a:xfrm>
          <a:prstGeom prst="rect">
            <a:avLst/>
          </a:prstGeom>
        </p:spPr>
      </p:pic>
      <p:pic>
        <p:nvPicPr>
          <p:cNvPr id="12" name="Picture 11" descr="Screen Shot 2016-07-17 at 6.55.28 P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2" y="16512559"/>
            <a:ext cx="9047000" cy="5548384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28261258" y="27652118"/>
            <a:ext cx="0" cy="4562897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tps://raw.githubusercontent.com/hertlen/bdsi16ehr/master/Parallel%20Set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673" y="15697176"/>
            <a:ext cx="10740981" cy="805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53755" y="26962264"/>
            <a:ext cx="5893426" cy="566487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3656389" y="21795470"/>
            <a:ext cx="172884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1B3C"/>
                </a:solidFill>
                <a:latin typeface="Garamond"/>
                <a:cs typeface="Garamond"/>
              </a:rPr>
              <a:t>10-fold </a:t>
            </a:r>
            <a:r>
              <a:rPr lang="en-US" sz="3600" b="1" dirty="0">
                <a:solidFill>
                  <a:srgbClr val="001B3C"/>
                </a:solidFill>
                <a:latin typeface="Garamond"/>
                <a:cs typeface="Garamond"/>
              </a:rPr>
              <a:t>Cross-Validation results: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Root Mean Squared Error: </a:t>
            </a:r>
            <a:r>
              <a:rPr lang="en-US" sz="3600" b="1" dirty="0">
                <a:solidFill>
                  <a:srgbClr val="001B3C"/>
                </a:solidFill>
                <a:latin typeface="Garamond"/>
                <a:cs typeface="Garamond"/>
              </a:rPr>
              <a:t>12.902</a:t>
            </a:r>
          </a:p>
          <a:p>
            <a:r>
              <a:rPr lang="en-US" sz="3600" dirty="0">
                <a:solidFill>
                  <a:srgbClr val="001B3C"/>
                </a:solidFill>
                <a:latin typeface="Garamond"/>
                <a:cs typeface="Garamond"/>
              </a:rPr>
              <a:t>Root MSE standard deviation: </a:t>
            </a:r>
            <a:r>
              <a:rPr lang="en-US" sz="3600" b="1" dirty="0">
                <a:solidFill>
                  <a:srgbClr val="001B3C"/>
                </a:solidFill>
                <a:latin typeface="Garamond"/>
                <a:cs typeface="Garamond"/>
              </a:rPr>
              <a:t>0.0771</a:t>
            </a:r>
            <a:endParaRPr lang="en-US" sz="3600" b="1" dirty="0">
              <a:solidFill>
                <a:srgbClr val="001B3C"/>
              </a:solidFill>
              <a:latin typeface="Garamond"/>
              <a:cs typeface="Garamond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9"/>
          <a:srcRect b="9781"/>
          <a:stretch/>
        </p:blipFill>
        <p:spPr>
          <a:xfrm flipV="1">
            <a:off x="18692218" y="27952285"/>
            <a:ext cx="6037317" cy="50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198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Garamond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Lucchesi</dc:creator>
  <cp:lastModifiedBy>Nicholas J. Hertle</cp:lastModifiedBy>
  <cp:revision>328</cp:revision>
  <dcterms:created xsi:type="dcterms:W3CDTF">2016-07-14T19:21:14Z</dcterms:created>
  <dcterms:modified xsi:type="dcterms:W3CDTF">2016-07-19T21:30:08Z</dcterms:modified>
</cp:coreProperties>
</file>