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0"/>
    <a:srgbClr val="F5F8FF"/>
    <a:srgbClr val="9D9FA3"/>
    <a:srgbClr val="001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63" autoAdjust="0"/>
    <p:restoredTop sz="95170" autoAdjust="0"/>
  </p:normalViewPr>
  <p:slideViewPr>
    <p:cSldViewPr snapToGrid="0" snapToObjects="1">
      <p:cViewPr>
        <p:scale>
          <a:sx n="20" d="100"/>
          <a:sy n="20" d="100"/>
        </p:scale>
        <p:origin x="-552" y="48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32DB-0F28-FC4A-87A9-46B3392B9C77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E6023-713A-6548-9B56-D32020F68D6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01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6023-713A-6548-9B56-D32020F68D6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894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69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011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847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094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52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688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109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271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998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503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14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7D5F-D1C9-1F49-8C24-32103320D25C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53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705300" y="14341897"/>
            <a:ext cx="9016226" cy="7856664"/>
            <a:chOff x="11705300" y="14341897"/>
            <a:chExt cx="9016226" cy="7856664"/>
          </a:xfrm>
        </p:grpSpPr>
        <p:grpSp>
          <p:nvGrpSpPr>
            <p:cNvPr id="13" name="Group 12"/>
            <p:cNvGrpSpPr/>
            <p:nvPr/>
          </p:nvGrpSpPr>
          <p:grpSpPr>
            <a:xfrm>
              <a:off x="11705300" y="14341897"/>
              <a:ext cx="9016226" cy="7856664"/>
              <a:chOff x="12717699" y="14920598"/>
              <a:chExt cx="6400800" cy="6400800"/>
            </a:xfrm>
          </p:grpSpPr>
          <p:pic>
            <p:nvPicPr>
              <p:cNvPr id="5" name="Picture 4" descr="ckd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17699" y="14920598"/>
                <a:ext cx="6400800" cy="640080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14731823" y="20708510"/>
                <a:ext cx="25399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Garamond"/>
                    <a:cs typeface="Garamond"/>
                  </a:rPr>
                  <a:t>Age</a:t>
                </a:r>
                <a:endParaRPr lang="en-US" sz="2000" dirty="0">
                  <a:latin typeface="Garamond"/>
                  <a:cs typeface="Garamond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11438614" y="17896048"/>
                <a:ext cx="3318891" cy="28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Garamond"/>
                    <a:cs typeface="Garamond"/>
                  </a:rPr>
                  <a:t> Estimated Glomerular </a:t>
                </a:r>
                <a:r>
                  <a:rPr lang="en-US" sz="2000" dirty="0" smtClean="0">
                    <a:latin typeface="Garamond"/>
                    <a:cs typeface="Garamond"/>
                  </a:rPr>
                  <a:t>Filtration Rate</a:t>
                </a:r>
                <a:endParaRPr lang="en-US" sz="2000" dirty="0">
                  <a:latin typeface="Garamond"/>
                  <a:cs typeface="Garamond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4542414" y="14747735"/>
              <a:ext cx="3577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Garamond"/>
                  <a:cs typeface="Garamond"/>
                </a:rPr>
                <a:t>eGFR</a:t>
              </a:r>
              <a:r>
                <a:rPr lang="en-US" sz="2000" dirty="0" smtClean="0">
                  <a:latin typeface="Garamond"/>
                  <a:cs typeface="Garamond"/>
                </a:rPr>
                <a:t> and Age</a:t>
              </a:r>
              <a:endParaRPr lang="en-US" sz="2000" dirty="0">
                <a:latin typeface="Garamond"/>
                <a:cs typeface="Garamond"/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32877118" y="10300561"/>
            <a:ext cx="3991908" cy="3943524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/>
          <p:cNvSpPr/>
          <p:nvPr/>
        </p:nvSpPr>
        <p:spPr>
          <a:xfrm>
            <a:off x="32905781" y="5353591"/>
            <a:ext cx="3791376" cy="380340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3958044" cy="5353591"/>
          </a:xfrm>
          <a:prstGeom prst="rect">
            <a:avLst/>
          </a:prstGeom>
          <a:solidFill>
            <a:srgbClr val="001B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2" name="Group 11"/>
          <p:cNvGrpSpPr/>
          <p:nvPr/>
        </p:nvGrpSpPr>
        <p:grpSpPr>
          <a:xfrm>
            <a:off x="518057" y="5664580"/>
            <a:ext cx="9709020" cy="27864447"/>
            <a:chOff x="3818935" y="5924582"/>
            <a:chExt cx="13340121" cy="29473056"/>
          </a:xfrm>
        </p:grpSpPr>
        <p:sp>
          <p:nvSpPr>
            <p:cNvPr id="11" name="Oval 10"/>
            <p:cNvSpPr/>
            <p:nvPr/>
          </p:nvSpPr>
          <p:spPr>
            <a:xfrm>
              <a:off x="4089947" y="23979497"/>
              <a:ext cx="5354324" cy="3696537"/>
            </a:xfrm>
            <a:prstGeom prst="ellipse">
              <a:avLst/>
            </a:prstGeom>
            <a:gradFill flip="none" rotWithShape="1">
              <a:gsLst>
                <a:gs pos="0">
                  <a:srgbClr val="FFC400">
                    <a:alpha val="58000"/>
                  </a:srgb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Oval 9"/>
            <p:cNvSpPr/>
            <p:nvPr/>
          </p:nvSpPr>
          <p:spPr>
            <a:xfrm>
              <a:off x="3818935" y="5924582"/>
              <a:ext cx="4077464" cy="2940933"/>
            </a:xfrm>
            <a:prstGeom prst="ellipse">
              <a:avLst/>
            </a:prstGeom>
            <a:gradFill flip="none" rotWithShape="1">
              <a:gsLst>
                <a:gs pos="0">
                  <a:srgbClr val="FFC400">
                    <a:alpha val="58000"/>
                  </a:srgb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2729" y="6782290"/>
              <a:ext cx="12346327" cy="28615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Garamond"/>
                  <a:cs typeface="Garamond"/>
                </a:rPr>
                <a:t>CKD</a:t>
              </a:r>
              <a:endParaRPr lang="en-US" sz="48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r>
                <a:rPr lang="en-US" sz="3600" b="1" dirty="0">
                  <a:latin typeface="Garamond"/>
                  <a:cs typeface="Garamond"/>
                </a:rPr>
                <a:t>Chronic kidney disease</a:t>
              </a:r>
              <a:r>
                <a:rPr lang="en-US" sz="3600" dirty="0">
                  <a:latin typeface="Garamond"/>
                  <a:cs typeface="Garamond"/>
                </a:rPr>
                <a:t>, or </a:t>
              </a:r>
              <a:r>
                <a:rPr lang="en-US" sz="3600" b="1" dirty="0">
                  <a:latin typeface="Garamond"/>
                  <a:cs typeface="Garamond"/>
                </a:rPr>
                <a:t>CKD</a:t>
              </a:r>
              <a:r>
                <a:rPr lang="en-US" sz="3600" dirty="0">
                  <a:latin typeface="Garamond"/>
                  <a:cs typeface="Garamond"/>
                </a:rPr>
                <a:t>, </a:t>
              </a:r>
              <a:r>
                <a:rPr lang="en-US" sz="3600" dirty="0" smtClean="0">
                  <a:latin typeface="Garamond"/>
                  <a:cs typeface="Garamond"/>
                </a:rPr>
                <a:t>is an emergent epidemic in the United States. While ESRD (end-stage CKD) patients make up less than 1% of Medicare patients, ESRD expenditures total in the billions (approx. 7% of total Medicare spending). With the goal of identifying cofactors for this costly disease that greatly decreases quality of life, our research </a:t>
              </a:r>
              <a:r>
                <a:rPr lang="en-US" sz="3600" dirty="0">
                  <a:latin typeface="Garamond"/>
                  <a:cs typeface="Garamond"/>
                </a:rPr>
                <a:t>focuses on the association between CKD and </a:t>
              </a:r>
              <a:r>
                <a:rPr lang="en-US" sz="3600" dirty="0" smtClean="0">
                  <a:latin typeface="Garamond"/>
                  <a:cs typeface="Garamond"/>
                </a:rPr>
                <a:t>other health data. </a:t>
              </a:r>
              <a:r>
                <a:rPr lang="en-US" sz="3600" dirty="0">
                  <a:latin typeface="Garamond"/>
                  <a:cs typeface="Garamond"/>
                </a:rPr>
                <a:t>Ultimately, we built </a:t>
              </a:r>
              <a:r>
                <a:rPr lang="en-US" sz="3600" dirty="0" smtClean="0">
                  <a:latin typeface="Garamond"/>
                  <a:cs typeface="Garamond"/>
                </a:rPr>
                <a:t>a multiple linear regression </a:t>
              </a:r>
              <a:r>
                <a:rPr lang="en-US" sz="3600" dirty="0">
                  <a:latin typeface="Garamond"/>
                  <a:cs typeface="Garamond"/>
                </a:rPr>
                <a:t>model that predicts </a:t>
              </a:r>
              <a:r>
                <a:rPr lang="en-US" sz="3600" dirty="0" smtClean="0">
                  <a:latin typeface="Garamond"/>
                  <a:cs typeface="Garamond"/>
                </a:rPr>
                <a:t>estimated glomerular filtratio</a:t>
              </a:r>
              <a:r>
                <a:rPr lang="en-US" sz="3600" dirty="0" smtClean="0">
                  <a:latin typeface="Garamond"/>
                  <a:cs typeface="Garamond"/>
                </a:rPr>
                <a:t>n rate </a:t>
              </a:r>
              <a:r>
                <a:rPr lang="en-US" sz="3600" dirty="0" smtClean="0">
                  <a:latin typeface="Garamond"/>
                  <a:cs typeface="Garamond"/>
                </a:rPr>
                <a:t>based </a:t>
              </a:r>
              <a:r>
                <a:rPr lang="en-US" sz="3600" dirty="0">
                  <a:latin typeface="Garamond"/>
                  <a:cs typeface="Garamond"/>
                </a:rPr>
                <a:t>on </a:t>
              </a:r>
              <a:r>
                <a:rPr lang="en-US" sz="3600" dirty="0" smtClean="0">
                  <a:latin typeface="Garamond"/>
                  <a:cs typeface="Garamond"/>
                </a:rPr>
                <a:t>one’s </a:t>
              </a:r>
              <a:r>
                <a:rPr lang="en-US" sz="3600" dirty="0" smtClean="0">
                  <a:latin typeface="Garamond"/>
                  <a:cs typeface="Garamond"/>
                </a:rPr>
                <a:t>current </a:t>
              </a:r>
              <a:r>
                <a:rPr lang="en-US" sz="3600" dirty="0">
                  <a:latin typeface="Garamond"/>
                  <a:cs typeface="Garamond"/>
                </a:rPr>
                <a:t>state of health, socioeconomic status, </a:t>
              </a:r>
              <a:r>
                <a:rPr lang="en-US" sz="3600" dirty="0" smtClean="0">
                  <a:latin typeface="Garamond"/>
                  <a:cs typeface="Garamond"/>
                </a:rPr>
                <a:t>and demographic.</a:t>
              </a: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endParaRPr lang="en-US" sz="4800" b="1" dirty="0">
                <a:latin typeface="Garamond"/>
                <a:cs typeface="Garamond"/>
              </a:endParaRP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endParaRPr lang="en-US" sz="4800" b="1" dirty="0">
                <a:latin typeface="Garamond"/>
                <a:cs typeface="Garamond"/>
              </a:endParaRP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endParaRPr lang="en-US" sz="4800" b="1" dirty="0">
                <a:latin typeface="Garamond"/>
                <a:cs typeface="Garamond"/>
              </a:endParaRP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endParaRPr lang="en-US" sz="4800" b="1" dirty="0">
                <a:latin typeface="Garamond"/>
                <a:cs typeface="Garamond"/>
              </a:endParaRP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r>
                <a:rPr lang="en-US" sz="4800" b="1" dirty="0" smtClean="0">
                  <a:latin typeface="Garamond"/>
                  <a:cs typeface="Garamond"/>
                </a:rPr>
                <a:t>NHANES</a:t>
              </a:r>
              <a:endParaRPr lang="en-US" sz="48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r>
                <a:rPr lang="en-US" sz="3600" dirty="0">
                  <a:latin typeface="Garamond"/>
                  <a:cs typeface="Garamond"/>
                </a:rPr>
                <a:t>The data for this study comes from the </a:t>
              </a:r>
              <a:r>
                <a:rPr lang="en-US" sz="3600" b="1" dirty="0">
                  <a:latin typeface="Garamond"/>
                  <a:cs typeface="Garamond"/>
                </a:rPr>
                <a:t>National Health and Nutrition Examination Survey</a:t>
              </a:r>
              <a:r>
                <a:rPr lang="en-US" sz="3600" dirty="0">
                  <a:latin typeface="Garamond"/>
                  <a:cs typeface="Garamond"/>
                </a:rPr>
                <a:t> conducted by the CDC every year. Each survey cycle consists of two years and attempts to obtain a representative sample of the United States’ population. </a:t>
              </a:r>
              <a:r>
                <a:rPr lang="en-US" sz="3600" dirty="0" smtClean="0">
                  <a:latin typeface="Garamond"/>
                  <a:cs typeface="Garamond"/>
                </a:rPr>
                <a:t>Our </a:t>
              </a:r>
              <a:r>
                <a:rPr lang="en-US" sz="3600" dirty="0">
                  <a:latin typeface="Garamond"/>
                  <a:cs typeface="Garamond"/>
                </a:rPr>
                <a:t>dataset has 78,518 observations, contains 100 different variables, and spans 14 years (2001-2014). </a:t>
              </a:r>
              <a:r>
                <a:rPr lang="en-US" sz="3600" dirty="0" smtClean="0">
                  <a:latin typeface="Garamond"/>
                  <a:cs typeface="Garamond"/>
                </a:rPr>
                <a:t>Using the </a:t>
              </a:r>
              <a:r>
                <a:rPr lang="en-US" sz="3600" dirty="0">
                  <a:latin typeface="Garamond"/>
                  <a:cs typeface="Garamond"/>
                </a:rPr>
                <a:t>‘Survey’ package in R, we were able to account </a:t>
              </a:r>
              <a:r>
                <a:rPr lang="en-US" sz="3600" dirty="0" smtClean="0">
                  <a:latin typeface="Garamond"/>
                  <a:cs typeface="Garamond"/>
                </a:rPr>
                <a:t>for the complex survey design used by the CDC </a:t>
              </a:r>
              <a:r>
                <a:rPr lang="en-US" sz="3600" dirty="0">
                  <a:latin typeface="Garamond"/>
                  <a:cs typeface="Garamond"/>
                </a:rPr>
                <a:t>and get a strong sense of what is happening </a:t>
              </a:r>
              <a:r>
                <a:rPr lang="en-US" sz="3600" dirty="0" smtClean="0">
                  <a:latin typeface="Garamond"/>
                  <a:cs typeface="Garamond"/>
                </a:rPr>
                <a:t>among roughly </a:t>
              </a:r>
              <a:r>
                <a:rPr lang="en-US" sz="3600" dirty="0">
                  <a:latin typeface="Garamond"/>
                  <a:cs typeface="Garamond"/>
                </a:rPr>
                <a:t>320 million people</a:t>
              </a:r>
              <a:r>
                <a:rPr lang="en-US" sz="3600" dirty="0" smtClean="0">
                  <a:latin typeface="Garamond"/>
                  <a:cs typeface="Garamond"/>
                </a:rPr>
                <a:t>.</a:t>
              </a:r>
              <a:endParaRPr lang="en-US" sz="36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734826" y="3276990"/>
            <a:ext cx="22553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Gabriel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Goulart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Nicholas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Hertle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and Lydia Lucchesi</a:t>
            </a:r>
            <a:endParaRPr lang="es-ES_tradnl" sz="5400" dirty="0">
              <a:solidFill>
                <a:srgbClr val="FFC400"/>
              </a:solidFill>
              <a:latin typeface="Garamond"/>
              <a:cs typeface="Garamo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720" y="955452"/>
            <a:ext cx="363334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dirty="0" smtClean="0">
                <a:solidFill>
                  <a:srgbClr val="FFC400"/>
                </a:solidFill>
                <a:latin typeface="Garamond"/>
                <a:cs typeface="Garamond"/>
              </a:rPr>
              <a:t>Predicting CKD and Identifying Potential Risk Factors</a:t>
            </a:r>
            <a:endParaRPr lang="en-US" sz="13000" dirty="0">
              <a:solidFill>
                <a:srgbClr val="FFC400"/>
              </a:solidFill>
              <a:latin typeface="Garamond"/>
              <a:cs typeface="Garamond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2339066" y="6306167"/>
            <a:ext cx="19211128" cy="3170099"/>
            <a:chOff x="12339066" y="6537299"/>
            <a:chExt cx="19211128" cy="3170099"/>
          </a:xfrm>
        </p:grpSpPr>
        <p:sp>
          <p:nvSpPr>
            <p:cNvPr id="14" name="TextBox 13"/>
            <p:cNvSpPr txBox="1"/>
            <p:nvPr/>
          </p:nvSpPr>
          <p:spPr>
            <a:xfrm>
              <a:off x="12339066" y="6537299"/>
              <a:ext cx="19211128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b="1" dirty="0" smtClean="0">
                  <a:latin typeface="Garamond"/>
                  <a:cs typeface="Garamond"/>
                </a:rPr>
                <a:t>Methods</a:t>
              </a:r>
              <a:endParaRPr lang="en-US" sz="7500" dirty="0" smtClean="0"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2339066" y="7776657"/>
              <a:ext cx="19211128" cy="16569"/>
            </a:xfrm>
            <a:prstGeom prst="line">
              <a:avLst/>
            </a:prstGeom>
            <a:ln w="254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339066" y="25974757"/>
            <a:ext cx="19211128" cy="6755696"/>
            <a:chOff x="12339066" y="24664621"/>
            <a:chExt cx="19211128" cy="6755696"/>
          </a:xfrm>
        </p:grpSpPr>
        <p:sp>
          <p:nvSpPr>
            <p:cNvPr id="17" name="TextBox 16"/>
            <p:cNvSpPr txBox="1"/>
            <p:nvPr/>
          </p:nvSpPr>
          <p:spPr>
            <a:xfrm>
              <a:off x="12339066" y="24664621"/>
              <a:ext cx="19211128" cy="6755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b="1" dirty="0" smtClean="0">
                  <a:latin typeface="Garamond"/>
                  <a:cs typeface="Garamond"/>
                </a:rPr>
                <a:t>Results </a:t>
              </a:r>
              <a:endParaRPr lang="en-US" sz="7500" dirty="0" smtClean="0"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endParaRPr lang="en-US" sz="5400" b="1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Multiple Linear</a:t>
              </a:r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 Regression Model</a:t>
              </a:r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:</a:t>
              </a:r>
            </a:p>
            <a:p>
              <a:endParaRPr lang="en-US" sz="3600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endParaRPr lang="en-US" sz="3600" dirty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Error rate:</a:t>
              </a: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2339066" y="25970818"/>
              <a:ext cx="19211128" cy="16569"/>
            </a:xfrm>
            <a:prstGeom prst="line">
              <a:avLst/>
            </a:prstGeom>
            <a:ln w="254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3288129" y="6825025"/>
            <a:ext cx="10274184" cy="327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Garamond"/>
                <a:cs typeface="Garamond"/>
              </a:rPr>
              <a:t>Conclusion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4000" dirty="0" smtClean="0">
                <a:latin typeface="Garamond"/>
                <a:cs typeface="Garamond"/>
              </a:rPr>
              <a:t>Regression model </a:t>
            </a:r>
            <a:r>
              <a:rPr lang="en-US" sz="4000" dirty="0" smtClean="0">
                <a:latin typeface="Garamond"/>
                <a:cs typeface="Garamond"/>
              </a:rPr>
              <a:t>and final error rate.</a:t>
            </a: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4000" dirty="0" smtClean="0">
                <a:latin typeface="Garamond"/>
                <a:cs typeface="Garamond"/>
              </a:rPr>
              <a:t>Thoughts on variables. Association.</a:t>
            </a:r>
            <a:endParaRPr lang="en-US" sz="4000" dirty="0">
              <a:latin typeface="Garamond"/>
              <a:cs typeface="Garamond"/>
            </a:endParaRPr>
          </a:p>
          <a:p>
            <a:endParaRPr lang="en-US" sz="4000" dirty="0" smtClean="0">
              <a:latin typeface="Garamond"/>
              <a:cs typeface="Garamond"/>
            </a:endParaRPr>
          </a:p>
          <a:p>
            <a:endParaRPr lang="en-US" sz="4000" dirty="0" smtClean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4800" b="1" dirty="0" smtClean="0">
                <a:latin typeface="Garamond"/>
                <a:cs typeface="Garamond"/>
              </a:rPr>
              <a:t>Recommendations </a:t>
            </a:r>
            <a:r>
              <a:rPr lang="en-US" sz="4800" b="1" dirty="0" smtClean="0">
                <a:latin typeface="Garamond"/>
                <a:cs typeface="Garamond"/>
              </a:rPr>
              <a:t>for Further Study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dirty="0" smtClean="0">
                <a:latin typeface="Garamond"/>
                <a:cs typeface="Garamond"/>
              </a:rPr>
              <a:t>For NHANES, new individuals are surveyed each year, and geographic location is kept confidential. The inability to track the health of a single person over time prohibited us from looking for causes of CKD. Only association studies were possible.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While the ‘Survey’ package in R is incredibly helpful at properly weighting each observation, it does not work seamlessly with generic R functions, greatly limiting our analysis.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>
                <a:latin typeface="Garamond"/>
                <a:cs typeface="Garamond"/>
              </a:rPr>
              <a:t>Originally, we had intended to utilize Leave-One-Out cross-validation. However, a computational cost of approximately 48 days with available computers made this unfeasible for our project</a:t>
            </a:r>
            <a:r>
              <a:rPr lang="en-US" sz="3600" dirty="0" smtClean="0">
                <a:latin typeface="Garamond"/>
                <a:cs typeface="Garamond"/>
              </a:rPr>
              <a:t>. We would recommend additional overfitting and model evaluation techniques for further analysis of these data.</a:t>
            </a:r>
            <a:endParaRPr lang="en-US" sz="3600" dirty="0">
              <a:latin typeface="Garamond"/>
              <a:cs typeface="Garamond"/>
            </a:endParaRPr>
          </a:p>
          <a:p>
            <a:endParaRPr lang="en-US" sz="36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After removing all observations that contained a missing value, only 22% were left for analysis. Future studies could look at building models to predict missing values instead of removing them completely.</a:t>
            </a:r>
            <a:endParaRPr lang="en-US" sz="36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4800" b="1" dirty="0" smtClean="0">
                <a:solidFill>
                  <a:srgbClr val="001B3C"/>
                </a:solidFill>
                <a:latin typeface="Garamond"/>
                <a:cs typeface="Garamond"/>
              </a:rPr>
              <a:t>Acknowledgements</a:t>
            </a:r>
            <a:endParaRPr lang="en-US" sz="48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3200" dirty="0" smtClean="0">
                <a:latin typeface="Garamond"/>
                <a:cs typeface="Garamond"/>
              </a:rPr>
              <a:t>This project would not have been possible without the mentorship of Dr</a:t>
            </a:r>
            <a:r>
              <a:rPr lang="en-US" sz="3200" dirty="0">
                <a:latin typeface="Garamond"/>
                <a:cs typeface="Garamond"/>
              </a:rPr>
              <a:t>. </a:t>
            </a:r>
            <a:r>
              <a:rPr lang="en-US" sz="3200" dirty="0" err="1">
                <a:latin typeface="Garamond"/>
                <a:cs typeface="Garamond"/>
              </a:rPr>
              <a:t>Yanming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 smtClean="0">
                <a:latin typeface="Garamond"/>
                <a:cs typeface="Garamond"/>
              </a:rPr>
              <a:t>Li, Dr</a:t>
            </a:r>
            <a:r>
              <a:rPr lang="en-US" sz="3200" dirty="0">
                <a:latin typeface="Garamond"/>
                <a:cs typeface="Garamond"/>
              </a:rPr>
              <a:t>. Jiang </a:t>
            </a:r>
            <a:r>
              <a:rPr lang="en-US" sz="3200" dirty="0" smtClean="0">
                <a:latin typeface="Garamond"/>
                <a:cs typeface="Garamond"/>
              </a:rPr>
              <a:t>Kang, and Dr</a:t>
            </a:r>
            <a:r>
              <a:rPr lang="en-US" sz="3200" dirty="0">
                <a:latin typeface="Garamond"/>
                <a:cs typeface="Garamond"/>
              </a:rPr>
              <a:t>. Kevin </a:t>
            </a:r>
            <a:r>
              <a:rPr lang="en-US" sz="3200" dirty="0" smtClean="0">
                <a:latin typeface="Garamond"/>
                <a:cs typeface="Garamond"/>
              </a:rPr>
              <a:t>He and also without the support of the Big </a:t>
            </a:r>
            <a:r>
              <a:rPr lang="en-US" sz="3200" dirty="0">
                <a:latin typeface="Garamond"/>
                <a:cs typeface="Garamond"/>
              </a:rPr>
              <a:t>Data Summer </a:t>
            </a:r>
            <a:r>
              <a:rPr lang="en-US" sz="3200" dirty="0" smtClean="0">
                <a:latin typeface="Garamond"/>
                <a:cs typeface="Garamond"/>
              </a:rPr>
              <a:t>Institute. We are very thankful for the opportunity to conduct research at the University of Michigan.</a:t>
            </a:r>
            <a:endParaRPr lang="en-US" sz="3200" dirty="0"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5400" b="1" dirty="0" smtClean="0">
                <a:solidFill>
                  <a:srgbClr val="001B3C"/>
                </a:solidFill>
                <a:latin typeface="Garamond"/>
                <a:cs typeface="Garamond"/>
              </a:rPr>
              <a:t>Citations</a:t>
            </a:r>
          </a:p>
          <a:p>
            <a:endParaRPr lang="en-US" sz="20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T. Lumley (2014) "survey: analysis of complex survey samples". R package version 3.30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H. Wickham. ggplot2: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Elegant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Graphics for Data Analysis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Springer-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Verlag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New York, 2009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Heike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Hofmann and Marie </a:t>
            </a:r>
            <a:r>
              <a:rPr lang="en-US" sz="2000" dirty="0" err="1" smtClean="0">
                <a:solidFill>
                  <a:srgbClr val="001B3C"/>
                </a:solidFill>
                <a:latin typeface="Garamond"/>
                <a:cs typeface="Garamond"/>
              </a:rPr>
              <a:t>Vendettuoli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 (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2015). 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ggparallel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: Variations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of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Parallel Coordinate Plots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for 	Categorical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Data. R package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version 0.1.2.</a:t>
            </a:r>
          </a:p>
          <a:p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Dan Carr, ported by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Nicholas </a:t>
            </a:r>
            <a:r>
              <a:rPr lang="en-US" sz="2000" dirty="0" err="1" smtClean="0">
                <a:solidFill>
                  <a:srgbClr val="001B3C"/>
                </a:solidFill>
                <a:latin typeface="Garamond"/>
                <a:cs typeface="Garamond"/>
              </a:rPr>
              <a:t>Lewin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-Koh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, Martin 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Maechler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and contains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copies of lattice functions</a:t>
            </a:r>
          </a:p>
          <a:p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	written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by 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Deepayan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2000" dirty="0" err="1">
                <a:solidFill>
                  <a:srgbClr val="001B3C"/>
                </a:solidFill>
                <a:latin typeface="Garamond"/>
                <a:cs typeface="Garamond"/>
              </a:rPr>
              <a:t>Sarkar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(2015)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2000" dirty="0" err="1" smtClean="0">
                <a:solidFill>
                  <a:srgbClr val="001B3C"/>
                </a:solidFill>
                <a:latin typeface="Garamond"/>
                <a:cs typeface="Garamond"/>
              </a:rPr>
              <a:t>hexbin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: Hexagonal Binning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Routines. R 	package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version 1.27.1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Hadley Wickham (2007).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Reshaping Data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with the reshape Package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Journal of Statistical Software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, 	21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(12), 1-20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 Winston Chang, (2014). </a:t>
            </a:r>
            <a:r>
              <a:rPr lang="en-US" sz="2000" dirty="0" err="1" smtClean="0">
                <a:solidFill>
                  <a:srgbClr val="001B3C"/>
                </a:solidFill>
                <a:latin typeface="Garamond"/>
                <a:cs typeface="Garamond"/>
              </a:rPr>
              <a:t>Extrafont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: Tools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for using fonts. R 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package version </a:t>
            </a:r>
            <a:r>
              <a:rPr lang="en-US" sz="2000" dirty="0">
                <a:solidFill>
                  <a:srgbClr val="001B3C"/>
                </a:solidFill>
                <a:latin typeface="Garamond"/>
                <a:cs typeface="Garamond"/>
              </a:rPr>
              <a:t>0.17</a:t>
            </a:r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20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Articles they provided for reading</a:t>
            </a:r>
          </a:p>
          <a:p>
            <a:endParaRPr lang="en-US" sz="54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s-ES_tradnl" sz="4000" dirty="0">
              <a:latin typeface="Garamond"/>
              <a:cs typeface="Garamond"/>
            </a:endParaRPr>
          </a:p>
        </p:txBody>
      </p:sp>
      <p:pic>
        <p:nvPicPr>
          <p:cNvPr id="19" name="Picture 18" descr="Rplot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884" y="8052136"/>
            <a:ext cx="11736397" cy="761860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339066" y="7882369"/>
            <a:ext cx="7342383" cy="680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1B3C"/>
                </a:solidFill>
                <a:latin typeface="Garamond"/>
                <a:cs typeface="Garamond"/>
              </a:rPr>
              <a:t>1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. Narrow down variables of interest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through literature review, </a:t>
            </a: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visualizations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, and chi</a:t>
            </a:r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-squared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tests. 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Discard some variables due to a high number of missing values and the inability to determine what the different categorical levels meant (e.g. self reported strokes). 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Subset the data so that only those older than 18 are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included and transform age into a categorical variable.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141241" y="15670740"/>
            <a:ext cx="8483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/>
                <a:cs typeface="Garamond"/>
              </a:rPr>
              <a:t>Parallel sets visualization used to understand relationships between categorical variables in multivariate datasets</a:t>
            </a:r>
            <a:endParaRPr lang="en-US" sz="2000" dirty="0">
              <a:latin typeface="Garamond"/>
              <a:cs typeface="Garamon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64596" y="16713429"/>
            <a:ext cx="8392877" cy="680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Garamond"/>
                <a:cs typeface="Garamond"/>
              </a:rPr>
              <a:t>3. </a:t>
            </a:r>
            <a:r>
              <a:rPr lang="en-US" sz="3600" dirty="0" smtClean="0">
                <a:latin typeface="Garamond"/>
                <a:cs typeface="Garamond"/>
              </a:rPr>
              <a:t>Perform 5-fold cross validation to find the most accurate </a:t>
            </a:r>
            <a:r>
              <a:rPr lang="en-US" sz="3600" dirty="0" smtClean="0">
                <a:latin typeface="Garamond"/>
                <a:cs typeface="Garamond"/>
              </a:rPr>
              <a:t>multiple linear</a:t>
            </a:r>
            <a:r>
              <a:rPr lang="en-US" sz="3600" dirty="0" smtClean="0">
                <a:latin typeface="Garamond"/>
                <a:cs typeface="Garamond"/>
              </a:rPr>
              <a:t> </a:t>
            </a:r>
            <a:r>
              <a:rPr lang="en-US" sz="3600" dirty="0" smtClean="0">
                <a:latin typeface="Garamond"/>
                <a:cs typeface="Garamond"/>
              </a:rPr>
              <a:t>regression model for predicting </a:t>
            </a:r>
            <a:r>
              <a:rPr lang="en-US" sz="3600" dirty="0" smtClean="0">
                <a:latin typeface="Garamond"/>
                <a:cs typeface="Garamond"/>
              </a:rPr>
              <a:t>glomerular filtration rate (measurement for determining if someone has CKD).</a:t>
            </a:r>
            <a:endParaRPr lang="en-US" sz="3600" dirty="0" smtClean="0">
              <a:latin typeface="Garamond"/>
              <a:cs typeface="Garamond"/>
            </a:endParaRPr>
          </a:p>
          <a:p>
            <a:endParaRPr lang="en-US" sz="20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Maintain consistency throughout the cross validation by manually adjusting for the weight of each observation.</a:t>
            </a:r>
          </a:p>
          <a:p>
            <a:endParaRPr lang="en-US" sz="20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Penalize errors on higher-weight observations by weighting errors on specific PSUs by corresponding survey weight.</a:t>
            </a:r>
            <a:endParaRPr lang="en-US" sz="3600" dirty="0">
              <a:latin typeface="Garamond"/>
              <a:cs typeface="Garamon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39066" y="22153196"/>
            <a:ext cx="7776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/>
                <a:cs typeface="Garamond"/>
              </a:rPr>
              <a:t>Using hexagonal binning, this scatter plot demonstrates strong a linear relationship between age and estimated glomerular filtration rate</a:t>
            </a:r>
            <a:endParaRPr lang="en-US" sz="2000" dirty="0">
              <a:latin typeface="Garamond"/>
              <a:cs typeface="Garamon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339065" y="23221772"/>
            <a:ext cx="838246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1B3C"/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r>
              <a:rPr lang="en-US" sz="3600" b="1" dirty="0" smtClean="0">
                <a:solidFill>
                  <a:srgbClr val="001B3C"/>
                </a:solidFill>
                <a:latin typeface="Garamond" charset="0"/>
                <a:ea typeface="Garamond" charset="0"/>
                <a:cs typeface="Garamond" charset="0"/>
              </a:rPr>
              <a:t>.</a:t>
            </a:r>
            <a:r>
              <a:rPr lang="en-US" sz="3600" dirty="0" smtClean="0">
                <a:solidFill>
                  <a:srgbClr val="001B3C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Use backward </a:t>
            </a:r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selection to get models with the lowest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BIC measurements.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Adjust the initial set of variables after finding that some were never significant.</a:t>
            </a:r>
            <a:endParaRPr lang="en-US" sz="36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3288129" y="26771408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231549" y="31245351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color-transparentb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203" y="1747212"/>
            <a:ext cx="2921201" cy="3189952"/>
          </a:xfrm>
          <a:prstGeom prst="rect">
            <a:avLst/>
          </a:prstGeom>
        </p:spPr>
      </p:pic>
      <p:pic>
        <p:nvPicPr>
          <p:cNvPr id="9" name="Picture 8" descr="plot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46" y="16045124"/>
            <a:ext cx="8788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4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233</Words>
  <Application>Microsoft Macintosh PowerPoint</Application>
  <PresentationFormat>Custom</PresentationFormat>
  <Paragraphs>93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Lucchesi</dc:creator>
  <cp:lastModifiedBy>Lydia Lucchesi</cp:lastModifiedBy>
  <cp:revision>162</cp:revision>
  <dcterms:created xsi:type="dcterms:W3CDTF">2016-07-14T19:21:14Z</dcterms:created>
  <dcterms:modified xsi:type="dcterms:W3CDTF">2016-07-17T00:55:31Z</dcterms:modified>
</cp:coreProperties>
</file>