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400"/>
    <a:srgbClr val="F5F8FF"/>
    <a:srgbClr val="9D9FA3"/>
    <a:srgbClr val="001B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0863" autoAdjust="0"/>
    <p:restoredTop sz="95170" autoAdjust="0"/>
  </p:normalViewPr>
  <p:slideViewPr>
    <p:cSldViewPr snapToGrid="0" snapToObjects="1">
      <p:cViewPr>
        <p:scale>
          <a:sx n="20" d="100"/>
          <a:sy n="20" d="100"/>
        </p:scale>
        <p:origin x="-1176" y="56"/>
      </p:cViewPr>
      <p:guideLst>
        <p:guide orient="horz" pos="10368"/>
        <p:guide pos="138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9B32DB-0F28-FC4A-87A9-46B3392B9C77}" type="datetimeFigureOut">
              <a:rPr lang="en-US" smtClean="0"/>
              <a:t>7/16/16</a:t>
            </a:fld>
            <a:endParaRPr lang="es-ES_trad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BE6023-713A-6548-9B56-D32020F68D61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40123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BE6023-713A-6548-9B56-D32020F68D61}" type="slidenum">
              <a:rPr lang="es-ES_tradnl" smtClean="0"/>
              <a:t>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068942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0226042"/>
            <a:ext cx="37307520" cy="70561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8653760"/>
            <a:ext cx="3072384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ES_trad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17D5F-D1C9-1F49-8C24-32103320D25C}" type="datetimeFigureOut">
              <a:rPr lang="en-US" smtClean="0"/>
              <a:t>7/16/16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24A8A-D2A4-EE4B-A69F-558CCD981B3F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16976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17D5F-D1C9-1F49-8C24-32103320D25C}" type="datetimeFigureOut">
              <a:rPr lang="en-US" smtClean="0"/>
              <a:t>7/16/16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24A8A-D2A4-EE4B-A69F-558CCD981B3F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850118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2742905" y="6324600"/>
            <a:ext cx="47404018" cy="1348206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0843" y="6324600"/>
            <a:ext cx="141480542" cy="1348206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17D5F-D1C9-1F49-8C24-32103320D25C}" type="datetimeFigureOut">
              <a:rPr lang="en-US" smtClean="0"/>
              <a:t>7/16/16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24A8A-D2A4-EE4B-A69F-558CCD981B3F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28475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17D5F-D1C9-1F49-8C24-32103320D25C}" type="datetimeFigureOut">
              <a:rPr lang="en-US" smtClean="0"/>
              <a:t>7/16/16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24A8A-D2A4-EE4B-A69F-558CCD981B3F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26094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2" y="21153122"/>
            <a:ext cx="37307520" cy="653796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2" y="13952225"/>
            <a:ext cx="37307520" cy="7200898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560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17D5F-D1C9-1F49-8C24-32103320D25C}" type="datetimeFigureOut">
              <a:rPr lang="en-US" smtClean="0"/>
              <a:t>7/16/16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24A8A-D2A4-EE4B-A69F-558CCD981B3F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80528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530842" y="36865560"/>
            <a:ext cx="94442280" cy="10427970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5704642" y="36865560"/>
            <a:ext cx="94442280" cy="10427970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17D5F-D1C9-1F49-8C24-32103320D25C}" type="datetimeFigureOut">
              <a:rPr lang="en-US" smtClean="0"/>
              <a:t>7/16/16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24A8A-D2A4-EE4B-A69F-558CCD981B3F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76889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368542"/>
            <a:ext cx="19392902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0" y="10439400"/>
            <a:ext cx="19392902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2" y="7368542"/>
            <a:ext cx="19400520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2" y="10439400"/>
            <a:ext cx="19400520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17D5F-D1C9-1F49-8C24-32103320D25C}" type="datetimeFigureOut">
              <a:rPr lang="en-US" smtClean="0"/>
              <a:t>7/16/16</a:t>
            </a:fld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24A8A-D2A4-EE4B-A69F-558CCD981B3F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31096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17D5F-D1C9-1F49-8C24-32103320D25C}" type="datetimeFigureOut">
              <a:rPr lang="en-US" smtClean="0"/>
              <a:t>7/16/16</a:t>
            </a:fld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24A8A-D2A4-EE4B-A69F-558CCD981B3F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092713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17D5F-D1C9-1F49-8C24-32103320D25C}" type="datetimeFigureOut">
              <a:rPr lang="en-US" smtClean="0"/>
              <a:t>7/16/16</a:t>
            </a:fld>
            <a:endParaRPr lang="es-ES_trad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24A8A-D2A4-EE4B-A69F-558CCD981B3F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29980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3" y="1310640"/>
            <a:ext cx="14439902" cy="557784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1310643"/>
            <a:ext cx="24536400" cy="28094942"/>
          </a:xfr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3" y="6888483"/>
            <a:ext cx="14439902" cy="22517102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17D5F-D1C9-1F49-8C24-32103320D25C}" type="datetimeFigureOut">
              <a:rPr lang="en-US" smtClean="0"/>
              <a:t>7/16/16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24A8A-D2A4-EE4B-A69F-558CCD981B3F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425039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2" y="23042880"/>
            <a:ext cx="26334720" cy="2720342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2" y="2941320"/>
            <a:ext cx="26334720" cy="19751040"/>
          </a:xfrm>
        </p:spPr>
        <p:txBody>
          <a:bodyPr/>
          <a:lstStyle>
            <a:lvl1pPr marL="0" indent="0">
              <a:buNone/>
              <a:defRPr sz="15400"/>
            </a:lvl1pPr>
            <a:lvl2pPr marL="2194560" indent="0">
              <a:buNone/>
              <a:defRPr sz="13400"/>
            </a:lvl2pPr>
            <a:lvl3pPr marL="4389120" indent="0">
              <a:buNone/>
              <a:defRPr sz="1150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endParaRPr lang="es-ES_trad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2" y="25763222"/>
            <a:ext cx="26334720" cy="3863338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17D5F-D1C9-1F49-8C24-32103320D25C}" type="datetimeFigureOut">
              <a:rPr lang="en-US" smtClean="0"/>
              <a:t>7/16/16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24A8A-D2A4-EE4B-A69F-558CCD981B3F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31413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  <a:prstGeom prst="rect">
            <a:avLst/>
          </a:prstGeom>
        </p:spPr>
        <p:txBody>
          <a:bodyPr vert="horz" lIns="438912" tIns="219456" rIns="438912" bIns="21945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680963"/>
            <a:ext cx="39502080" cy="21724622"/>
          </a:xfrm>
          <a:prstGeom prst="rect">
            <a:avLst/>
          </a:prstGeom>
        </p:spPr>
        <p:txBody>
          <a:bodyPr vert="horz" lIns="438912" tIns="219456" rIns="438912" bIns="21945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l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017D5F-D1C9-1F49-8C24-32103320D25C}" type="datetimeFigureOut">
              <a:rPr lang="en-US" smtClean="0"/>
              <a:t>7/16/16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0" y="30510482"/>
            <a:ext cx="138988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ct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24A8A-D2A4-EE4B-A69F-558CCD981B3F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155318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194560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920" indent="-1645920" algn="l" defTabSz="2194560" rtl="0" eaLnBrk="1" latinLnBrk="0" hangingPunct="1">
        <a:spcBef>
          <a:spcPct val="20000"/>
        </a:spcBef>
        <a:buFont typeface="Arial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0" indent="-1371600" algn="l" defTabSz="2194560" rtl="0" eaLnBrk="1" latinLnBrk="0" hangingPunct="1">
        <a:spcBef>
          <a:spcPct val="20000"/>
        </a:spcBef>
        <a:buFont typeface="Arial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2194560" rtl="0" eaLnBrk="1" latinLnBrk="0" hangingPunct="1">
        <a:spcBef>
          <a:spcPct val="20000"/>
        </a:spcBef>
        <a:buFont typeface="Arial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2194560" rtl="0" eaLnBrk="1" latinLnBrk="0" hangingPunct="1">
        <a:spcBef>
          <a:spcPct val="20000"/>
        </a:spcBef>
        <a:buFont typeface="Arial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2194560" rtl="0" eaLnBrk="1" latinLnBrk="0" hangingPunct="1">
        <a:spcBef>
          <a:spcPct val="20000"/>
        </a:spcBef>
        <a:buFont typeface="Arial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jpeg"/><Relationship Id="rId5" Type="http://schemas.openxmlformats.org/officeDocument/2006/relationships/image" Target="../media/image3.png"/><Relationship Id="rId6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val 38"/>
          <p:cNvSpPr/>
          <p:nvPr/>
        </p:nvSpPr>
        <p:spPr>
          <a:xfrm>
            <a:off x="260354" y="5480597"/>
            <a:ext cx="3791376" cy="3803406"/>
          </a:xfrm>
          <a:prstGeom prst="ellipse">
            <a:avLst/>
          </a:prstGeom>
          <a:gradFill flip="none" rotWithShape="1">
            <a:gsLst>
              <a:gs pos="0">
                <a:srgbClr val="FFC400">
                  <a:alpha val="58000"/>
                </a:srgbClr>
              </a:gs>
              <a:gs pos="100000">
                <a:srgbClr val="FFFF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8" name="Oval 37"/>
          <p:cNvSpPr/>
          <p:nvPr/>
        </p:nvSpPr>
        <p:spPr>
          <a:xfrm>
            <a:off x="803248" y="22171351"/>
            <a:ext cx="3791376" cy="3803406"/>
          </a:xfrm>
          <a:prstGeom prst="ellipse">
            <a:avLst/>
          </a:prstGeom>
          <a:gradFill flip="none" rotWithShape="1">
            <a:gsLst>
              <a:gs pos="0">
                <a:srgbClr val="FFC400">
                  <a:alpha val="58000"/>
                </a:srgbClr>
              </a:gs>
              <a:gs pos="100000">
                <a:srgbClr val="FFFF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grpSp>
        <p:nvGrpSpPr>
          <p:cNvPr id="2" name="Group 1"/>
          <p:cNvGrpSpPr/>
          <p:nvPr/>
        </p:nvGrpSpPr>
        <p:grpSpPr>
          <a:xfrm>
            <a:off x="11705300" y="14341897"/>
            <a:ext cx="9016226" cy="7856664"/>
            <a:chOff x="11705300" y="14341897"/>
            <a:chExt cx="9016226" cy="7856664"/>
          </a:xfrm>
        </p:grpSpPr>
        <p:grpSp>
          <p:nvGrpSpPr>
            <p:cNvPr id="13" name="Group 12"/>
            <p:cNvGrpSpPr/>
            <p:nvPr/>
          </p:nvGrpSpPr>
          <p:grpSpPr>
            <a:xfrm>
              <a:off x="11705300" y="14341897"/>
              <a:ext cx="9016226" cy="7856664"/>
              <a:chOff x="12717699" y="14920598"/>
              <a:chExt cx="6400800" cy="6400800"/>
            </a:xfrm>
          </p:grpSpPr>
          <p:pic>
            <p:nvPicPr>
              <p:cNvPr id="5" name="Picture 4" descr="ckd.jp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717699" y="14920598"/>
                <a:ext cx="6400800" cy="6400800"/>
              </a:xfrm>
              <a:prstGeom prst="rect">
                <a:avLst/>
              </a:prstGeom>
            </p:spPr>
          </p:pic>
          <p:sp>
            <p:nvSpPr>
              <p:cNvPr id="33" name="TextBox 32"/>
              <p:cNvSpPr txBox="1"/>
              <p:nvPr/>
            </p:nvSpPr>
            <p:spPr>
              <a:xfrm>
                <a:off x="14731823" y="20708510"/>
                <a:ext cx="253996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smtClean="0">
                    <a:latin typeface="Garamond"/>
                    <a:cs typeface="Garamond"/>
                  </a:rPr>
                  <a:t>Age</a:t>
                </a:r>
                <a:endParaRPr lang="en-US" sz="2000" dirty="0">
                  <a:latin typeface="Garamond"/>
                  <a:cs typeface="Garamond"/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 rot="16200000">
                <a:off x="11438614" y="17896048"/>
                <a:ext cx="3318891" cy="2840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smtClean="0">
                    <a:latin typeface="Garamond"/>
                    <a:cs typeface="Garamond"/>
                  </a:rPr>
                  <a:t> Estimated Glomerular Filtration Rate</a:t>
                </a:r>
                <a:endParaRPr lang="en-US" sz="2000" dirty="0">
                  <a:latin typeface="Garamond"/>
                  <a:cs typeface="Garamond"/>
                </a:endParaRPr>
              </a:p>
            </p:txBody>
          </p:sp>
        </p:grpSp>
        <p:sp>
          <p:nvSpPr>
            <p:cNvPr id="37" name="TextBox 36"/>
            <p:cNvSpPr txBox="1"/>
            <p:nvPr/>
          </p:nvSpPr>
          <p:spPr>
            <a:xfrm>
              <a:off x="14542414" y="14747735"/>
              <a:ext cx="35778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err="1" smtClean="0">
                  <a:latin typeface="Garamond"/>
                  <a:cs typeface="Garamond"/>
                </a:rPr>
                <a:t>eGFR</a:t>
              </a:r>
              <a:r>
                <a:rPr lang="en-US" sz="2000" dirty="0" smtClean="0">
                  <a:latin typeface="Garamond"/>
                  <a:cs typeface="Garamond"/>
                </a:rPr>
                <a:t> and Age</a:t>
              </a:r>
              <a:endParaRPr lang="en-US" sz="2000" dirty="0">
                <a:latin typeface="Garamond"/>
                <a:cs typeface="Garamond"/>
              </a:endParaRPr>
            </a:p>
          </p:txBody>
        </p:sp>
      </p:grpSp>
      <p:sp>
        <p:nvSpPr>
          <p:cNvPr id="20" name="Oval 19"/>
          <p:cNvSpPr/>
          <p:nvPr/>
        </p:nvSpPr>
        <p:spPr>
          <a:xfrm>
            <a:off x="32651801" y="5607603"/>
            <a:ext cx="3791376" cy="3803406"/>
          </a:xfrm>
          <a:prstGeom prst="ellipse">
            <a:avLst/>
          </a:prstGeom>
          <a:gradFill flip="none" rotWithShape="1">
            <a:gsLst>
              <a:gs pos="0">
                <a:srgbClr val="FFC400">
                  <a:alpha val="58000"/>
                </a:srgbClr>
              </a:gs>
              <a:gs pos="100000">
                <a:srgbClr val="FFFF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43958044" cy="5353591"/>
          </a:xfrm>
          <a:prstGeom prst="rect">
            <a:avLst/>
          </a:prstGeom>
          <a:solidFill>
            <a:srgbClr val="001B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8" name="TextBox 7"/>
          <p:cNvSpPr txBox="1"/>
          <p:nvPr/>
        </p:nvSpPr>
        <p:spPr>
          <a:xfrm>
            <a:off x="1368336" y="6792990"/>
            <a:ext cx="8985731" cy="26314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smtClean="0">
                <a:latin typeface="Garamond"/>
                <a:cs typeface="Garamond"/>
              </a:rPr>
              <a:t>CKD</a:t>
            </a:r>
            <a:endParaRPr lang="en-US" sz="4800" dirty="0">
              <a:latin typeface="Garamond"/>
              <a:cs typeface="Garamond"/>
            </a:endParaRPr>
          </a:p>
          <a:p>
            <a:r>
              <a:rPr lang="en-US" sz="4000" dirty="0">
                <a:latin typeface="Garamond"/>
                <a:cs typeface="Garamond"/>
              </a:rPr>
              <a:t> </a:t>
            </a:r>
          </a:p>
          <a:p>
            <a:r>
              <a:rPr lang="en-US" sz="3600" b="1" dirty="0">
                <a:latin typeface="Garamond"/>
                <a:cs typeface="Garamond"/>
              </a:rPr>
              <a:t>Chronic kidney disease</a:t>
            </a:r>
            <a:r>
              <a:rPr lang="en-US" sz="3600" dirty="0">
                <a:latin typeface="Garamond"/>
                <a:cs typeface="Garamond"/>
              </a:rPr>
              <a:t>, or </a:t>
            </a:r>
            <a:r>
              <a:rPr lang="en-US" sz="3600" b="1" dirty="0">
                <a:latin typeface="Garamond"/>
                <a:cs typeface="Garamond"/>
              </a:rPr>
              <a:t>CKD</a:t>
            </a:r>
            <a:r>
              <a:rPr lang="en-US" sz="3600" dirty="0">
                <a:latin typeface="Garamond"/>
                <a:cs typeface="Garamond"/>
              </a:rPr>
              <a:t>, </a:t>
            </a:r>
            <a:r>
              <a:rPr lang="en-US" sz="3600" dirty="0" smtClean="0">
                <a:latin typeface="Garamond"/>
                <a:cs typeface="Garamond"/>
              </a:rPr>
              <a:t>is an emergent epidemic in the United States. While ESRD (end-stage CKD) patients make up less than 1% of Medicare patients, ESRD expenditures total in the billions (approx. 7% of total Medicare spending). With the goal of identifying cofactors for this costly disease that greatly decreases quality of life, our research </a:t>
            </a:r>
            <a:r>
              <a:rPr lang="en-US" sz="3600" dirty="0">
                <a:latin typeface="Garamond"/>
                <a:cs typeface="Garamond"/>
              </a:rPr>
              <a:t>focuses on the association between CKD and </a:t>
            </a:r>
            <a:r>
              <a:rPr lang="en-US" sz="3600" dirty="0" smtClean="0">
                <a:latin typeface="Garamond"/>
                <a:cs typeface="Garamond"/>
              </a:rPr>
              <a:t>other health data. </a:t>
            </a:r>
            <a:r>
              <a:rPr lang="en-US" sz="3600" dirty="0">
                <a:latin typeface="Garamond"/>
                <a:cs typeface="Garamond"/>
              </a:rPr>
              <a:t>Ultimately, we built </a:t>
            </a:r>
            <a:r>
              <a:rPr lang="en-US" sz="3600" dirty="0" smtClean="0">
                <a:latin typeface="Garamond"/>
                <a:cs typeface="Garamond"/>
              </a:rPr>
              <a:t>a multiple linear regression </a:t>
            </a:r>
            <a:r>
              <a:rPr lang="en-US" sz="3600" dirty="0">
                <a:latin typeface="Garamond"/>
                <a:cs typeface="Garamond"/>
              </a:rPr>
              <a:t>model that predicts </a:t>
            </a:r>
            <a:r>
              <a:rPr lang="en-US" sz="3600" dirty="0" smtClean="0">
                <a:latin typeface="Garamond"/>
                <a:cs typeface="Garamond"/>
              </a:rPr>
              <a:t>estimated glomerular filtration rate based </a:t>
            </a:r>
            <a:r>
              <a:rPr lang="en-US" sz="3600" dirty="0">
                <a:latin typeface="Garamond"/>
                <a:cs typeface="Garamond"/>
              </a:rPr>
              <a:t>on </a:t>
            </a:r>
            <a:r>
              <a:rPr lang="en-US" sz="3600" dirty="0" smtClean="0">
                <a:latin typeface="Garamond"/>
                <a:cs typeface="Garamond"/>
              </a:rPr>
              <a:t>one’s current </a:t>
            </a:r>
            <a:r>
              <a:rPr lang="en-US" sz="3600" dirty="0">
                <a:latin typeface="Garamond"/>
                <a:cs typeface="Garamond"/>
              </a:rPr>
              <a:t>state of health, socioeconomic status, </a:t>
            </a:r>
            <a:r>
              <a:rPr lang="en-US" sz="3600" dirty="0" smtClean="0">
                <a:latin typeface="Garamond"/>
                <a:cs typeface="Garamond"/>
              </a:rPr>
              <a:t>and demographic.</a:t>
            </a:r>
          </a:p>
          <a:p>
            <a:endParaRPr lang="en-US" sz="4000" dirty="0">
              <a:latin typeface="Garamond"/>
              <a:cs typeface="Garamond"/>
            </a:endParaRPr>
          </a:p>
          <a:p>
            <a:r>
              <a:rPr lang="en-US" sz="4000" dirty="0">
                <a:latin typeface="Garamond"/>
                <a:cs typeface="Garamond"/>
              </a:rPr>
              <a:t> </a:t>
            </a:r>
          </a:p>
          <a:p>
            <a:endParaRPr lang="en-US" sz="4800" b="1" dirty="0" smtClean="0">
              <a:latin typeface="Garamond"/>
              <a:cs typeface="Garamond"/>
            </a:endParaRPr>
          </a:p>
          <a:p>
            <a:endParaRPr lang="en-US" sz="4800" b="1" dirty="0">
              <a:latin typeface="Garamond"/>
              <a:cs typeface="Garamond"/>
            </a:endParaRPr>
          </a:p>
          <a:p>
            <a:endParaRPr lang="en-US" sz="4800" b="1" dirty="0" smtClean="0">
              <a:latin typeface="Garamond"/>
              <a:cs typeface="Garamond"/>
            </a:endParaRPr>
          </a:p>
          <a:p>
            <a:endParaRPr lang="en-US" sz="4800" b="1" dirty="0">
              <a:latin typeface="Garamond"/>
              <a:cs typeface="Garamond"/>
            </a:endParaRPr>
          </a:p>
          <a:p>
            <a:endParaRPr lang="en-US" sz="4800" b="1" dirty="0" smtClean="0">
              <a:latin typeface="Garamond"/>
              <a:cs typeface="Garamond"/>
            </a:endParaRPr>
          </a:p>
          <a:p>
            <a:endParaRPr lang="en-US" sz="4800" b="1" dirty="0">
              <a:latin typeface="Garamond"/>
              <a:cs typeface="Garamond"/>
            </a:endParaRPr>
          </a:p>
          <a:p>
            <a:endParaRPr lang="en-US" sz="4800" b="1" dirty="0" smtClean="0">
              <a:latin typeface="Garamond"/>
              <a:cs typeface="Garamond"/>
            </a:endParaRPr>
          </a:p>
          <a:p>
            <a:endParaRPr lang="en-US" sz="4800" b="1" dirty="0" smtClean="0">
              <a:latin typeface="Garamond"/>
              <a:cs typeface="Garamond"/>
            </a:endParaRPr>
          </a:p>
          <a:p>
            <a:endParaRPr lang="en-US" sz="4800" b="1" dirty="0">
              <a:latin typeface="Garamond"/>
              <a:cs typeface="Garamond"/>
            </a:endParaRPr>
          </a:p>
          <a:p>
            <a:r>
              <a:rPr lang="en-US" sz="4800" b="1" dirty="0" smtClean="0">
                <a:latin typeface="Garamond"/>
                <a:cs typeface="Garamond"/>
              </a:rPr>
              <a:t>NHANES</a:t>
            </a:r>
            <a:endParaRPr lang="en-US" sz="4800" dirty="0">
              <a:latin typeface="Garamond"/>
              <a:cs typeface="Garamond"/>
            </a:endParaRPr>
          </a:p>
          <a:p>
            <a:r>
              <a:rPr lang="en-US" sz="4000" dirty="0">
                <a:latin typeface="Garamond"/>
                <a:cs typeface="Garamond"/>
              </a:rPr>
              <a:t> </a:t>
            </a:r>
          </a:p>
          <a:p>
            <a:r>
              <a:rPr lang="en-US" sz="3600" dirty="0">
                <a:latin typeface="Garamond"/>
                <a:cs typeface="Garamond"/>
              </a:rPr>
              <a:t>The data for this study comes from the </a:t>
            </a:r>
            <a:r>
              <a:rPr lang="en-US" sz="3600" b="1" dirty="0">
                <a:latin typeface="Garamond"/>
                <a:cs typeface="Garamond"/>
              </a:rPr>
              <a:t>National Health and Nutrition Examination Survey</a:t>
            </a:r>
            <a:r>
              <a:rPr lang="en-US" sz="3600" dirty="0">
                <a:latin typeface="Garamond"/>
                <a:cs typeface="Garamond"/>
              </a:rPr>
              <a:t> conducted by the CDC every year. Each survey cycle consists of two years and attempts to obtain a representative sample of the United States’ population. </a:t>
            </a:r>
            <a:r>
              <a:rPr lang="en-US" sz="3600" dirty="0" smtClean="0">
                <a:latin typeface="Garamond"/>
                <a:cs typeface="Garamond"/>
              </a:rPr>
              <a:t>Our </a:t>
            </a:r>
            <a:r>
              <a:rPr lang="en-US" sz="3600" dirty="0">
                <a:latin typeface="Garamond"/>
                <a:cs typeface="Garamond"/>
              </a:rPr>
              <a:t>dataset has 78,518 observations, contains 100 different variables, and spans 14 years (2001-2014). </a:t>
            </a:r>
            <a:r>
              <a:rPr lang="en-US" sz="3600" dirty="0" smtClean="0">
                <a:latin typeface="Garamond"/>
                <a:cs typeface="Garamond"/>
              </a:rPr>
              <a:t>Using the </a:t>
            </a:r>
            <a:r>
              <a:rPr lang="en-US" sz="3600" dirty="0">
                <a:latin typeface="Garamond"/>
                <a:cs typeface="Garamond"/>
              </a:rPr>
              <a:t>‘Survey’ package in R, we were able to account </a:t>
            </a:r>
            <a:r>
              <a:rPr lang="en-US" sz="3600" dirty="0" smtClean="0">
                <a:latin typeface="Garamond"/>
                <a:cs typeface="Garamond"/>
              </a:rPr>
              <a:t>for the complex survey design used by the CDC </a:t>
            </a:r>
            <a:r>
              <a:rPr lang="en-US" sz="3600" dirty="0">
                <a:latin typeface="Garamond"/>
                <a:cs typeface="Garamond"/>
              </a:rPr>
              <a:t>and get a strong sense of what is happening </a:t>
            </a:r>
            <a:r>
              <a:rPr lang="en-US" sz="3600" dirty="0" smtClean="0">
                <a:latin typeface="Garamond"/>
                <a:cs typeface="Garamond"/>
              </a:rPr>
              <a:t>among roughly </a:t>
            </a:r>
            <a:r>
              <a:rPr lang="en-US" sz="3600" dirty="0">
                <a:latin typeface="Garamond"/>
                <a:cs typeface="Garamond"/>
              </a:rPr>
              <a:t>320 million people</a:t>
            </a:r>
            <a:r>
              <a:rPr lang="en-US" sz="3600" dirty="0" smtClean="0">
                <a:latin typeface="Garamond"/>
                <a:cs typeface="Garamond"/>
              </a:rPr>
              <a:t>.</a:t>
            </a:r>
            <a:endParaRPr lang="en-US" sz="3600" dirty="0">
              <a:latin typeface="Garamond"/>
              <a:cs typeface="Garamond"/>
            </a:endParaRPr>
          </a:p>
          <a:p>
            <a:r>
              <a:rPr lang="en-US" sz="4000" dirty="0">
                <a:latin typeface="Garamond"/>
                <a:cs typeface="Garamond"/>
              </a:rPr>
              <a:t> </a:t>
            </a:r>
          </a:p>
          <a:p>
            <a:endParaRPr lang="es-ES_tradnl" sz="4000" dirty="0">
              <a:latin typeface="Garamond"/>
              <a:cs typeface="Garamond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734826" y="3276990"/>
            <a:ext cx="225533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5400" dirty="0" smtClean="0">
                <a:solidFill>
                  <a:srgbClr val="FFC400"/>
                </a:solidFill>
                <a:latin typeface="Garamond"/>
                <a:cs typeface="Garamond"/>
              </a:rPr>
              <a:t>Gabriel </a:t>
            </a:r>
            <a:r>
              <a:rPr lang="es-ES_tradnl" sz="5400" dirty="0" err="1" smtClean="0">
                <a:solidFill>
                  <a:srgbClr val="FFC400"/>
                </a:solidFill>
                <a:latin typeface="Garamond"/>
                <a:cs typeface="Garamond"/>
              </a:rPr>
              <a:t>Goulart</a:t>
            </a:r>
            <a:r>
              <a:rPr lang="es-ES_tradnl" sz="5400" dirty="0" smtClean="0">
                <a:solidFill>
                  <a:srgbClr val="FFC400"/>
                </a:solidFill>
                <a:latin typeface="Garamond"/>
                <a:cs typeface="Garamond"/>
              </a:rPr>
              <a:t>, Nicholas </a:t>
            </a:r>
            <a:r>
              <a:rPr lang="es-ES_tradnl" sz="5400" dirty="0" err="1" smtClean="0">
                <a:solidFill>
                  <a:srgbClr val="FFC400"/>
                </a:solidFill>
                <a:latin typeface="Garamond"/>
                <a:cs typeface="Garamond"/>
              </a:rPr>
              <a:t>Hertle</a:t>
            </a:r>
            <a:r>
              <a:rPr lang="es-ES_tradnl" sz="5400" dirty="0" smtClean="0">
                <a:solidFill>
                  <a:srgbClr val="FFC400"/>
                </a:solidFill>
                <a:latin typeface="Garamond"/>
                <a:cs typeface="Garamond"/>
              </a:rPr>
              <a:t>, and Lydia Lucchesi</a:t>
            </a:r>
            <a:endParaRPr lang="es-ES_tradnl" sz="5400" dirty="0">
              <a:solidFill>
                <a:srgbClr val="FFC400"/>
              </a:solidFill>
              <a:latin typeface="Garamond"/>
              <a:cs typeface="Garamond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09720" y="955452"/>
            <a:ext cx="36333483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0" dirty="0" smtClean="0">
                <a:solidFill>
                  <a:srgbClr val="FFC400"/>
                </a:solidFill>
                <a:latin typeface="Garamond"/>
                <a:cs typeface="Garamond"/>
              </a:rPr>
              <a:t>Predicting CKD and Identifying Potential Risk Factors</a:t>
            </a:r>
            <a:endParaRPr lang="en-US" sz="13000" dirty="0">
              <a:solidFill>
                <a:srgbClr val="FFC400"/>
              </a:solidFill>
              <a:latin typeface="Garamond"/>
              <a:cs typeface="Garamond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12339066" y="6306167"/>
            <a:ext cx="19211128" cy="3170099"/>
            <a:chOff x="12339066" y="6537299"/>
            <a:chExt cx="19211128" cy="3170099"/>
          </a:xfrm>
        </p:grpSpPr>
        <p:sp>
          <p:nvSpPr>
            <p:cNvPr id="14" name="TextBox 13"/>
            <p:cNvSpPr txBox="1"/>
            <p:nvPr/>
          </p:nvSpPr>
          <p:spPr>
            <a:xfrm>
              <a:off x="12339066" y="6537299"/>
              <a:ext cx="19211128" cy="3170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500" b="1" dirty="0" smtClean="0">
                  <a:latin typeface="Garamond"/>
                  <a:cs typeface="Garamond"/>
                </a:rPr>
                <a:t>Methods</a:t>
              </a:r>
              <a:endParaRPr lang="en-US" sz="7500" dirty="0" smtClean="0">
                <a:latin typeface="Garamond"/>
                <a:cs typeface="Garamond"/>
              </a:endParaRPr>
            </a:p>
            <a:p>
              <a:endParaRPr lang="en-US" sz="4000" dirty="0">
                <a:latin typeface="Garamond"/>
                <a:cs typeface="Garamond"/>
              </a:endParaRPr>
            </a:p>
            <a:p>
              <a:r>
                <a:rPr lang="en-US" sz="4000" dirty="0">
                  <a:latin typeface="Garamond"/>
                  <a:cs typeface="Garamond"/>
                </a:rPr>
                <a:t> </a:t>
              </a:r>
            </a:p>
            <a:p>
              <a:endParaRPr lang="es-ES_tradnl" sz="4000" dirty="0">
                <a:latin typeface="Garamond"/>
                <a:cs typeface="Garamond"/>
              </a:endParaRPr>
            </a:p>
          </p:txBody>
        </p:sp>
        <p:cxnSp>
          <p:nvCxnSpPr>
            <p:cNvPr id="3" name="Straight Connector 2"/>
            <p:cNvCxnSpPr/>
            <p:nvPr/>
          </p:nvCxnSpPr>
          <p:spPr>
            <a:xfrm>
              <a:off x="12339066" y="7776657"/>
              <a:ext cx="19211128" cy="16569"/>
            </a:xfrm>
            <a:prstGeom prst="line">
              <a:avLst/>
            </a:prstGeom>
            <a:ln w="254000" cmpd="sng">
              <a:gradFill flip="none" rotWithShape="1">
                <a:gsLst>
                  <a:gs pos="0">
                    <a:srgbClr val="FFC400"/>
                  </a:gs>
                  <a:gs pos="100000">
                    <a:prstClr val="white"/>
                  </a:gs>
                </a:gsLst>
                <a:lin ang="0" scaled="1"/>
                <a:tileRect/>
              </a:gra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12339066" y="25974757"/>
            <a:ext cx="19211128" cy="6755696"/>
            <a:chOff x="12339066" y="24664621"/>
            <a:chExt cx="19211128" cy="6755696"/>
          </a:xfrm>
        </p:grpSpPr>
        <p:sp>
          <p:nvSpPr>
            <p:cNvPr id="17" name="TextBox 16"/>
            <p:cNvSpPr txBox="1"/>
            <p:nvPr/>
          </p:nvSpPr>
          <p:spPr>
            <a:xfrm>
              <a:off x="12339066" y="24664621"/>
              <a:ext cx="19211128" cy="67556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500" b="1" dirty="0" smtClean="0">
                  <a:latin typeface="Garamond"/>
                  <a:cs typeface="Garamond"/>
                </a:rPr>
                <a:t>Results </a:t>
              </a:r>
              <a:endParaRPr lang="en-US" sz="7500" dirty="0" smtClean="0">
                <a:latin typeface="Garamond"/>
                <a:cs typeface="Garamond"/>
              </a:endParaRPr>
            </a:p>
            <a:p>
              <a:endParaRPr lang="en-US" sz="4000" dirty="0">
                <a:latin typeface="Garamond"/>
                <a:cs typeface="Garamond"/>
              </a:endParaRPr>
            </a:p>
            <a:p>
              <a:endParaRPr lang="en-US" sz="5400" b="1" dirty="0" smtClean="0">
                <a:solidFill>
                  <a:srgbClr val="001B3C"/>
                </a:solidFill>
                <a:latin typeface="Garamond"/>
                <a:cs typeface="Garamond"/>
              </a:endParaRPr>
            </a:p>
            <a:p>
              <a:r>
                <a:rPr lang="en-US" sz="3600" dirty="0" smtClean="0">
                  <a:solidFill>
                    <a:srgbClr val="001B3C"/>
                  </a:solidFill>
                  <a:latin typeface="Garamond"/>
                  <a:cs typeface="Garamond"/>
                </a:rPr>
                <a:t>Multiple Linear Regression Model:</a:t>
              </a:r>
            </a:p>
            <a:p>
              <a:endParaRPr lang="en-US" sz="3600" dirty="0" smtClean="0">
                <a:solidFill>
                  <a:srgbClr val="001B3C"/>
                </a:solidFill>
                <a:latin typeface="Garamond"/>
                <a:cs typeface="Garamond"/>
              </a:endParaRPr>
            </a:p>
            <a:p>
              <a:endParaRPr lang="en-US" sz="3600" dirty="0">
                <a:solidFill>
                  <a:srgbClr val="001B3C"/>
                </a:solidFill>
                <a:latin typeface="Garamond"/>
                <a:cs typeface="Garamond"/>
              </a:endParaRPr>
            </a:p>
            <a:p>
              <a:r>
                <a:rPr lang="en-US" sz="3600" dirty="0" smtClean="0">
                  <a:solidFill>
                    <a:srgbClr val="001B3C"/>
                  </a:solidFill>
                  <a:latin typeface="Garamond"/>
                  <a:cs typeface="Garamond"/>
                </a:rPr>
                <a:t>Error rate:</a:t>
              </a:r>
            </a:p>
            <a:p>
              <a:endParaRPr lang="en-US" sz="4000" dirty="0">
                <a:latin typeface="Garamond"/>
                <a:cs typeface="Garamond"/>
              </a:endParaRPr>
            </a:p>
            <a:p>
              <a:r>
                <a:rPr lang="en-US" sz="4000" dirty="0">
                  <a:latin typeface="Garamond"/>
                  <a:cs typeface="Garamond"/>
                </a:rPr>
                <a:t> </a:t>
              </a:r>
            </a:p>
            <a:p>
              <a:endParaRPr lang="es-ES_tradnl" sz="4000" dirty="0">
                <a:latin typeface="Garamond"/>
                <a:cs typeface="Garamond"/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12339066" y="25970818"/>
              <a:ext cx="19211128" cy="16569"/>
            </a:xfrm>
            <a:prstGeom prst="line">
              <a:avLst/>
            </a:prstGeom>
            <a:ln w="254000" cmpd="sng">
              <a:gradFill flip="none" rotWithShape="1">
                <a:gsLst>
                  <a:gs pos="0">
                    <a:srgbClr val="FFC400"/>
                  </a:gs>
                  <a:gs pos="100000">
                    <a:prstClr val="white"/>
                  </a:gs>
                </a:gsLst>
                <a:lin ang="0" scaled="1"/>
                <a:tileRect/>
              </a:gra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33288129" y="6825025"/>
            <a:ext cx="10274184" cy="27853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latin typeface="Garamond"/>
                <a:cs typeface="Garamond"/>
              </a:rPr>
              <a:t>Conclusion</a:t>
            </a:r>
            <a:r>
              <a:rPr lang="en-US" sz="4800" b="1" dirty="0">
                <a:latin typeface="Garamond"/>
                <a:cs typeface="Garamond"/>
              </a:rPr>
              <a:t> </a:t>
            </a:r>
            <a:r>
              <a:rPr lang="en-US" sz="4800" b="1" dirty="0" smtClean="0">
                <a:latin typeface="Garamond"/>
                <a:cs typeface="Garamond"/>
              </a:rPr>
              <a:t>and </a:t>
            </a:r>
            <a:r>
              <a:rPr lang="en-US" sz="4800" b="1" dirty="0" smtClean="0">
                <a:latin typeface="Garamond"/>
                <a:cs typeface="Garamond"/>
              </a:rPr>
              <a:t>Recommendations </a:t>
            </a:r>
            <a:r>
              <a:rPr lang="en-US" sz="4800" b="1" dirty="0" smtClean="0">
                <a:latin typeface="Garamond"/>
                <a:cs typeface="Garamond"/>
              </a:rPr>
              <a:t>for Further Study</a:t>
            </a:r>
            <a:endParaRPr lang="en-US" sz="4800" b="1" dirty="0">
              <a:latin typeface="Garamond"/>
              <a:cs typeface="Garamond"/>
            </a:endParaRPr>
          </a:p>
          <a:p>
            <a:r>
              <a:rPr lang="en-US" sz="4000" dirty="0">
                <a:latin typeface="Garamond"/>
                <a:cs typeface="Garamond"/>
              </a:rPr>
              <a:t> </a:t>
            </a:r>
          </a:p>
          <a:p>
            <a:r>
              <a:rPr lang="en-US" sz="3600" dirty="0" smtClean="0">
                <a:latin typeface="Garamond"/>
                <a:cs typeface="Garamond"/>
              </a:rPr>
              <a:t>For NHANES, new individuals are surveyed each year, and geographic location is kept confidential. The inability to track the health of a single person over time prohibited us from looking for causes of CKD. Only association studies were possible.</a:t>
            </a:r>
          </a:p>
          <a:p>
            <a:endParaRPr lang="en-US" sz="3600" dirty="0">
              <a:latin typeface="Garamond"/>
              <a:cs typeface="Garamond"/>
            </a:endParaRPr>
          </a:p>
          <a:p>
            <a:r>
              <a:rPr lang="en-US" sz="3600" dirty="0" smtClean="0">
                <a:latin typeface="Garamond"/>
                <a:cs typeface="Garamond"/>
              </a:rPr>
              <a:t>While the ‘Survey’ package in R is incredibly helpful at properly weighting each observation, it does not work seamlessly with generic R functions, greatly limiting our analysis.</a:t>
            </a:r>
          </a:p>
          <a:p>
            <a:endParaRPr lang="en-US" sz="3600" dirty="0">
              <a:latin typeface="Garamond"/>
              <a:cs typeface="Garamond"/>
            </a:endParaRPr>
          </a:p>
          <a:p>
            <a:r>
              <a:rPr lang="en-US" sz="3600" dirty="0">
                <a:latin typeface="Garamond"/>
                <a:cs typeface="Garamond"/>
              </a:rPr>
              <a:t>Originally, we had intended to utilize Leave-One-Out cross-validation. However, a computational cost of approximately 48 days with available computers made this unfeasible for our project</a:t>
            </a:r>
            <a:r>
              <a:rPr lang="en-US" sz="3600" dirty="0" smtClean="0">
                <a:latin typeface="Garamond"/>
                <a:cs typeface="Garamond"/>
              </a:rPr>
              <a:t>. We would recommend additional overfitting and model evaluation techniques for further analysis of these data.</a:t>
            </a:r>
            <a:endParaRPr lang="en-US" sz="3600" dirty="0">
              <a:latin typeface="Garamond"/>
              <a:cs typeface="Garamond"/>
            </a:endParaRPr>
          </a:p>
          <a:p>
            <a:endParaRPr lang="en-US" sz="3600" dirty="0" smtClean="0">
              <a:latin typeface="Garamond"/>
              <a:cs typeface="Garamond"/>
            </a:endParaRPr>
          </a:p>
          <a:p>
            <a:r>
              <a:rPr lang="en-US" sz="3600" dirty="0" smtClean="0">
                <a:latin typeface="Garamond"/>
                <a:cs typeface="Garamond"/>
              </a:rPr>
              <a:t>After removing all observations that contained a missing value, only 22% were left for analysis. Future studies could look at building models to predict missing values instead of removing them completely.</a:t>
            </a:r>
            <a:endParaRPr lang="en-US" sz="3600" b="1" dirty="0" smtClean="0">
              <a:solidFill>
                <a:srgbClr val="001B3C"/>
              </a:solidFill>
              <a:latin typeface="Garamond"/>
              <a:cs typeface="Garamond"/>
            </a:endParaRPr>
          </a:p>
          <a:p>
            <a:endParaRPr lang="en-US" sz="4000" b="1" dirty="0">
              <a:solidFill>
                <a:srgbClr val="001B3C"/>
              </a:solidFill>
              <a:latin typeface="Garamond"/>
              <a:cs typeface="Garamond"/>
            </a:endParaRPr>
          </a:p>
          <a:p>
            <a:r>
              <a:rPr lang="en-US" sz="4800" b="1" dirty="0" smtClean="0">
                <a:solidFill>
                  <a:srgbClr val="001B3C"/>
                </a:solidFill>
                <a:latin typeface="Garamond"/>
                <a:cs typeface="Garamond"/>
              </a:rPr>
              <a:t>Acknowledgements</a:t>
            </a:r>
            <a:endParaRPr lang="en-US" sz="4800" b="1" dirty="0">
              <a:solidFill>
                <a:srgbClr val="001B3C"/>
              </a:solidFill>
              <a:latin typeface="Garamond"/>
              <a:cs typeface="Garamond"/>
            </a:endParaRPr>
          </a:p>
          <a:p>
            <a:endParaRPr lang="en-US" sz="4000" dirty="0">
              <a:latin typeface="Garamond"/>
              <a:cs typeface="Garamond"/>
            </a:endParaRPr>
          </a:p>
          <a:p>
            <a:r>
              <a:rPr lang="en-US" sz="3200" dirty="0" smtClean="0">
                <a:latin typeface="Garamond"/>
                <a:cs typeface="Garamond"/>
              </a:rPr>
              <a:t>This project would not have been possible without the mentorship of Dr</a:t>
            </a:r>
            <a:r>
              <a:rPr lang="en-US" sz="3200" dirty="0">
                <a:latin typeface="Garamond"/>
                <a:cs typeface="Garamond"/>
              </a:rPr>
              <a:t>. </a:t>
            </a:r>
            <a:r>
              <a:rPr lang="en-US" sz="3200" dirty="0" err="1">
                <a:latin typeface="Garamond"/>
                <a:cs typeface="Garamond"/>
              </a:rPr>
              <a:t>Yanming</a:t>
            </a:r>
            <a:r>
              <a:rPr lang="en-US" sz="3200" dirty="0">
                <a:latin typeface="Garamond"/>
                <a:cs typeface="Garamond"/>
              </a:rPr>
              <a:t> </a:t>
            </a:r>
            <a:r>
              <a:rPr lang="en-US" sz="3200" dirty="0" smtClean="0">
                <a:latin typeface="Garamond"/>
                <a:cs typeface="Garamond"/>
              </a:rPr>
              <a:t>Li, Dr</a:t>
            </a:r>
            <a:r>
              <a:rPr lang="en-US" sz="3200" dirty="0">
                <a:latin typeface="Garamond"/>
                <a:cs typeface="Garamond"/>
              </a:rPr>
              <a:t>. Jiang </a:t>
            </a:r>
            <a:r>
              <a:rPr lang="en-US" sz="3200" dirty="0" smtClean="0">
                <a:latin typeface="Garamond"/>
                <a:cs typeface="Garamond"/>
              </a:rPr>
              <a:t>Kang, and Dr</a:t>
            </a:r>
            <a:r>
              <a:rPr lang="en-US" sz="3200" dirty="0">
                <a:latin typeface="Garamond"/>
                <a:cs typeface="Garamond"/>
              </a:rPr>
              <a:t>. Kevin </a:t>
            </a:r>
            <a:r>
              <a:rPr lang="en-US" sz="3200" dirty="0" smtClean="0">
                <a:latin typeface="Garamond"/>
                <a:cs typeface="Garamond"/>
              </a:rPr>
              <a:t>He and also without the support of the Big </a:t>
            </a:r>
            <a:r>
              <a:rPr lang="en-US" sz="3200" dirty="0">
                <a:latin typeface="Garamond"/>
                <a:cs typeface="Garamond"/>
              </a:rPr>
              <a:t>Data Summer </a:t>
            </a:r>
            <a:r>
              <a:rPr lang="en-US" sz="3200" dirty="0" smtClean="0">
                <a:latin typeface="Garamond"/>
                <a:cs typeface="Garamond"/>
              </a:rPr>
              <a:t>Institute. We are very thankful for the opportunity to conduct research at the University of Michigan.</a:t>
            </a:r>
            <a:endParaRPr lang="en-US" sz="3200" dirty="0">
              <a:latin typeface="Garamond"/>
              <a:cs typeface="Garamond"/>
            </a:endParaRPr>
          </a:p>
          <a:p>
            <a:endParaRPr lang="en-US" sz="4000" dirty="0">
              <a:latin typeface="Garamond"/>
              <a:cs typeface="Garamond"/>
            </a:endParaRPr>
          </a:p>
          <a:p>
            <a:r>
              <a:rPr lang="en-US" sz="5400" b="1" dirty="0" smtClean="0">
                <a:solidFill>
                  <a:srgbClr val="001B3C"/>
                </a:solidFill>
                <a:latin typeface="Garamond"/>
                <a:cs typeface="Garamond"/>
              </a:rPr>
              <a:t>Citations</a:t>
            </a:r>
          </a:p>
          <a:p>
            <a:endParaRPr lang="en-US" sz="2000" b="1" dirty="0" smtClean="0">
              <a:solidFill>
                <a:srgbClr val="001B3C"/>
              </a:solidFill>
              <a:latin typeface="Garamond"/>
              <a:cs typeface="Garamond"/>
            </a:endParaRPr>
          </a:p>
          <a:p>
            <a:r>
              <a:rPr lang="en-US" sz="2000" dirty="0" smtClean="0">
                <a:solidFill>
                  <a:srgbClr val="001B3C"/>
                </a:solidFill>
                <a:latin typeface="Garamond"/>
                <a:cs typeface="Garamond"/>
              </a:rPr>
              <a:t>T. Lumley (2014) "survey: analysis of complex survey samples". R package version 3.30.</a:t>
            </a:r>
          </a:p>
          <a:p>
            <a:r>
              <a:rPr lang="en-US" sz="2000" dirty="0">
                <a:solidFill>
                  <a:srgbClr val="001B3C"/>
                </a:solidFill>
                <a:latin typeface="Garamond"/>
                <a:cs typeface="Garamond"/>
              </a:rPr>
              <a:t>H. Wickham. ggplot2: </a:t>
            </a:r>
            <a:r>
              <a:rPr lang="en-US" sz="2000" dirty="0" smtClean="0">
                <a:solidFill>
                  <a:srgbClr val="001B3C"/>
                </a:solidFill>
                <a:latin typeface="Garamond"/>
                <a:cs typeface="Garamond"/>
              </a:rPr>
              <a:t>Elegant </a:t>
            </a:r>
            <a:r>
              <a:rPr lang="en-US" sz="2000" dirty="0">
                <a:solidFill>
                  <a:srgbClr val="001B3C"/>
                </a:solidFill>
                <a:latin typeface="Garamond"/>
                <a:cs typeface="Garamond"/>
              </a:rPr>
              <a:t>Graphics for Data Analysis</a:t>
            </a:r>
            <a:r>
              <a:rPr lang="en-US" sz="2000" dirty="0" smtClean="0">
                <a:solidFill>
                  <a:srgbClr val="001B3C"/>
                </a:solidFill>
                <a:latin typeface="Garamond"/>
                <a:cs typeface="Garamond"/>
              </a:rPr>
              <a:t>. </a:t>
            </a:r>
            <a:r>
              <a:rPr lang="en-US" sz="2000" dirty="0">
                <a:solidFill>
                  <a:srgbClr val="001B3C"/>
                </a:solidFill>
                <a:latin typeface="Garamond"/>
                <a:cs typeface="Garamond"/>
              </a:rPr>
              <a:t>Springer-</a:t>
            </a:r>
            <a:r>
              <a:rPr lang="en-US" sz="2000" dirty="0" err="1">
                <a:solidFill>
                  <a:srgbClr val="001B3C"/>
                </a:solidFill>
                <a:latin typeface="Garamond"/>
                <a:cs typeface="Garamond"/>
              </a:rPr>
              <a:t>Verlag</a:t>
            </a:r>
            <a:r>
              <a:rPr lang="en-US" sz="2000" dirty="0">
                <a:solidFill>
                  <a:srgbClr val="001B3C"/>
                </a:solidFill>
                <a:latin typeface="Garamond"/>
                <a:cs typeface="Garamond"/>
              </a:rPr>
              <a:t> New York, 2009</a:t>
            </a:r>
            <a:r>
              <a:rPr lang="en-US" sz="2000" dirty="0" smtClean="0">
                <a:solidFill>
                  <a:srgbClr val="001B3C"/>
                </a:solidFill>
                <a:latin typeface="Garamond"/>
                <a:cs typeface="Garamond"/>
              </a:rPr>
              <a:t>.</a:t>
            </a:r>
          </a:p>
          <a:p>
            <a:r>
              <a:rPr lang="en-US" sz="2000" dirty="0" smtClean="0">
                <a:solidFill>
                  <a:srgbClr val="001B3C"/>
                </a:solidFill>
                <a:latin typeface="Garamond"/>
                <a:cs typeface="Garamond"/>
              </a:rPr>
              <a:t>Heike </a:t>
            </a:r>
            <a:r>
              <a:rPr lang="en-US" sz="2000" dirty="0">
                <a:solidFill>
                  <a:srgbClr val="001B3C"/>
                </a:solidFill>
                <a:latin typeface="Garamond"/>
                <a:cs typeface="Garamond"/>
              </a:rPr>
              <a:t>Hofmann and Marie </a:t>
            </a:r>
            <a:r>
              <a:rPr lang="en-US" sz="2000" dirty="0" err="1" smtClean="0">
                <a:solidFill>
                  <a:srgbClr val="001B3C"/>
                </a:solidFill>
                <a:latin typeface="Garamond"/>
                <a:cs typeface="Garamond"/>
              </a:rPr>
              <a:t>Vendettuoli</a:t>
            </a:r>
            <a:r>
              <a:rPr lang="en-US" sz="2000" dirty="0" smtClean="0">
                <a:solidFill>
                  <a:srgbClr val="001B3C"/>
                </a:solidFill>
                <a:latin typeface="Garamond"/>
                <a:cs typeface="Garamond"/>
              </a:rPr>
              <a:t> (</a:t>
            </a:r>
            <a:r>
              <a:rPr lang="en-US" sz="2000" dirty="0">
                <a:solidFill>
                  <a:srgbClr val="001B3C"/>
                </a:solidFill>
                <a:latin typeface="Garamond"/>
                <a:cs typeface="Garamond"/>
              </a:rPr>
              <a:t>2015). </a:t>
            </a:r>
            <a:r>
              <a:rPr lang="en-US" sz="2000" dirty="0" err="1">
                <a:solidFill>
                  <a:srgbClr val="001B3C"/>
                </a:solidFill>
                <a:latin typeface="Garamond"/>
                <a:cs typeface="Garamond"/>
              </a:rPr>
              <a:t>ggparallel</a:t>
            </a:r>
            <a:r>
              <a:rPr lang="en-US" sz="2000" dirty="0">
                <a:solidFill>
                  <a:srgbClr val="001B3C"/>
                </a:solidFill>
                <a:latin typeface="Garamond"/>
                <a:cs typeface="Garamond"/>
              </a:rPr>
              <a:t>: Variations </a:t>
            </a:r>
            <a:r>
              <a:rPr lang="en-US" sz="2000" dirty="0" smtClean="0">
                <a:solidFill>
                  <a:srgbClr val="001B3C"/>
                </a:solidFill>
                <a:latin typeface="Garamond"/>
                <a:cs typeface="Garamond"/>
              </a:rPr>
              <a:t>of </a:t>
            </a:r>
            <a:r>
              <a:rPr lang="en-US" sz="2000" dirty="0">
                <a:solidFill>
                  <a:srgbClr val="001B3C"/>
                </a:solidFill>
                <a:latin typeface="Garamond"/>
                <a:cs typeface="Garamond"/>
              </a:rPr>
              <a:t>Parallel Coordinate Plots </a:t>
            </a:r>
            <a:r>
              <a:rPr lang="en-US" sz="2000" dirty="0" smtClean="0">
                <a:solidFill>
                  <a:srgbClr val="001B3C"/>
                </a:solidFill>
                <a:latin typeface="Garamond"/>
                <a:cs typeface="Garamond"/>
              </a:rPr>
              <a:t>for 	Categorical </a:t>
            </a:r>
            <a:r>
              <a:rPr lang="en-US" sz="2000" dirty="0">
                <a:solidFill>
                  <a:srgbClr val="001B3C"/>
                </a:solidFill>
                <a:latin typeface="Garamond"/>
                <a:cs typeface="Garamond"/>
              </a:rPr>
              <a:t>Data. R package </a:t>
            </a:r>
            <a:r>
              <a:rPr lang="en-US" sz="2000" dirty="0" smtClean="0">
                <a:solidFill>
                  <a:srgbClr val="001B3C"/>
                </a:solidFill>
                <a:latin typeface="Garamond"/>
                <a:cs typeface="Garamond"/>
              </a:rPr>
              <a:t>version 0.1.2.</a:t>
            </a:r>
          </a:p>
          <a:p>
            <a:r>
              <a:rPr lang="en-US" sz="2000" dirty="0">
                <a:solidFill>
                  <a:srgbClr val="001B3C"/>
                </a:solidFill>
                <a:latin typeface="Garamond"/>
                <a:cs typeface="Garamond"/>
              </a:rPr>
              <a:t> Dan Carr, ported by </a:t>
            </a:r>
            <a:r>
              <a:rPr lang="en-US" sz="2000" dirty="0" smtClean="0">
                <a:solidFill>
                  <a:srgbClr val="001B3C"/>
                </a:solidFill>
                <a:latin typeface="Garamond"/>
                <a:cs typeface="Garamond"/>
              </a:rPr>
              <a:t>Nicholas </a:t>
            </a:r>
            <a:r>
              <a:rPr lang="en-US" sz="2000" dirty="0" err="1" smtClean="0">
                <a:solidFill>
                  <a:srgbClr val="001B3C"/>
                </a:solidFill>
                <a:latin typeface="Garamond"/>
                <a:cs typeface="Garamond"/>
              </a:rPr>
              <a:t>Lewin</a:t>
            </a:r>
            <a:r>
              <a:rPr lang="en-US" sz="2000" dirty="0" err="1">
                <a:solidFill>
                  <a:srgbClr val="001B3C"/>
                </a:solidFill>
                <a:latin typeface="Garamond"/>
                <a:cs typeface="Garamond"/>
              </a:rPr>
              <a:t>-Koh</a:t>
            </a:r>
            <a:r>
              <a:rPr lang="en-US" sz="2000" dirty="0">
                <a:solidFill>
                  <a:srgbClr val="001B3C"/>
                </a:solidFill>
                <a:latin typeface="Garamond"/>
                <a:cs typeface="Garamond"/>
              </a:rPr>
              <a:t>, Martin </a:t>
            </a:r>
            <a:r>
              <a:rPr lang="en-US" sz="2000" dirty="0" err="1">
                <a:solidFill>
                  <a:srgbClr val="001B3C"/>
                </a:solidFill>
                <a:latin typeface="Garamond"/>
                <a:cs typeface="Garamond"/>
              </a:rPr>
              <a:t>Maechler</a:t>
            </a:r>
            <a:r>
              <a:rPr lang="en-US" sz="2000" dirty="0">
                <a:solidFill>
                  <a:srgbClr val="001B3C"/>
                </a:solidFill>
                <a:latin typeface="Garamond"/>
                <a:cs typeface="Garamond"/>
              </a:rPr>
              <a:t> </a:t>
            </a:r>
            <a:r>
              <a:rPr lang="en-US" sz="2000" dirty="0" smtClean="0">
                <a:solidFill>
                  <a:srgbClr val="001B3C"/>
                </a:solidFill>
                <a:latin typeface="Garamond"/>
                <a:cs typeface="Garamond"/>
              </a:rPr>
              <a:t>and contains </a:t>
            </a:r>
            <a:r>
              <a:rPr lang="en-US" sz="2000" dirty="0">
                <a:solidFill>
                  <a:srgbClr val="001B3C"/>
                </a:solidFill>
                <a:latin typeface="Garamond"/>
                <a:cs typeface="Garamond"/>
              </a:rPr>
              <a:t>copies of lattice functions</a:t>
            </a:r>
          </a:p>
          <a:p>
            <a:r>
              <a:rPr lang="en-US" sz="2000" dirty="0">
                <a:solidFill>
                  <a:srgbClr val="001B3C"/>
                </a:solidFill>
                <a:latin typeface="Garamond"/>
                <a:cs typeface="Garamond"/>
              </a:rPr>
              <a:t> </a:t>
            </a:r>
            <a:r>
              <a:rPr lang="en-US" sz="2000" dirty="0" smtClean="0">
                <a:solidFill>
                  <a:srgbClr val="001B3C"/>
                </a:solidFill>
                <a:latin typeface="Garamond"/>
                <a:cs typeface="Garamond"/>
              </a:rPr>
              <a:t>	written </a:t>
            </a:r>
            <a:r>
              <a:rPr lang="en-US" sz="2000" dirty="0">
                <a:solidFill>
                  <a:srgbClr val="001B3C"/>
                </a:solidFill>
                <a:latin typeface="Garamond"/>
                <a:cs typeface="Garamond"/>
              </a:rPr>
              <a:t>by </a:t>
            </a:r>
            <a:r>
              <a:rPr lang="en-US" sz="2000" dirty="0" err="1">
                <a:solidFill>
                  <a:srgbClr val="001B3C"/>
                </a:solidFill>
                <a:latin typeface="Garamond"/>
                <a:cs typeface="Garamond"/>
              </a:rPr>
              <a:t>Deepayan</a:t>
            </a:r>
            <a:r>
              <a:rPr lang="en-US" sz="2000" dirty="0">
                <a:solidFill>
                  <a:srgbClr val="001B3C"/>
                </a:solidFill>
                <a:latin typeface="Garamond"/>
                <a:cs typeface="Garamond"/>
              </a:rPr>
              <a:t> </a:t>
            </a:r>
            <a:r>
              <a:rPr lang="en-US" sz="2000" dirty="0" err="1">
                <a:solidFill>
                  <a:srgbClr val="001B3C"/>
                </a:solidFill>
                <a:latin typeface="Garamond"/>
                <a:cs typeface="Garamond"/>
              </a:rPr>
              <a:t>Sarkar</a:t>
            </a:r>
            <a:r>
              <a:rPr lang="en-US" sz="2000" dirty="0">
                <a:solidFill>
                  <a:srgbClr val="001B3C"/>
                </a:solidFill>
                <a:latin typeface="Garamond"/>
                <a:cs typeface="Garamond"/>
              </a:rPr>
              <a:t> (2015)</a:t>
            </a:r>
            <a:r>
              <a:rPr lang="en-US" sz="2000" dirty="0" smtClean="0">
                <a:solidFill>
                  <a:srgbClr val="001B3C"/>
                </a:solidFill>
                <a:latin typeface="Garamond"/>
                <a:cs typeface="Garamond"/>
              </a:rPr>
              <a:t>. </a:t>
            </a:r>
            <a:r>
              <a:rPr lang="en-US" sz="2000" dirty="0" err="1" smtClean="0">
                <a:solidFill>
                  <a:srgbClr val="001B3C"/>
                </a:solidFill>
                <a:latin typeface="Garamond"/>
                <a:cs typeface="Garamond"/>
              </a:rPr>
              <a:t>hexbin</a:t>
            </a:r>
            <a:r>
              <a:rPr lang="en-US" sz="2000" dirty="0">
                <a:solidFill>
                  <a:srgbClr val="001B3C"/>
                </a:solidFill>
                <a:latin typeface="Garamond"/>
                <a:cs typeface="Garamond"/>
              </a:rPr>
              <a:t>: Hexagonal Binning </a:t>
            </a:r>
            <a:r>
              <a:rPr lang="en-US" sz="2000" dirty="0" smtClean="0">
                <a:solidFill>
                  <a:srgbClr val="001B3C"/>
                </a:solidFill>
                <a:latin typeface="Garamond"/>
                <a:cs typeface="Garamond"/>
              </a:rPr>
              <a:t>Routines. R 	package </a:t>
            </a:r>
            <a:r>
              <a:rPr lang="en-US" sz="2000" dirty="0">
                <a:solidFill>
                  <a:srgbClr val="001B3C"/>
                </a:solidFill>
                <a:latin typeface="Garamond"/>
                <a:cs typeface="Garamond"/>
              </a:rPr>
              <a:t>version 1.27.1</a:t>
            </a:r>
            <a:r>
              <a:rPr lang="en-US" sz="2000" dirty="0" smtClean="0">
                <a:solidFill>
                  <a:srgbClr val="001B3C"/>
                </a:solidFill>
                <a:latin typeface="Garamond"/>
                <a:cs typeface="Garamond"/>
              </a:rPr>
              <a:t>.</a:t>
            </a:r>
          </a:p>
          <a:p>
            <a:r>
              <a:rPr lang="en-US" sz="2000" dirty="0">
                <a:solidFill>
                  <a:srgbClr val="001B3C"/>
                </a:solidFill>
                <a:latin typeface="Garamond"/>
                <a:cs typeface="Garamond"/>
              </a:rPr>
              <a:t>Hadley Wickham (2007). </a:t>
            </a:r>
            <a:r>
              <a:rPr lang="en-US" sz="2000" dirty="0" smtClean="0">
                <a:solidFill>
                  <a:srgbClr val="001B3C"/>
                </a:solidFill>
                <a:latin typeface="Garamond"/>
                <a:cs typeface="Garamond"/>
              </a:rPr>
              <a:t>Reshaping Data </a:t>
            </a:r>
            <a:r>
              <a:rPr lang="en-US" sz="2000" dirty="0">
                <a:solidFill>
                  <a:srgbClr val="001B3C"/>
                </a:solidFill>
                <a:latin typeface="Garamond"/>
                <a:cs typeface="Garamond"/>
              </a:rPr>
              <a:t>with the reshape Package</a:t>
            </a:r>
            <a:r>
              <a:rPr lang="en-US" sz="2000" dirty="0" smtClean="0">
                <a:solidFill>
                  <a:srgbClr val="001B3C"/>
                </a:solidFill>
                <a:latin typeface="Garamond"/>
                <a:cs typeface="Garamond"/>
              </a:rPr>
              <a:t>. </a:t>
            </a:r>
            <a:r>
              <a:rPr lang="en-US" sz="2000" dirty="0">
                <a:solidFill>
                  <a:srgbClr val="001B3C"/>
                </a:solidFill>
                <a:latin typeface="Garamond"/>
                <a:cs typeface="Garamond"/>
              </a:rPr>
              <a:t>Journal of Statistical Software</a:t>
            </a:r>
            <a:r>
              <a:rPr lang="en-US" sz="2000" dirty="0" smtClean="0">
                <a:solidFill>
                  <a:srgbClr val="001B3C"/>
                </a:solidFill>
                <a:latin typeface="Garamond"/>
                <a:cs typeface="Garamond"/>
              </a:rPr>
              <a:t>, 	21</a:t>
            </a:r>
            <a:r>
              <a:rPr lang="en-US" sz="2000" dirty="0">
                <a:solidFill>
                  <a:srgbClr val="001B3C"/>
                </a:solidFill>
                <a:latin typeface="Garamond"/>
                <a:cs typeface="Garamond"/>
              </a:rPr>
              <a:t>(12), 1-20</a:t>
            </a:r>
            <a:r>
              <a:rPr lang="en-US" sz="2000" dirty="0" smtClean="0">
                <a:solidFill>
                  <a:srgbClr val="001B3C"/>
                </a:solidFill>
                <a:latin typeface="Garamond"/>
                <a:cs typeface="Garamond"/>
              </a:rPr>
              <a:t>.</a:t>
            </a:r>
          </a:p>
          <a:p>
            <a:r>
              <a:rPr lang="en-US" sz="2000" dirty="0">
                <a:solidFill>
                  <a:srgbClr val="001B3C"/>
                </a:solidFill>
                <a:latin typeface="Garamond"/>
                <a:cs typeface="Garamond"/>
              </a:rPr>
              <a:t> Winston Chang, (2014). </a:t>
            </a:r>
            <a:r>
              <a:rPr lang="en-US" sz="2000" dirty="0" err="1" smtClean="0">
                <a:solidFill>
                  <a:srgbClr val="001B3C"/>
                </a:solidFill>
                <a:latin typeface="Garamond"/>
                <a:cs typeface="Garamond"/>
              </a:rPr>
              <a:t>Extrafont</a:t>
            </a:r>
            <a:r>
              <a:rPr lang="en-US" sz="2000" dirty="0" smtClean="0">
                <a:solidFill>
                  <a:srgbClr val="001B3C"/>
                </a:solidFill>
                <a:latin typeface="Garamond"/>
                <a:cs typeface="Garamond"/>
              </a:rPr>
              <a:t>: Tools </a:t>
            </a:r>
            <a:r>
              <a:rPr lang="en-US" sz="2000" dirty="0">
                <a:solidFill>
                  <a:srgbClr val="001B3C"/>
                </a:solidFill>
                <a:latin typeface="Garamond"/>
                <a:cs typeface="Garamond"/>
              </a:rPr>
              <a:t>for using fonts. R </a:t>
            </a:r>
            <a:r>
              <a:rPr lang="en-US" sz="2000" dirty="0" smtClean="0">
                <a:solidFill>
                  <a:srgbClr val="001B3C"/>
                </a:solidFill>
                <a:latin typeface="Garamond"/>
                <a:cs typeface="Garamond"/>
              </a:rPr>
              <a:t>package version </a:t>
            </a:r>
            <a:r>
              <a:rPr lang="en-US" sz="2000" dirty="0">
                <a:solidFill>
                  <a:srgbClr val="001B3C"/>
                </a:solidFill>
                <a:latin typeface="Garamond"/>
                <a:cs typeface="Garamond"/>
              </a:rPr>
              <a:t>0.17</a:t>
            </a:r>
            <a:r>
              <a:rPr lang="en-US" sz="2000" dirty="0" smtClean="0">
                <a:solidFill>
                  <a:srgbClr val="001B3C"/>
                </a:solidFill>
                <a:latin typeface="Garamond"/>
                <a:cs typeface="Garamond"/>
              </a:rPr>
              <a:t>.</a:t>
            </a:r>
          </a:p>
          <a:p>
            <a:endParaRPr lang="en-US" sz="2000" dirty="0">
              <a:solidFill>
                <a:srgbClr val="001B3C"/>
              </a:solidFill>
              <a:latin typeface="Garamond"/>
              <a:cs typeface="Garamond"/>
            </a:endParaRPr>
          </a:p>
          <a:p>
            <a:endParaRPr lang="en-US" sz="2000" dirty="0">
              <a:solidFill>
                <a:srgbClr val="001B3C"/>
              </a:solidFill>
              <a:latin typeface="Garamond"/>
              <a:cs typeface="Garamond"/>
            </a:endParaRPr>
          </a:p>
          <a:p>
            <a:endParaRPr lang="en-US" sz="2000" dirty="0" smtClean="0">
              <a:solidFill>
                <a:srgbClr val="001B3C"/>
              </a:solidFill>
              <a:latin typeface="Garamond"/>
              <a:cs typeface="Garamond"/>
            </a:endParaRPr>
          </a:p>
          <a:p>
            <a:endParaRPr lang="en-US" sz="2000" dirty="0">
              <a:solidFill>
                <a:srgbClr val="001B3C"/>
              </a:solidFill>
              <a:latin typeface="Garamond"/>
              <a:cs typeface="Garamond"/>
            </a:endParaRPr>
          </a:p>
          <a:p>
            <a:r>
              <a:rPr lang="en-US" sz="2000" dirty="0" smtClean="0">
                <a:solidFill>
                  <a:srgbClr val="001B3C"/>
                </a:solidFill>
                <a:latin typeface="Garamond"/>
                <a:cs typeface="Garamond"/>
              </a:rPr>
              <a:t>Articles they provided for reading</a:t>
            </a:r>
          </a:p>
          <a:p>
            <a:endParaRPr lang="en-US" sz="5400" b="1" dirty="0">
              <a:solidFill>
                <a:srgbClr val="001B3C"/>
              </a:solidFill>
              <a:latin typeface="Garamond"/>
              <a:cs typeface="Garamond"/>
            </a:endParaRPr>
          </a:p>
          <a:p>
            <a:endParaRPr lang="en-US" sz="4000" dirty="0">
              <a:latin typeface="Garamond"/>
              <a:cs typeface="Garamond"/>
            </a:endParaRPr>
          </a:p>
          <a:p>
            <a:r>
              <a:rPr lang="en-US" sz="4000" dirty="0">
                <a:latin typeface="Garamond"/>
                <a:cs typeface="Garamond"/>
              </a:rPr>
              <a:t> </a:t>
            </a:r>
          </a:p>
          <a:p>
            <a:endParaRPr lang="es-ES_tradnl" sz="4000" dirty="0">
              <a:latin typeface="Garamond"/>
              <a:cs typeface="Garamond"/>
            </a:endParaRPr>
          </a:p>
        </p:txBody>
      </p:sp>
      <p:pic>
        <p:nvPicPr>
          <p:cNvPr id="19" name="Picture 18" descr="Rplot2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5884" y="8052136"/>
            <a:ext cx="11736397" cy="7618604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12339066" y="7882369"/>
            <a:ext cx="7342383" cy="6801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001B3C"/>
                </a:solidFill>
                <a:latin typeface="Garamond"/>
                <a:cs typeface="Garamond"/>
              </a:rPr>
              <a:t>1</a:t>
            </a:r>
            <a:r>
              <a:rPr lang="en-US" sz="3600" dirty="0" smtClean="0">
                <a:solidFill>
                  <a:srgbClr val="001B3C"/>
                </a:solidFill>
                <a:latin typeface="Garamond"/>
                <a:cs typeface="Garamond"/>
              </a:rPr>
              <a:t>. Narrow down variables of interest</a:t>
            </a:r>
            <a:endParaRPr lang="en-US" sz="3600" dirty="0">
              <a:solidFill>
                <a:srgbClr val="001B3C"/>
              </a:solidFill>
              <a:latin typeface="Garamond"/>
              <a:cs typeface="Garamond"/>
            </a:endParaRPr>
          </a:p>
          <a:p>
            <a:r>
              <a:rPr lang="en-US" sz="3600" dirty="0">
                <a:solidFill>
                  <a:srgbClr val="001B3C"/>
                </a:solidFill>
                <a:latin typeface="Garamond"/>
                <a:cs typeface="Garamond"/>
              </a:rPr>
              <a:t>through literature review, </a:t>
            </a:r>
          </a:p>
          <a:p>
            <a:r>
              <a:rPr lang="en-US" sz="3600" dirty="0">
                <a:solidFill>
                  <a:srgbClr val="001B3C"/>
                </a:solidFill>
                <a:latin typeface="Garamond"/>
                <a:cs typeface="Garamond"/>
              </a:rPr>
              <a:t>visualizations</a:t>
            </a:r>
            <a:r>
              <a:rPr lang="en-US" sz="3600" dirty="0" smtClean="0">
                <a:solidFill>
                  <a:srgbClr val="001B3C"/>
                </a:solidFill>
                <a:latin typeface="Garamond"/>
                <a:cs typeface="Garamond"/>
              </a:rPr>
              <a:t>, and chi</a:t>
            </a:r>
            <a:r>
              <a:rPr lang="en-US" sz="3600" dirty="0">
                <a:solidFill>
                  <a:srgbClr val="001B3C"/>
                </a:solidFill>
                <a:latin typeface="Garamond"/>
                <a:cs typeface="Garamond"/>
              </a:rPr>
              <a:t>-squared </a:t>
            </a:r>
            <a:r>
              <a:rPr lang="en-US" sz="3600" dirty="0" smtClean="0">
                <a:solidFill>
                  <a:srgbClr val="001B3C"/>
                </a:solidFill>
                <a:latin typeface="Garamond"/>
                <a:cs typeface="Garamond"/>
              </a:rPr>
              <a:t>tests. </a:t>
            </a:r>
          </a:p>
          <a:p>
            <a:endParaRPr lang="en-US" sz="2000" dirty="0">
              <a:solidFill>
                <a:srgbClr val="001B3C"/>
              </a:solidFill>
              <a:latin typeface="Garamond"/>
              <a:cs typeface="Garamond"/>
            </a:endParaRPr>
          </a:p>
          <a:p>
            <a:r>
              <a:rPr lang="en-US" sz="3600" dirty="0" smtClean="0">
                <a:solidFill>
                  <a:srgbClr val="001B3C"/>
                </a:solidFill>
                <a:latin typeface="Garamond"/>
                <a:cs typeface="Garamond"/>
              </a:rPr>
              <a:t>Discard some variables due to a high number of missing values and the inability to determine what the different categorical levels meant (e.g. self reported strokes). </a:t>
            </a:r>
          </a:p>
          <a:p>
            <a:endParaRPr lang="en-US" sz="2000" dirty="0">
              <a:solidFill>
                <a:srgbClr val="001B3C"/>
              </a:solidFill>
              <a:latin typeface="Garamond"/>
              <a:cs typeface="Garamond"/>
            </a:endParaRPr>
          </a:p>
          <a:p>
            <a:r>
              <a:rPr lang="en-US" sz="3600" dirty="0" smtClean="0">
                <a:solidFill>
                  <a:srgbClr val="001B3C"/>
                </a:solidFill>
                <a:latin typeface="Garamond"/>
                <a:cs typeface="Garamond"/>
              </a:rPr>
              <a:t>Subset the data so that only those older than 18 are included and transform age into a categorical variable.</a:t>
            </a:r>
            <a:endParaRPr lang="en-US" sz="3600" dirty="0">
              <a:solidFill>
                <a:srgbClr val="001B3C"/>
              </a:solidFill>
              <a:latin typeface="Garamond"/>
              <a:cs typeface="Garamond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1141241" y="15670740"/>
            <a:ext cx="84838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Garamond"/>
                <a:cs typeface="Garamond"/>
              </a:rPr>
              <a:t>Parallel sets visualization used to understand relationships between categorical variables in multivariate datasets</a:t>
            </a:r>
            <a:endParaRPr lang="en-US" sz="2000" dirty="0">
              <a:latin typeface="Garamond"/>
              <a:cs typeface="Garamond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1564596" y="16713429"/>
            <a:ext cx="8392877" cy="6801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atin typeface="Garamond"/>
                <a:cs typeface="Garamond"/>
              </a:rPr>
              <a:t>3. </a:t>
            </a:r>
            <a:r>
              <a:rPr lang="en-US" sz="3600" dirty="0" smtClean="0">
                <a:latin typeface="Garamond"/>
                <a:cs typeface="Garamond"/>
              </a:rPr>
              <a:t>Perform 5-fold cross validation to find the most accurate multiple linear regression model for predicting glomerular filtration rate (measurement for determining if someone has CKD).</a:t>
            </a:r>
          </a:p>
          <a:p>
            <a:endParaRPr lang="en-US" sz="2000" dirty="0" smtClean="0">
              <a:latin typeface="Garamond"/>
              <a:cs typeface="Garamond"/>
            </a:endParaRPr>
          </a:p>
          <a:p>
            <a:r>
              <a:rPr lang="en-US" sz="3600" dirty="0" smtClean="0">
                <a:latin typeface="Garamond"/>
                <a:cs typeface="Garamond"/>
              </a:rPr>
              <a:t>Maintain consistency throughout the cross validation by manually adjusting for the weight of each observation.</a:t>
            </a:r>
          </a:p>
          <a:p>
            <a:endParaRPr lang="en-US" sz="2000" dirty="0">
              <a:latin typeface="Garamond"/>
              <a:cs typeface="Garamond"/>
            </a:endParaRPr>
          </a:p>
          <a:p>
            <a:r>
              <a:rPr lang="en-US" sz="3600" dirty="0" smtClean="0">
                <a:latin typeface="Garamond"/>
                <a:cs typeface="Garamond"/>
              </a:rPr>
              <a:t>Penalize errors on higher-weight observations by weighting errors on specific PSUs by corresponding survey weight.</a:t>
            </a:r>
            <a:endParaRPr lang="en-US" sz="3600" dirty="0">
              <a:latin typeface="Garamond"/>
              <a:cs typeface="Garamond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2339066" y="22153196"/>
            <a:ext cx="77768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Garamond"/>
                <a:cs typeface="Garamond"/>
              </a:rPr>
              <a:t>Using hexagonal binning, this scatter plot demonstrates strong a linear relationship between age and estimated glomerular filtration rate</a:t>
            </a:r>
            <a:endParaRPr lang="en-US" sz="2000" dirty="0">
              <a:latin typeface="Garamond"/>
              <a:cs typeface="Garamond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2339065" y="23221772"/>
            <a:ext cx="8382461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1B3C"/>
                </a:solidFill>
                <a:latin typeface="Garamond" charset="0"/>
                <a:ea typeface="Garamond" charset="0"/>
                <a:cs typeface="Garamond" charset="0"/>
              </a:rPr>
              <a:t>2</a:t>
            </a:r>
            <a:r>
              <a:rPr lang="en-US" sz="3600" b="1" dirty="0" smtClean="0">
                <a:solidFill>
                  <a:srgbClr val="001B3C"/>
                </a:solidFill>
                <a:latin typeface="Garamond" charset="0"/>
                <a:ea typeface="Garamond" charset="0"/>
                <a:cs typeface="Garamond" charset="0"/>
              </a:rPr>
              <a:t>.</a:t>
            </a:r>
            <a:r>
              <a:rPr lang="en-US" sz="3600" dirty="0" smtClean="0">
                <a:solidFill>
                  <a:srgbClr val="001B3C"/>
                </a:solidFill>
                <a:latin typeface="Garamond" charset="0"/>
                <a:ea typeface="Garamond" charset="0"/>
                <a:cs typeface="Garamond" charset="0"/>
              </a:rPr>
              <a:t> </a:t>
            </a:r>
            <a:r>
              <a:rPr lang="en-US" sz="3600" dirty="0" smtClean="0">
                <a:solidFill>
                  <a:srgbClr val="001B3C"/>
                </a:solidFill>
                <a:latin typeface="Garamond"/>
                <a:cs typeface="Garamond"/>
              </a:rPr>
              <a:t>Use backward </a:t>
            </a:r>
            <a:r>
              <a:rPr lang="en-US" sz="3600" dirty="0">
                <a:solidFill>
                  <a:srgbClr val="001B3C"/>
                </a:solidFill>
                <a:latin typeface="Garamond"/>
                <a:cs typeface="Garamond"/>
              </a:rPr>
              <a:t>selection to get models with the lowest </a:t>
            </a:r>
            <a:r>
              <a:rPr lang="en-US" sz="3600" dirty="0" smtClean="0">
                <a:solidFill>
                  <a:srgbClr val="001B3C"/>
                </a:solidFill>
                <a:latin typeface="Garamond"/>
                <a:cs typeface="Garamond"/>
              </a:rPr>
              <a:t>BIC measurements.</a:t>
            </a:r>
          </a:p>
          <a:p>
            <a:endParaRPr lang="en-US" sz="2000" dirty="0">
              <a:solidFill>
                <a:srgbClr val="001B3C"/>
              </a:solidFill>
              <a:latin typeface="Garamond"/>
              <a:cs typeface="Garamond"/>
            </a:endParaRPr>
          </a:p>
          <a:p>
            <a:r>
              <a:rPr lang="en-US" sz="3600" dirty="0" smtClean="0">
                <a:solidFill>
                  <a:srgbClr val="001B3C"/>
                </a:solidFill>
                <a:latin typeface="Garamond"/>
                <a:cs typeface="Garamond"/>
              </a:rPr>
              <a:t>Adjust the initial set of variables after finding that some were never significant.</a:t>
            </a:r>
            <a:endParaRPr lang="en-US" sz="3600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33288129" y="22480064"/>
            <a:ext cx="9605564" cy="0"/>
          </a:xfrm>
          <a:prstGeom prst="line">
            <a:avLst/>
          </a:prstGeom>
          <a:ln w="19050" cmpd="sng">
            <a:gradFill flip="none" rotWithShape="1">
              <a:gsLst>
                <a:gs pos="0">
                  <a:srgbClr val="FFC400"/>
                </a:gs>
                <a:gs pos="100000">
                  <a:prstClr val="white"/>
                </a:gs>
              </a:gsLst>
              <a:lin ang="0" scaled="1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33231549" y="26863644"/>
            <a:ext cx="9605564" cy="0"/>
          </a:xfrm>
          <a:prstGeom prst="line">
            <a:avLst/>
          </a:prstGeom>
          <a:ln w="19050" cmpd="sng">
            <a:gradFill flip="none" rotWithShape="1">
              <a:gsLst>
                <a:gs pos="0">
                  <a:srgbClr val="FFC400"/>
                </a:gs>
                <a:gs pos="100000">
                  <a:prstClr val="white"/>
                </a:gs>
              </a:gsLst>
              <a:lin ang="0" scaled="1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2color-transparentbg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43203" y="1747212"/>
            <a:ext cx="2921201" cy="3189952"/>
          </a:xfrm>
          <a:prstGeom prst="rect">
            <a:avLst/>
          </a:prstGeom>
        </p:spPr>
      </p:pic>
      <p:pic>
        <p:nvPicPr>
          <p:cNvPr id="9" name="Picture 8" descr="plot.jpe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346" y="16045124"/>
            <a:ext cx="8788400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5341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</TotalTime>
  <Words>238</Words>
  <Application>Microsoft Macintosh PowerPoint</Application>
  <PresentationFormat>Custom</PresentationFormat>
  <Paragraphs>84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Lydia Lucchesi</dc:creator>
  <cp:lastModifiedBy>Lydia Lucchesi</cp:lastModifiedBy>
  <cp:revision>167</cp:revision>
  <dcterms:created xsi:type="dcterms:W3CDTF">2016-07-14T19:21:14Z</dcterms:created>
  <dcterms:modified xsi:type="dcterms:W3CDTF">2016-07-17T01:07:51Z</dcterms:modified>
</cp:coreProperties>
</file>