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400"/>
    <a:srgbClr val="F5F8FF"/>
    <a:srgbClr val="9D9FA3"/>
    <a:srgbClr val="001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985" autoAdjust="0"/>
    <p:restoredTop sz="94886" autoAdjust="0"/>
  </p:normalViewPr>
  <p:slideViewPr>
    <p:cSldViewPr snapToGrid="0" snapToObjects="1">
      <p:cViewPr>
        <p:scale>
          <a:sx n="25" d="100"/>
          <a:sy n="25" d="100"/>
        </p:scale>
        <p:origin x="1984" y="152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B32DB-0F28-FC4A-87A9-46B3392B9C77}" type="datetimeFigureOut">
              <a:rPr lang="en-US" smtClean="0"/>
              <a:t>7/15/16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E6023-713A-6548-9B56-D32020F68D6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40123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E6023-713A-6548-9B56-D32020F68D61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68942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7/15/16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1697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7/15/16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5011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7/15/16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2847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7/15/16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6094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7/15/16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8052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7/15/16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7688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7/15/16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1096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7/15/16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9271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7/15/16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2998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7/15/16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2503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7/15/16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31413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17D5F-D1C9-1F49-8C24-32103320D25C}" type="datetimeFigureOut">
              <a:rPr lang="en-US" smtClean="0"/>
              <a:t>7/15/16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55318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/>
        </p:nvSpPr>
        <p:spPr>
          <a:xfrm>
            <a:off x="32943962" y="10567917"/>
            <a:ext cx="3991908" cy="3943524"/>
          </a:xfrm>
          <a:prstGeom prst="ellipse">
            <a:avLst/>
          </a:prstGeom>
          <a:gradFill flip="none" rotWithShape="1">
            <a:gsLst>
              <a:gs pos="0">
                <a:srgbClr val="FFC400">
                  <a:alpha val="58000"/>
                </a:srgb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Oval 19"/>
          <p:cNvSpPr/>
          <p:nvPr/>
        </p:nvSpPr>
        <p:spPr>
          <a:xfrm>
            <a:off x="32905781" y="5353591"/>
            <a:ext cx="3791376" cy="3803406"/>
          </a:xfrm>
          <a:prstGeom prst="ellipse">
            <a:avLst/>
          </a:prstGeom>
          <a:gradFill flip="none" rotWithShape="1">
            <a:gsLst>
              <a:gs pos="0">
                <a:srgbClr val="FFC400">
                  <a:alpha val="58000"/>
                </a:srgb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3958044" cy="5353591"/>
          </a:xfrm>
          <a:prstGeom prst="rect">
            <a:avLst/>
          </a:prstGeom>
          <a:solidFill>
            <a:srgbClr val="001B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12" name="Group 11"/>
          <p:cNvGrpSpPr/>
          <p:nvPr/>
        </p:nvGrpSpPr>
        <p:grpSpPr>
          <a:xfrm>
            <a:off x="518057" y="5664580"/>
            <a:ext cx="9709020" cy="28603119"/>
            <a:chOff x="3818935" y="5924582"/>
            <a:chExt cx="13340121" cy="30254372"/>
          </a:xfrm>
        </p:grpSpPr>
        <p:sp>
          <p:nvSpPr>
            <p:cNvPr id="11" name="Oval 10"/>
            <p:cNvSpPr/>
            <p:nvPr/>
          </p:nvSpPr>
          <p:spPr>
            <a:xfrm>
              <a:off x="4089947" y="23509314"/>
              <a:ext cx="5354324" cy="3696537"/>
            </a:xfrm>
            <a:prstGeom prst="ellipse">
              <a:avLst/>
            </a:prstGeom>
            <a:gradFill flip="none" rotWithShape="1">
              <a:gsLst>
                <a:gs pos="0">
                  <a:srgbClr val="FFC400">
                    <a:alpha val="58000"/>
                  </a:srgbClr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" name="Oval 9"/>
            <p:cNvSpPr/>
            <p:nvPr/>
          </p:nvSpPr>
          <p:spPr>
            <a:xfrm>
              <a:off x="3818935" y="5924582"/>
              <a:ext cx="4077464" cy="2940933"/>
            </a:xfrm>
            <a:prstGeom prst="ellipse">
              <a:avLst/>
            </a:prstGeom>
            <a:gradFill flip="none" rotWithShape="1">
              <a:gsLst>
                <a:gs pos="0">
                  <a:srgbClr val="FFC400">
                    <a:alpha val="58000"/>
                  </a:srgbClr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12729" y="6782290"/>
              <a:ext cx="12346327" cy="29396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latin typeface="Garamond"/>
                  <a:cs typeface="Garamond"/>
                </a:rPr>
                <a:t>CKD</a:t>
              </a:r>
              <a:endParaRPr lang="en-US" sz="4800" dirty="0">
                <a:latin typeface="Garamond"/>
                <a:cs typeface="Garamond"/>
              </a:endParaRPr>
            </a:p>
            <a:p>
              <a:r>
                <a:rPr lang="en-US" sz="4000" dirty="0">
                  <a:latin typeface="Garamond"/>
                  <a:cs typeface="Garamond"/>
                </a:rPr>
                <a:t> </a:t>
              </a:r>
            </a:p>
            <a:p>
              <a:r>
                <a:rPr lang="en-US" sz="3600" b="1" dirty="0">
                  <a:latin typeface="Garamond"/>
                  <a:cs typeface="Garamond"/>
                </a:rPr>
                <a:t>Chronic kidney disease</a:t>
              </a:r>
              <a:r>
                <a:rPr lang="en-US" sz="3600" dirty="0">
                  <a:latin typeface="Garamond"/>
                  <a:cs typeface="Garamond"/>
                </a:rPr>
                <a:t>, or </a:t>
              </a:r>
              <a:r>
                <a:rPr lang="en-US" sz="3600" b="1" dirty="0">
                  <a:latin typeface="Garamond"/>
                  <a:cs typeface="Garamond"/>
                </a:rPr>
                <a:t>CKD</a:t>
              </a:r>
              <a:r>
                <a:rPr lang="en-US" sz="3600" dirty="0">
                  <a:latin typeface="Garamond"/>
                  <a:cs typeface="Garamond"/>
                </a:rPr>
                <a:t>, </a:t>
              </a:r>
              <a:r>
                <a:rPr lang="en-US" sz="3600" dirty="0" smtClean="0">
                  <a:latin typeface="Garamond"/>
                  <a:cs typeface="Garamond"/>
                </a:rPr>
                <a:t>is an emergent epidemic in the United States. While ESRD (end-stage CKD) patients make up less than 1% of Medicare patients, ESRD expenditures total in the billions (approx. 7% of total Medicare spending). With the goal of identifying cofactors for this costly disease that greatly decreases quality of life, our research </a:t>
              </a:r>
              <a:r>
                <a:rPr lang="en-US" sz="3600" dirty="0">
                  <a:latin typeface="Garamond"/>
                  <a:cs typeface="Garamond"/>
                </a:rPr>
                <a:t>focuses on the association between CKD and </a:t>
              </a:r>
              <a:r>
                <a:rPr lang="en-US" sz="3600" dirty="0" smtClean="0">
                  <a:latin typeface="Garamond"/>
                  <a:cs typeface="Garamond"/>
                </a:rPr>
                <a:t>other health </a:t>
              </a:r>
              <a:r>
                <a:rPr lang="en-US" sz="3600" dirty="0" smtClean="0">
                  <a:latin typeface="Garamond"/>
                  <a:cs typeface="Garamond"/>
                </a:rPr>
                <a:t>data</a:t>
              </a:r>
              <a:r>
                <a:rPr lang="en-US" sz="3600" dirty="0" smtClean="0">
                  <a:latin typeface="Garamond"/>
                  <a:cs typeface="Garamond"/>
                </a:rPr>
                <a:t>. </a:t>
              </a:r>
              <a:r>
                <a:rPr lang="en-US" sz="3600" dirty="0">
                  <a:latin typeface="Garamond"/>
                  <a:cs typeface="Garamond"/>
                </a:rPr>
                <a:t>Ultimately, we built a logistic regression model that predicts if a patient has CKD based on their current state of health, socioeconomic status, </a:t>
              </a:r>
              <a:r>
                <a:rPr lang="en-US" sz="3600" dirty="0" smtClean="0">
                  <a:latin typeface="Garamond"/>
                  <a:cs typeface="Garamond"/>
                </a:rPr>
                <a:t>and demographic.</a:t>
              </a:r>
            </a:p>
            <a:p>
              <a:endParaRPr lang="en-US" sz="4000" dirty="0">
                <a:latin typeface="Garamond"/>
                <a:cs typeface="Garamond"/>
              </a:endParaRPr>
            </a:p>
            <a:p>
              <a:r>
                <a:rPr lang="en-US" sz="4000" dirty="0">
                  <a:latin typeface="Garamond"/>
                  <a:cs typeface="Garamond"/>
                </a:rPr>
                <a:t> </a:t>
              </a:r>
            </a:p>
            <a:p>
              <a:endParaRPr lang="en-US" sz="4800" b="1" dirty="0" smtClean="0">
                <a:latin typeface="Garamond"/>
                <a:cs typeface="Garamond"/>
              </a:endParaRPr>
            </a:p>
            <a:p>
              <a:endParaRPr lang="en-US" sz="4800" b="1" dirty="0">
                <a:latin typeface="Garamond"/>
                <a:cs typeface="Garamond"/>
              </a:endParaRPr>
            </a:p>
            <a:p>
              <a:endParaRPr lang="en-US" sz="4800" b="1" dirty="0" smtClean="0">
                <a:latin typeface="Garamond"/>
                <a:cs typeface="Garamond"/>
              </a:endParaRPr>
            </a:p>
            <a:p>
              <a:endParaRPr lang="en-US" sz="4800" b="1" dirty="0">
                <a:latin typeface="Garamond"/>
                <a:cs typeface="Garamond"/>
              </a:endParaRPr>
            </a:p>
            <a:p>
              <a:endParaRPr lang="en-US" sz="4800" b="1" dirty="0" smtClean="0">
                <a:latin typeface="Garamond"/>
                <a:cs typeface="Garamond"/>
              </a:endParaRPr>
            </a:p>
            <a:p>
              <a:endParaRPr lang="en-US" sz="4800" b="1" dirty="0">
                <a:latin typeface="Garamond"/>
                <a:cs typeface="Garamond"/>
              </a:endParaRPr>
            </a:p>
            <a:p>
              <a:endParaRPr lang="en-US" sz="4800" b="1" dirty="0" smtClean="0">
                <a:latin typeface="Garamond"/>
                <a:cs typeface="Garamond"/>
              </a:endParaRPr>
            </a:p>
            <a:p>
              <a:endParaRPr lang="en-US" sz="4800" b="1" dirty="0" smtClean="0">
                <a:latin typeface="Garamond"/>
                <a:cs typeface="Garamond"/>
              </a:endParaRPr>
            </a:p>
            <a:p>
              <a:endParaRPr lang="en-US" sz="4800" b="1" dirty="0">
                <a:latin typeface="Garamond"/>
                <a:cs typeface="Garamond"/>
              </a:endParaRPr>
            </a:p>
            <a:p>
              <a:endParaRPr lang="en-US" sz="4800" b="1" dirty="0" smtClean="0">
                <a:latin typeface="Garamond"/>
                <a:cs typeface="Garamond"/>
              </a:endParaRPr>
            </a:p>
            <a:p>
              <a:r>
                <a:rPr lang="en-US" sz="4800" b="1" dirty="0" smtClean="0">
                  <a:latin typeface="Garamond"/>
                  <a:cs typeface="Garamond"/>
                </a:rPr>
                <a:t>NHANES</a:t>
              </a:r>
              <a:endParaRPr lang="en-US" sz="4800" dirty="0">
                <a:latin typeface="Garamond"/>
                <a:cs typeface="Garamond"/>
              </a:endParaRPr>
            </a:p>
            <a:p>
              <a:r>
                <a:rPr lang="en-US" sz="4000" dirty="0">
                  <a:latin typeface="Garamond"/>
                  <a:cs typeface="Garamond"/>
                </a:rPr>
                <a:t> </a:t>
              </a:r>
            </a:p>
            <a:p>
              <a:r>
                <a:rPr lang="en-US" sz="3600" dirty="0">
                  <a:latin typeface="Garamond"/>
                  <a:cs typeface="Garamond"/>
                </a:rPr>
                <a:t>The data for this study comes from the </a:t>
              </a:r>
              <a:r>
                <a:rPr lang="en-US" sz="3600" b="1" dirty="0">
                  <a:latin typeface="Garamond"/>
                  <a:cs typeface="Garamond"/>
                </a:rPr>
                <a:t>National Health and Nutrition Examination Survey</a:t>
              </a:r>
              <a:r>
                <a:rPr lang="en-US" sz="3600" dirty="0">
                  <a:latin typeface="Garamond"/>
                  <a:cs typeface="Garamond"/>
                </a:rPr>
                <a:t> conducted by the CDC every year. Each survey cycle consists of two years and attempts to obtain a representative sample of the United States’ population. </a:t>
              </a:r>
              <a:r>
                <a:rPr lang="en-US" sz="3600" dirty="0" smtClean="0">
                  <a:latin typeface="Garamond"/>
                  <a:cs typeface="Garamond"/>
                </a:rPr>
                <a:t>Our </a:t>
              </a:r>
              <a:r>
                <a:rPr lang="en-US" sz="3600" dirty="0">
                  <a:latin typeface="Garamond"/>
                  <a:cs typeface="Garamond"/>
                </a:rPr>
                <a:t>dataset has 78,518 observations, contains 100 different variables, and spans 14 years (2001-2014). </a:t>
              </a:r>
              <a:r>
                <a:rPr lang="en-US" sz="3600" dirty="0" smtClean="0">
                  <a:latin typeface="Garamond"/>
                  <a:cs typeface="Garamond"/>
                </a:rPr>
                <a:t>Using the </a:t>
              </a:r>
              <a:r>
                <a:rPr lang="en-US" sz="3600" dirty="0">
                  <a:latin typeface="Garamond"/>
                  <a:cs typeface="Garamond"/>
                </a:rPr>
                <a:t>‘Survey’ package in R, we were able to account for high variance, a result of the complex survey method used by the CDC, and get a strong sense of what is happening </a:t>
              </a:r>
              <a:r>
                <a:rPr lang="en-US" sz="3600" dirty="0" smtClean="0">
                  <a:latin typeface="Garamond"/>
                  <a:cs typeface="Garamond"/>
                </a:rPr>
                <a:t>among roughly </a:t>
              </a:r>
              <a:r>
                <a:rPr lang="en-US" sz="3600" dirty="0">
                  <a:latin typeface="Garamond"/>
                  <a:cs typeface="Garamond"/>
                </a:rPr>
                <a:t>320 million people</a:t>
              </a:r>
              <a:r>
                <a:rPr lang="en-US" sz="3600" dirty="0" smtClean="0">
                  <a:latin typeface="Garamond"/>
                  <a:cs typeface="Garamond"/>
                </a:rPr>
                <a:t>.</a:t>
              </a:r>
              <a:endParaRPr lang="en-US" sz="3600" dirty="0">
                <a:latin typeface="Garamond"/>
                <a:cs typeface="Garamond"/>
              </a:endParaRPr>
            </a:p>
            <a:p>
              <a:r>
                <a:rPr lang="en-US" sz="4000" dirty="0">
                  <a:latin typeface="Garamond"/>
                  <a:cs typeface="Garamond"/>
                </a:rPr>
                <a:t> </a:t>
              </a:r>
            </a:p>
            <a:p>
              <a:endParaRPr lang="es-ES_tradnl" sz="4000" dirty="0">
                <a:latin typeface="Garamond"/>
                <a:cs typeface="Garamond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734826" y="3276990"/>
            <a:ext cx="22553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5400" dirty="0" smtClean="0">
                <a:solidFill>
                  <a:srgbClr val="FFC400"/>
                </a:solidFill>
                <a:latin typeface="Garamond"/>
                <a:cs typeface="Garamond"/>
              </a:rPr>
              <a:t>Gabriel </a:t>
            </a:r>
            <a:r>
              <a:rPr lang="es-ES_tradnl" sz="5400" dirty="0" err="1" smtClean="0">
                <a:solidFill>
                  <a:srgbClr val="FFC400"/>
                </a:solidFill>
                <a:latin typeface="Garamond"/>
                <a:cs typeface="Garamond"/>
              </a:rPr>
              <a:t>Goulart</a:t>
            </a:r>
            <a:r>
              <a:rPr lang="es-ES_tradnl" sz="5400" dirty="0" smtClean="0">
                <a:solidFill>
                  <a:srgbClr val="FFC400"/>
                </a:solidFill>
                <a:latin typeface="Garamond"/>
                <a:cs typeface="Garamond"/>
              </a:rPr>
              <a:t>, Nicholas </a:t>
            </a:r>
            <a:r>
              <a:rPr lang="es-ES_tradnl" sz="5400" dirty="0" err="1" smtClean="0">
                <a:solidFill>
                  <a:srgbClr val="FFC400"/>
                </a:solidFill>
                <a:latin typeface="Garamond"/>
                <a:cs typeface="Garamond"/>
              </a:rPr>
              <a:t>Hertle</a:t>
            </a:r>
            <a:r>
              <a:rPr lang="es-ES_tradnl" sz="5400" dirty="0" smtClean="0">
                <a:solidFill>
                  <a:srgbClr val="FFC400"/>
                </a:solidFill>
                <a:latin typeface="Garamond"/>
                <a:cs typeface="Garamond"/>
              </a:rPr>
              <a:t>, and Lydia Lucchesi</a:t>
            </a:r>
            <a:endParaRPr lang="es-ES_tradnl" sz="5400" dirty="0">
              <a:solidFill>
                <a:srgbClr val="FFC400"/>
              </a:solidFill>
              <a:latin typeface="Garamond"/>
              <a:cs typeface="Garamon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09720" y="955452"/>
            <a:ext cx="3633348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0" dirty="0" smtClean="0">
                <a:solidFill>
                  <a:srgbClr val="FFC400"/>
                </a:solidFill>
                <a:latin typeface="Garamond"/>
                <a:cs typeface="Garamond"/>
              </a:rPr>
              <a:t>Predicting CKD and Identifying Potential Risk Factors</a:t>
            </a:r>
            <a:endParaRPr lang="en-US" sz="13000" dirty="0">
              <a:solidFill>
                <a:srgbClr val="FFC400"/>
              </a:solidFill>
              <a:latin typeface="Garamond"/>
              <a:cs typeface="Garamond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2339066" y="6306167"/>
            <a:ext cx="19211128" cy="3170099"/>
            <a:chOff x="12339066" y="6537299"/>
            <a:chExt cx="19211128" cy="3170099"/>
          </a:xfrm>
        </p:grpSpPr>
        <p:sp>
          <p:nvSpPr>
            <p:cNvPr id="14" name="TextBox 13"/>
            <p:cNvSpPr txBox="1"/>
            <p:nvPr/>
          </p:nvSpPr>
          <p:spPr>
            <a:xfrm>
              <a:off x="12339066" y="6537299"/>
              <a:ext cx="19211128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0" b="1" dirty="0" smtClean="0">
                  <a:latin typeface="Garamond"/>
                  <a:cs typeface="Garamond"/>
                </a:rPr>
                <a:t>Methods</a:t>
              </a:r>
              <a:endParaRPr lang="en-US" sz="7500" dirty="0" smtClean="0">
                <a:latin typeface="Garamond"/>
                <a:cs typeface="Garamond"/>
              </a:endParaRPr>
            </a:p>
            <a:p>
              <a:endParaRPr lang="en-US" sz="4000" dirty="0">
                <a:latin typeface="Garamond"/>
                <a:cs typeface="Garamond"/>
              </a:endParaRPr>
            </a:p>
            <a:p>
              <a:r>
                <a:rPr lang="en-US" sz="4000" dirty="0">
                  <a:latin typeface="Garamond"/>
                  <a:cs typeface="Garamond"/>
                </a:rPr>
                <a:t> </a:t>
              </a:r>
            </a:p>
            <a:p>
              <a:endParaRPr lang="es-ES_tradnl" sz="4000" dirty="0">
                <a:latin typeface="Garamond"/>
                <a:cs typeface="Garamond"/>
              </a:endParaRPr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12339066" y="7776657"/>
              <a:ext cx="19211128" cy="16569"/>
            </a:xfrm>
            <a:prstGeom prst="line">
              <a:avLst/>
            </a:prstGeom>
            <a:ln w="254000" cmpd="sng">
              <a:gradFill flip="none" rotWithShape="1">
                <a:gsLst>
                  <a:gs pos="0">
                    <a:srgbClr val="FFC400"/>
                  </a:gs>
                  <a:gs pos="100000">
                    <a:prstClr val="white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2339066" y="25974757"/>
            <a:ext cx="19211128" cy="7309693"/>
            <a:chOff x="12339066" y="24664621"/>
            <a:chExt cx="19211128" cy="7309693"/>
          </a:xfrm>
        </p:grpSpPr>
        <p:sp>
          <p:nvSpPr>
            <p:cNvPr id="17" name="TextBox 16"/>
            <p:cNvSpPr txBox="1"/>
            <p:nvPr/>
          </p:nvSpPr>
          <p:spPr>
            <a:xfrm>
              <a:off x="12339066" y="24664621"/>
              <a:ext cx="19211128" cy="7309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0" b="1" dirty="0" smtClean="0">
                  <a:latin typeface="Garamond"/>
                  <a:cs typeface="Garamond"/>
                </a:rPr>
                <a:t>Results </a:t>
              </a:r>
              <a:endParaRPr lang="en-US" sz="7500" dirty="0" smtClean="0">
                <a:latin typeface="Garamond"/>
                <a:cs typeface="Garamond"/>
              </a:endParaRPr>
            </a:p>
            <a:p>
              <a:endParaRPr lang="en-US" sz="4000" dirty="0">
                <a:latin typeface="Garamond"/>
                <a:cs typeface="Garamond"/>
              </a:endParaRPr>
            </a:p>
            <a:p>
              <a:endParaRPr lang="en-US" sz="5400" b="1" dirty="0" smtClean="0">
                <a:solidFill>
                  <a:srgbClr val="001B3C"/>
                </a:solidFill>
                <a:latin typeface="Garamond"/>
                <a:cs typeface="Garamond"/>
              </a:endParaRPr>
            </a:p>
            <a:p>
              <a:r>
                <a:rPr lang="en-US" sz="3600" dirty="0" smtClean="0">
                  <a:solidFill>
                    <a:srgbClr val="001B3C"/>
                  </a:solidFill>
                  <a:latin typeface="Garamond"/>
                  <a:cs typeface="Garamond"/>
                </a:rPr>
                <a:t>Logistic Model:</a:t>
              </a:r>
            </a:p>
            <a:p>
              <a:endParaRPr lang="en-US" sz="3600" dirty="0">
                <a:solidFill>
                  <a:srgbClr val="001B3C"/>
                </a:solidFill>
                <a:latin typeface="Garamond"/>
                <a:cs typeface="Garamond"/>
              </a:endParaRPr>
            </a:p>
            <a:p>
              <a:r>
                <a:rPr lang="en-US" sz="3600" dirty="0" smtClean="0">
                  <a:solidFill>
                    <a:srgbClr val="001B3C"/>
                  </a:solidFill>
                  <a:latin typeface="Garamond"/>
                  <a:cs typeface="Garamond"/>
                </a:rPr>
                <a:t>Error rate:</a:t>
              </a:r>
            </a:p>
            <a:p>
              <a:endParaRPr lang="en-US" sz="3600" dirty="0">
                <a:solidFill>
                  <a:srgbClr val="001B3C"/>
                </a:solidFill>
                <a:latin typeface="Garamond"/>
                <a:cs typeface="Garamond"/>
              </a:endParaRPr>
            </a:p>
            <a:p>
              <a:r>
                <a:rPr lang="en-US" sz="3600" dirty="0" smtClean="0">
                  <a:solidFill>
                    <a:srgbClr val="001B3C"/>
                  </a:solidFill>
                  <a:latin typeface="Garamond"/>
                  <a:cs typeface="Garamond"/>
                </a:rPr>
                <a:t>Regression diagnostics:</a:t>
              </a:r>
              <a:endParaRPr lang="en-US" sz="3600" dirty="0">
                <a:solidFill>
                  <a:srgbClr val="001B3C"/>
                </a:solidFill>
                <a:latin typeface="Garamond"/>
                <a:cs typeface="Garamond"/>
              </a:endParaRPr>
            </a:p>
            <a:p>
              <a:endParaRPr lang="en-US" sz="4000" dirty="0">
                <a:latin typeface="Garamond"/>
                <a:cs typeface="Garamond"/>
              </a:endParaRPr>
            </a:p>
            <a:p>
              <a:r>
                <a:rPr lang="en-US" sz="4000" dirty="0">
                  <a:latin typeface="Garamond"/>
                  <a:cs typeface="Garamond"/>
                </a:rPr>
                <a:t> </a:t>
              </a:r>
            </a:p>
            <a:p>
              <a:endParaRPr lang="es-ES_tradnl" sz="4000" dirty="0">
                <a:latin typeface="Garamond"/>
                <a:cs typeface="Garamond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12339066" y="25970818"/>
              <a:ext cx="19211128" cy="16569"/>
            </a:xfrm>
            <a:prstGeom prst="line">
              <a:avLst/>
            </a:prstGeom>
            <a:ln w="254000" cmpd="sng">
              <a:gradFill flip="none" rotWithShape="1">
                <a:gsLst>
                  <a:gs pos="0">
                    <a:srgbClr val="FFC400"/>
                  </a:gs>
                  <a:gs pos="100000">
                    <a:prstClr val="white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3288129" y="6825025"/>
            <a:ext cx="10274184" cy="290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Garamond"/>
                <a:cs typeface="Garamond"/>
              </a:rPr>
              <a:t>Conclusion</a:t>
            </a:r>
            <a:endParaRPr lang="en-US" sz="4800" dirty="0">
              <a:latin typeface="Garamond"/>
              <a:cs typeface="Garamond"/>
            </a:endParaRPr>
          </a:p>
          <a:p>
            <a:r>
              <a:rPr lang="en-US" sz="4000" dirty="0">
                <a:latin typeface="Garamond"/>
                <a:cs typeface="Garamond"/>
              </a:rPr>
              <a:t> </a:t>
            </a:r>
          </a:p>
          <a:p>
            <a:r>
              <a:rPr lang="en-US" sz="4000" dirty="0" smtClean="0">
                <a:latin typeface="Garamond"/>
                <a:cs typeface="Garamond"/>
              </a:rPr>
              <a:t>Logistic regression model and final error rate.</a:t>
            </a:r>
          </a:p>
          <a:p>
            <a:endParaRPr lang="en-US" sz="4000" dirty="0">
              <a:latin typeface="Garamond"/>
              <a:cs typeface="Garamond"/>
            </a:endParaRPr>
          </a:p>
          <a:p>
            <a:r>
              <a:rPr lang="en-US" sz="4000" dirty="0" smtClean="0">
                <a:latin typeface="Garamond"/>
                <a:cs typeface="Garamond"/>
              </a:rPr>
              <a:t>Thoughts on variables. Association</a:t>
            </a:r>
            <a:r>
              <a:rPr lang="en-US" sz="4000" dirty="0" smtClean="0">
                <a:latin typeface="Garamond"/>
                <a:cs typeface="Garamond"/>
              </a:rPr>
              <a:t>.</a:t>
            </a:r>
            <a:endParaRPr lang="en-US" sz="4000" dirty="0">
              <a:latin typeface="Garamond"/>
              <a:cs typeface="Garamond"/>
            </a:endParaRPr>
          </a:p>
          <a:p>
            <a:endParaRPr lang="en-US" sz="4000" dirty="0" smtClean="0">
              <a:latin typeface="Garamond"/>
              <a:cs typeface="Garamond"/>
            </a:endParaRPr>
          </a:p>
          <a:p>
            <a:endParaRPr lang="en-US" sz="4000" dirty="0" smtClean="0">
              <a:latin typeface="Garamond"/>
              <a:cs typeface="Garamond"/>
            </a:endParaRPr>
          </a:p>
          <a:p>
            <a:r>
              <a:rPr lang="en-US" sz="4000" dirty="0">
                <a:latin typeface="Garamond"/>
                <a:cs typeface="Garamond"/>
              </a:rPr>
              <a:t> </a:t>
            </a:r>
          </a:p>
          <a:p>
            <a:r>
              <a:rPr lang="en-US" sz="4800" b="1" dirty="0" smtClean="0">
                <a:latin typeface="Garamond"/>
                <a:cs typeface="Garamond"/>
              </a:rPr>
              <a:t>Recommendations for Further Study</a:t>
            </a:r>
            <a:endParaRPr lang="en-US" sz="4800" dirty="0">
              <a:latin typeface="Garamond"/>
              <a:cs typeface="Garamond"/>
            </a:endParaRPr>
          </a:p>
          <a:p>
            <a:r>
              <a:rPr lang="en-US" sz="4000" dirty="0">
                <a:latin typeface="Garamond"/>
                <a:cs typeface="Garamond"/>
              </a:rPr>
              <a:t> </a:t>
            </a:r>
          </a:p>
          <a:p>
            <a:r>
              <a:rPr lang="en-US" sz="3600" dirty="0" smtClean="0">
                <a:latin typeface="Garamond"/>
                <a:cs typeface="Garamond"/>
              </a:rPr>
              <a:t>For NHANES, new individuals are surveyed each year, and geographic location is kept confidential. The inability to track the health of a single person over time prohibited us from looking for causes of CKD. Only association studies were possible.</a:t>
            </a:r>
          </a:p>
          <a:p>
            <a:endParaRPr lang="en-US" sz="3600" dirty="0">
              <a:latin typeface="Garamond"/>
              <a:cs typeface="Garamond"/>
            </a:endParaRPr>
          </a:p>
          <a:p>
            <a:r>
              <a:rPr lang="en-US" sz="3600" dirty="0" smtClean="0">
                <a:latin typeface="Garamond"/>
                <a:cs typeface="Garamond"/>
              </a:rPr>
              <a:t>While the ‘Survey’ package in R is incredibly helpful at properly weighting each observation, it does not work seamlessly with generic R functions, greatly limiting our analysis</a:t>
            </a:r>
            <a:r>
              <a:rPr lang="en-US" sz="3600" dirty="0" smtClean="0">
                <a:latin typeface="Garamond"/>
                <a:cs typeface="Garamond"/>
              </a:rPr>
              <a:t>.</a:t>
            </a:r>
          </a:p>
          <a:p>
            <a:endParaRPr lang="en-US" sz="3600" dirty="0">
              <a:latin typeface="Garamond"/>
              <a:cs typeface="Garamond"/>
            </a:endParaRPr>
          </a:p>
          <a:p>
            <a:r>
              <a:rPr lang="en-US" sz="3600" dirty="0">
                <a:latin typeface="Garamond"/>
                <a:cs typeface="Garamond"/>
              </a:rPr>
              <a:t>Originally, we had intended to utilize Leave-One-Out cross-validation. However, a computational cost of approximately 48 days with available computers made this unfeasible for our project</a:t>
            </a:r>
            <a:r>
              <a:rPr lang="en-US" sz="3600" dirty="0" smtClean="0">
                <a:latin typeface="Garamond"/>
                <a:cs typeface="Garamond"/>
              </a:rPr>
              <a:t>. We would recommend additional overfitting and model evaluation techniques for further analysis of these data.</a:t>
            </a:r>
            <a:endParaRPr lang="en-US" sz="3600" dirty="0">
              <a:latin typeface="Garamond"/>
              <a:cs typeface="Garamond"/>
            </a:endParaRPr>
          </a:p>
          <a:p>
            <a:endParaRPr lang="en-US" sz="3600" dirty="0" smtClean="0">
              <a:latin typeface="Garamond"/>
              <a:cs typeface="Garamond"/>
            </a:endParaRPr>
          </a:p>
          <a:p>
            <a:r>
              <a:rPr lang="en-US" sz="3600" dirty="0" smtClean="0">
                <a:latin typeface="Garamond"/>
                <a:cs typeface="Garamond"/>
              </a:rPr>
              <a:t>After removing all observations that contained a missing value, only </a:t>
            </a:r>
            <a:r>
              <a:rPr lang="en-US" sz="3600" dirty="0" smtClean="0">
                <a:latin typeface="Garamond"/>
                <a:cs typeface="Garamond"/>
              </a:rPr>
              <a:t>22</a:t>
            </a:r>
            <a:r>
              <a:rPr lang="en-US" sz="3600" dirty="0" smtClean="0">
                <a:latin typeface="Garamond"/>
                <a:cs typeface="Garamond"/>
              </a:rPr>
              <a:t>% </a:t>
            </a:r>
            <a:r>
              <a:rPr lang="en-US" sz="3600" dirty="0" smtClean="0">
                <a:latin typeface="Garamond"/>
                <a:cs typeface="Garamond"/>
              </a:rPr>
              <a:t>were left for analysis</a:t>
            </a:r>
            <a:r>
              <a:rPr lang="en-US" sz="3600" dirty="0" smtClean="0">
                <a:latin typeface="Garamond"/>
                <a:cs typeface="Garamond"/>
              </a:rPr>
              <a:t>. Future </a:t>
            </a:r>
            <a:r>
              <a:rPr lang="en-US" sz="3600" dirty="0" smtClean="0">
                <a:latin typeface="Garamond"/>
                <a:cs typeface="Garamond"/>
              </a:rPr>
              <a:t>studies could look at building models to predict missing values instead of removing them completely.</a:t>
            </a:r>
            <a:endParaRPr lang="en-US" sz="3600" b="1" dirty="0" smtClean="0">
              <a:solidFill>
                <a:srgbClr val="001B3C"/>
              </a:solidFill>
              <a:latin typeface="Garamond"/>
              <a:cs typeface="Garamond"/>
            </a:endParaRPr>
          </a:p>
          <a:p>
            <a:endParaRPr lang="en-US" sz="4000" b="1" dirty="0">
              <a:solidFill>
                <a:srgbClr val="001B3C"/>
              </a:solidFill>
              <a:latin typeface="Garamond"/>
              <a:cs typeface="Garamond"/>
            </a:endParaRPr>
          </a:p>
          <a:p>
            <a:r>
              <a:rPr lang="en-US" sz="4800" b="1" dirty="0" smtClean="0">
                <a:solidFill>
                  <a:srgbClr val="001B3C"/>
                </a:solidFill>
                <a:latin typeface="Garamond"/>
                <a:cs typeface="Garamond"/>
              </a:rPr>
              <a:t>Acknowledgements</a:t>
            </a:r>
            <a:endParaRPr lang="en-US" sz="4800" b="1" dirty="0">
              <a:solidFill>
                <a:srgbClr val="001B3C"/>
              </a:solidFill>
              <a:latin typeface="Garamond"/>
              <a:cs typeface="Garamond"/>
            </a:endParaRPr>
          </a:p>
          <a:p>
            <a:endParaRPr lang="en-US" sz="4000" dirty="0">
              <a:latin typeface="Garamond"/>
              <a:cs typeface="Garamond"/>
            </a:endParaRPr>
          </a:p>
          <a:p>
            <a:r>
              <a:rPr lang="en-US" sz="3200" dirty="0" smtClean="0">
                <a:latin typeface="Garamond"/>
                <a:cs typeface="Garamond"/>
              </a:rPr>
              <a:t>This project would not have been possible without the mentorship of Dr</a:t>
            </a:r>
            <a:r>
              <a:rPr lang="en-US" sz="3200" dirty="0">
                <a:latin typeface="Garamond"/>
                <a:cs typeface="Garamond"/>
              </a:rPr>
              <a:t>. </a:t>
            </a:r>
            <a:r>
              <a:rPr lang="en-US" sz="3200" dirty="0" err="1">
                <a:latin typeface="Garamond"/>
                <a:cs typeface="Garamond"/>
              </a:rPr>
              <a:t>Yanming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dirty="0" smtClean="0">
                <a:latin typeface="Garamond"/>
                <a:cs typeface="Garamond"/>
              </a:rPr>
              <a:t>Li, Dr</a:t>
            </a:r>
            <a:r>
              <a:rPr lang="en-US" sz="3200" dirty="0">
                <a:latin typeface="Garamond"/>
                <a:cs typeface="Garamond"/>
              </a:rPr>
              <a:t>. Jiang </a:t>
            </a:r>
            <a:r>
              <a:rPr lang="en-US" sz="3200" dirty="0" smtClean="0">
                <a:latin typeface="Garamond"/>
                <a:cs typeface="Garamond"/>
              </a:rPr>
              <a:t>Kang, and Dr</a:t>
            </a:r>
            <a:r>
              <a:rPr lang="en-US" sz="3200" dirty="0">
                <a:latin typeface="Garamond"/>
                <a:cs typeface="Garamond"/>
              </a:rPr>
              <a:t>. Kevin </a:t>
            </a:r>
            <a:r>
              <a:rPr lang="en-US" sz="3200" dirty="0" smtClean="0">
                <a:latin typeface="Garamond"/>
                <a:cs typeface="Garamond"/>
              </a:rPr>
              <a:t>He and also without the support of the Big </a:t>
            </a:r>
            <a:r>
              <a:rPr lang="en-US" sz="3200" dirty="0">
                <a:latin typeface="Garamond"/>
                <a:cs typeface="Garamond"/>
              </a:rPr>
              <a:t>Data Summer </a:t>
            </a:r>
            <a:r>
              <a:rPr lang="en-US" sz="3200" dirty="0" smtClean="0">
                <a:latin typeface="Garamond"/>
                <a:cs typeface="Garamond"/>
              </a:rPr>
              <a:t>Institute. We are very thankful for the opportunity </a:t>
            </a:r>
            <a:r>
              <a:rPr lang="en-US" sz="3200" dirty="0" smtClean="0">
                <a:latin typeface="Garamond"/>
                <a:cs typeface="Garamond"/>
              </a:rPr>
              <a:t>to </a:t>
            </a:r>
            <a:r>
              <a:rPr lang="en-US" sz="3200" dirty="0" smtClean="0">
                <a:latin typeface="Garamond"/>
                <a:cs typeface="Garamond"/>
              </a:rPr>
              <a:t>conduct r</a:t>
            </a:r>
            <a:r>
              <a:rPr lang="en-US" sz="3200" dirty="0" smtClean="0">
                <a:latin typeface="Garamond"/>
                <a:cs typeface="Garamond"/>
              </a:rPr>
              <a:t>esearch </a:t>
            </a:r>
            <a:r>
              <a:rPr lang="en-US" sz="3200" dirty="0" smtClean="0">
                <a:latin typeface="Garamond"/>
                <a:cs typeface="Garamond"/>
              </a:rPr>
              <a:t>at the University of Michigan.</a:t>
            </a:r>
            <a:endParaRPr lang="en-US" sz="3200" dirty="0">
              <a:latin typeface="Garamond"/>
              <a:cs typeface="Garamond"/>
            </a:endParaRPr>
          </a:p>
          <a:p>
            <a:endParaRPr lang="en-US" sz="4000" dirty="0">
              <a:latin typeface="Garamond"/>
              <a:cs typeface="Garamond"/>
            </a:endParaRPr>
          </a:p>
          <a:p>
            <a:r>
              <a:rPr lang="en-US" sz="5400" b="1" dirty="0" smtClean="0">
                <a:solidFill>
                  <a:srgbClr val="001B3C"/>
                </a:solidFill>
                <a:latin typeface="Garamond"/>
                <a:cs typeface="Garamond"/>
              </a:rPr>
              <a:t>Citations</a:t>
            </a:r>
          </a:p>
          <a:p>
            <a:endParaRPr lang="en-US" sz="2000" b="1" dirty="0" smtClean="0">
              <a:solidFill>
                <a:srgbClr val="001B3C"/>
              </a:solidFill>
              <a:latin typeface="Garamond"/>
              <a:cs typeface="Garamond"/>
            </a:endParaRPr>
          </a:p>
          <a:p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T. Lumley (2014) "survey: analysis of complex survey samples". R package version 3.30.</a:t>
            </a:r>
          </a:p>
          <a:p>
            <a:endParaRPr lang="en-US" sz="2000" dirty="0">
              <a:solidFill>
                <a:srgbClr val="001B3C"/>
              </a:solidFill>
              <a:latin typeface="Garamond"/>
              <a:cs typeface="Garamond"/>
            </a:endParaRPr>
          </a:p>
          <a:p>
            <a:r>
              <a:rPr lang="en-US" sz="2000" dirty="0" smtClean="0">
                <a:solidFill>
                  <a:srgbClr val="001B3C"/>
                </a:solidFill>
                <a:latin typeface="Garamond"/>
                <a:cs typeface="Garamond"/>
              </a:rPr>
              <a:t>Articles they provided for reading</a:t>
            </a:r>
          </a:p>
          <a:p>
            <a:endParaRPr lang="en-US" sz="5400" b="1" dirty="0">
              <a:solidFill>
                <a:srgbClr val="001B3C"/>
              </a:solidFill>
              <a:latin typeface="Garamond"/>
              <a:cs typeface="Garamond"/>
            </a:endParaRPr>
          </a:p>
          <a:p>
            <a:endParaRPr lang="en-US" sz="4000" dirty="0">
              <a:latin typeface="Garamond"/>
              <a:cs typeface="Garamond"/>
            </a:endParaRPr>
          </a:p>
          <a:p>
            <a:r>
              <a:rPr lang="en-US" sz="4000" dirty="0">
                <a:latin typeface="Garamond"/>
                <a:cs typeface="Garamond"/>
              </a:rPr>
              <a:t> </a:t>
            </a:r>
          </a:p>
          <a:p>
            <a:endParaRPr lang="es-ES_tradnl" sz="4000" dirty="0">
              <a:latin typeface="Garamond"/>
              <a:cs typeface="Garamond"/>
            </a:endParaRPr>
          </a:p>
        </p:txBody>
      </p:sp>
      <p:pic>
        <p:nvPicPr>
          <p:cNvPr id="19" name="Picture 18" descr="Rplot2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0596" y="8666207"/>
            <a:ext cx="12229219" cy="793851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2339065" y="20498611"/>
            <a:ext cx="961506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1B3C"/>
                </a:solidFill>
                <a:latin typeface="Garamond"/>
                <a:cs typeface="Garamond"/>
              </a:rPr>
              <a:t>1. </a:t>
            </a:r>
            <a:r>
              <a:rPr lang="en-US" sz="3600" dirty="0" smtClean="0">
                <a:solidFill>
                  <a:srgbClr val="001B3C"/>
                </a:solidFill>
                <a:latin typeface="Garamond"/>
                <a:cs typeface="Garamond"/>
              </a:rPr>
              <a:t>Narrow </a:t>
            </a:r>
            <a:r>
              <a:rPr lang="en-US" sz="3600" dirty="0" smtClean="0">
                <a:solidFill>
                  <a:srgbClr val="001B3C"/>
                </a:solidFill>
                <a:latin typeface="Garamond"/>
                <a:cs typeface="Garamond"/>
              </a:rPr>
              <a:t>down variables of interest</a:t>
            </a:r>
            <a:endParaRPr lang="en-US" sz="3600" dirty="0">
              <a:solidFill>
                <a:srgbClr val="001B3C"/>
              </a:solidFill>
              <a:latin typeface="Garamond"/>
              <a:cs typeface="Garamond"/>
            </a:endParaRPr>
          </a:p>
          <a:p>
            <a:r>
              <a:rPr lang="en-US" sz="3600" dirty="0">
                <a:solidFill>
                  <a:srgbClr val="001B3C"/>
                </a:solidFill>
                <a:latin typeface="Garamond"/>
                <a:cs typeface="Garamond"/>
              </a:rPr>
              <a:t>through literature review, </a:t>
            </a:r>
          </a:p>
          <a:p>
            <a:r>
              <a:rPr lang="en-US" sz="3600" dirty="0">
                <a:solidFill>
                  <a:srgbClr val="001B3C"/>
                </a:solidFill>
                <a:latin typeface="Garamond"/>
                <a:cs typeface="Garamond"/>
              </a:rPr>
              <a:t>visualizations</a:t>
            </a:r>
            <a:r>
              <a:rPr lang="en-US" sz="3600" dirty="0" smtClean="0">
                <a:solidFill>
                  <a:srgbClr val="001B3C"/>
                </a:solidFill>
                <a:latin typeface="Garamond"/>
                <a:cs typeface="Garamond"/>
              </a:rPr>
              <a:t>, and chi</a:t>
            </a:r>
            <a:r>
              <a:rPr lang="en-US" sz="3600" dirty="0">
                <a:solidFill>
                  <a:srgbClr val="001B3C"/>
                </a:solidFill>
                <a:latin typeface="Garamond"/>
                <a:cs typeface="Garamond"/>
              </a:rPr>
              <a:t>-squared </a:t>
            </a:r>
            <a:r>
              <a:rPr lang="en-US" sz="3600" dirty="0" smtClean="0">
                <a:solidFill>
                  <a:srgbClr val="001B3C"/>
                </a:solidFill>
                <a:latin typeface="Garamond"/>
                <a:cs typeface="Garamond"/>
              </a:rPr>
              <a:t>tests</a:t>
            </a:r>
            <a:endParaRPr lang="en-US" sz="3600" dirty="0">
              <a:solidFill>
                <a:srgbClr val="001B3C"/>
              </a:solidFill>
              <a:latin typeface="Garamond"/>
              <a:cs typeface="Garamond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005962" y="7856136"/>
            <a:ext cx="8483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aramond"/>
                <a:cs typeface="Garamond"/>
              </a:rPr>
              <a:t>Parallel sets visualization used to understand relationships between categorical variables in multivariate datasets</a:t>
            </a:r>
            <a:endParaRPr lang="en-US" sz="2000" dirty="0">
              <a:latin typeface="Garamond"/>
              <a:cs typeface="Garamond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879510" y="20112796"/>
            <a:ext cx="886602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Garamond"/>
                <a:cs typeface="Garamond"/>
              </a:rPr>
              <a:t>3. </a:t>
            </a:r>
            <a:r>
              <a:rPr lang="en-US" sz="3600" dirty="0" smtClean="0">
                <a:latin typeface="Garamond"/>
                <a:cs typeface="Garamond"/>
              </a:rPr>
              <a:t>Perform 5-fold </a:t>
            </a:r>
            <a:r>
              <a:rPr lang="en-US" sz="3600" dirty="0" smtClean="0">
                <a:latin typeface="Garamond"/>
                <a:cs typeface="Garamond"/>
              </a:rPr>
              <a:t>cross validation to find the most </a:t>
            </a:r>
            <a:r>
              <a:rPr lang="en-US" sz="3600" dirty="0" smtClean="0">
                <a:latin typeface="Garamond"/>
                <a:cs typeface="Garamond"/>
              </a:rPr>
              <a:t>accurate logistic </a:t>
            </a:r>
            <a:r>
              <a:rPr lang="en-US" sz="3600" dirty="0" smtClean="0">
                <a:latin typeface="Garamond"/>
                <a:cs typeface="Garamond"/>
              </a:rPr>
              <a:t>regression model for predicting </a:t>
            </a:r>
            <a:r>
              <a:rPr lang="en-US" sz="3600" dirty="0" smtClean="0">
                <a:latin typeface="Garamond"/>
                <a:cs typeface="Garamond"/>
              </a:rPr>
              <a:t>CKD (as a binary response variable and as continuous, </a:t>
            </a:r>
            <a:r>
              <a:rPr lang="en-US" sz="3600" dirty="0" err="1" smtClean="0">
                <a:latin typeface="Garamond"/>
                <a:cs typeface="Garamond"/>
              </a:rPr>
              <a:t>eGFR</a:t>
            </a:r>
            <a:r>
              <a:rPr lang="en-US" sz="3600" dirty="0" smtClean="0">
                <a:latin typeface="Garamond"/>
                <a:cs typeface="Garamond"/>
              </a:rPr>
              <a:t> filtration rate)</a:t>
            </a:r>
            <a:endParaRPr lang="en-US" sz="3600" dirty="0" smtClean="0">
              <a:latin typeface="Garamond"/>
              <a:cs typeface="Garamond"/>
            </a:endParaRPr>
          </a:p>
          <a:p>
            <a:endParaRPr lang="en-US" sz="3600" dirty="0" smtClean="0">
              <a:latin typeface="Garamond"/>
              <a:cs typeface="Garamond"/>
            </a:endParaRPr>
          </a:p>
          <a:p>
            <a:r>
              <a:rPr lang="en-US" sz="3600" dirty="0" smtClean="0">
                <a:latin typeface="Garamond"/>
                <a:cs typeface="Garamond"/>
              </a:rPr>
              <a:t>Maintained consistency throughout the cross validation </a:t>
            </a:r>
            <a:r>
              <a:rPr lang="en-US" sz="3600" dirty="0" smtClean="0">
                <a:latin typeface="Garamond"/>
                <a:cs typeface="Garamond"/>
              </a:rPr>
              <a:t>by </a:t>
            </a:r>
            <a:r>
              <a:rPr lang="en-US" sz="3600" dirty="0" smtClean="0">
                <a:latin typeface="Garamond"/>
                <a:cs typeface="Garamond"/>
              </a:rPr>
              <a:t>manually adjusting for the weight of each observation.</a:t>
            </a:r>
          </a:p>
          <a:p>
            <a:endParaRPr lang="en-US" sz="3600" dirty="0">
              <a:latin typeface="Garamond"/>
              <a:cs typeface="Garamond"/>
            </a:endParaRPr>
          </a:p>
          <a:p>
            <a:r>
              <a:rPr lang="en-US" sz="3600" dirty="0" smtClean="0">
                <a:latin typeface="Garamond"/>
                <a:cs typeface="Garamond"/>
              </a:rPr>
              <a:t>Penalize errors on higher-weight observations by weighting errors on specific PSUs by corresponding survey weight</a:t>
            </a:r>
            <a:endParaRPr lang="en-US" sz="3600" dirty="0">
              <a:latin typeface="Garamond"/>
              <a:cs typeface="Garamond"/>
            </a:endParaRPr>
          </a:p>
        </p:txBody>
      </p:sp>
      <p:pic>
        <p:nvPicPr>
          <p:cNvPr id="30" name="Picture 29" descr="Rplot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8059" y="8294441"/>
            <a:ext cx="6751208" cy="5975612"/>
          </a:xfrm>
          <a:prstGeom prst="rect">
            <a:avLst/>
          </a:prstGeom>
          <a:noFill/>
          <a:ln w="63500">
            <a:noFill/>
          </a:ln>
        </p:spPr>
      </p:pic>
      <p:sp>
        <p:nvSpPr>
          <p:cNvPr id="31" name="TextBox 30"/>
          <p:cNvSpPr txBox="1"/>
          <p:nvPr/>
        </p:nvSpPr>
        <p:spPr>
          <a:xfrm>
            <a:off x="25118826" y="14411067"/>
            <a:ext cx="5109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aramond"/>
                <a:cs typeface="Garamond"/>
              </a:rPr>
              <a:t>Using hexagonal binning, this </a:t>
            </a:r>
            <a:r>
              <a:rPr lang="en-US" sz="2000" smtClean="0">
                <a:latin typeface="Garamond"/>
                <a:cs typeface="Garamond"/>
              </a:rPr>
              <a:t>scatter plot demonstrates </a:t>
            </a:r>
            <a:r>
              <a:rPr lang="en-US" sz="2000" dirty="0" smtClean="0">
                <a:latin typeface="Garamond"/>
                <a:cs typeface="Garamond"/>
              </a:rPr>
              <a:t>strong linear relationship between age and estimated glomerular filtration rate</a:t>
            </a:r>
            <a:endParaRPr lang="en-US" sz="2000" dirty="0">
              <a:latin typeface="Garamond"/>
              <a:cs typeface="Garamond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339065" y="23237064"/>
            <a:ext cx="925143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rgbClr val="001B3C"/>
                </a:solidFill>
                <a:latin typeface="Times" charset="0"/>
                <a:ea typeface="Times" charset="0"/>
                <a:cs typeface="Times" charset="0"/>
              </a:rPr>
              <a:t>2) </a:t>
            </a:r>
            <a:r>
              <a:rPr lang="en-US" sz="3600" dirty="0" smtClean="0">
                <a:solidFill>
                  <a:srgbClr val="001B3C"/>
                </a:solidFill>
                <a:latin typeface="Garamond"/>
                <a:cs typeface="Garamond"/>
              </a:rPr>
              <a:t>Used </a:t>
            </a:r>
            <a:r>
              <a:rPr lang="en-US" sz="3600" dirty="0">
                <a:solidFill>
                  <a:srgbClr val="001B3C"/>
                </a:solidFill>
                <a:latin typeface="Garamond"/>
                <a:cs typeface="Garamond"/>
              </a:rPr>
              <a:t>both forward and backward selection to get models with the lowest AIC and BIC measurements</a:t>
            </a:r>
            <a:r>
              <a:rPr lang="is-IS" sz="3600" dirty="0">
                <a:solidFill>
                  <a:srgbClr val="001B3C"/>
                </a:solidFill>
                <a:latin typeface="Garamond"/>
                <a:cs typeface="Garamond"/>
              </a:rPr>
              <a:t>…add more specific information......</a:t>
            </a:r>
            <a:endParaRPr lang="en-US" sz="3600" dirty="0">
              <a:solidFill>
                <a:srgbClr val="001B3C"/>
              </a:solidFill>
              <a:latin typeface="Garamond"/>
              <a:cs typeface="Garamond"/>
            </a:endParaRPr>
          </a:p>
          <a:p>
            <a:endParaRPr lang="en-US" sz="3600" dirty="0"/>
          </a:p>
        </p:txBody>
      </p:sp>
      <p:pic>
        <p:nvPicPr>
          <p:cNvPr id="33" name="Picture 4" descr="https://vpcomm.umich.edu/assets/brand/downloads/other-logos/BlockM-rbal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3203" y="2370455"/>
            <a:ext cx="2710050" cy="182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576" descr="E:\ZZZ_poster\ASHG_2010\UM_Logo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057400" y="4298499"/>
            <a:ext cx="2779713" cy="332261"/>
          </a:xfrm>
          <a:prstGeom prst="rect">
            <a:avLst/>
          </a:prstGeom>
          <a:noFill/>
        </p:spPr>
      </p:pic>
      <p:cxnSp>
        <p:nvCxnSpPr>
          <p:cNvPr id="35" name="Straight Connector 34"/>
          <p:cNvCxnSpPr/>
          <p:nvPr/>
        </p:nvCxnSpPr>
        <p:spPr>
          <a:xfrm>
            <a:off x="33247689" y="24766226"/>
            <a:ext cx="9605564" cy="0"/>
          </a:xfrm>
          <a:prstGeom prst="line">
            <a:avLst/>
          </a:prstGeom>
          <a:ln w="19050" cmpd="sng">
            <a:gradFill flip="none" rotWithShape="1">
              <a:gsLst>
                <a:gs pos="0">
                  <a:srgbClr val="FFC400"/>
                </a:gs>
                <a:gs pos="100000">
                  <a:prstClr val="white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3231549" y="29173330"/>
            <a:ext cx="9605564" cy="0"/>
          </a:xfrm>
          <a:prstGeom prst="line">
            <a:avLst/>
          </a:prstGeom>
          <a:ln w="19050" cmpd="sng">
            <a:gradFill flip="none" rotWithShape="1">
              <a:gsLst>
                <a:gs pos="0">
                  <a:srgbClr val="FFC400"/>
                </a:gs>
                <a:gs pos="100000">
                  <a:prstClr val="white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Rplot.proportions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01" y="15747038"/>
            <a:ext cx="10776032" cy="587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3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162</Words>
  <Application>Microsoft Macintosh PowerPoint</Application>
  <PresentationFormat>Custom</PresentationFormat>
  <Paragraphs>76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Garamond</vt:lpstr>
      <vt:lpstr>Times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Lydia Lucchesi</dc:creator>
  <cp:lastModifiedBy>Nicholas J. Hertle</cp:lastModifiedBy>
  <cp:revision>116</cp:revision>
  <dcterms:created xsi:type="dcterms:W3CDTF">2016-07-14T19:21:14Z</dcterms:created>
  <dcterms:modified xsi:type="dcterms:W3CDTF">2016-07-15T19:56:13Z</dcterms:modified>
</cp:coreProperties>
</file>