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0"/>
    <a:srgbClr val="F5F8FF"/>
    <a:srgbClr val="9D9FA3"/>
    <a:srgbClr val="001B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985" autoAdjust="0"/>
    <p:restoredTop sz="97454" autoAdjust="0"/>
  </p:normalViewPr>
  <p:slideViewPr>
    <p:cSldViewPr snapToGrid="0" snapToObjects="1">
      <p:cViewPr>
        <p:scale>
          <a:sx n="14" d="100"/>
          <a:sy n="14" d="100"/>
        </p:scale>
        <p:origin x="-808" y="-440"/>
      </p:cViewPr>
      <p:guideLst>
        <p:guide orient="horz" pos="10368"/>
        <p:guide pos="13824"/>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B32DB-0F28-FC4A-87A9-46B3392B9C77}" type="datetimeFigureOut">
              <a:rPr lang="en-US" smtClean="0"/>
              <a:t>7/15/16</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E6023-713A-6548-9B56-D32020F68D61}" type="slidenum">
              <a:rPr lang="es-ES_tradnl" smtClean="0"/>
              <a:t>‹#›</a:t>
            </a:fld>
            <a:endParaRPr lang="es-ES_tradnl"/>
          </a:p>
        </p:txBody>
      </p:sp>
    </p:spTree>
    <p:extLst>
      <p:ext uri="{BB962C8B-B14F-4D97-AF65-F5344CB8AC3E}">
        <p14:creationId xmlns:p14="http://schemas.microsoft.com/office/powerpoint/2010/main" val="1740123036"/>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77BE6023-713A-6548-9B56-D32020F68D61}" type="slidenum">
              <a:rPr lang="es-ES_tradnl" smtClean="0"/>
              <a:t>1</a:t>
            </a:fld>
            <a:endParaRPr lang="es-ES_tradnl"/>
          </a:p>
        </p:txBody>
      </p:sp>
    </p:spTree>
    <p:extLst>
      <p:ext uri="{BB962C8B-B14F-4D97-AF65-F5344CB8AC3E}">
        <p14:creationId xmlns:p14="http://schemas.microsoft.com/office/powerpoint/2010/main" val="40689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2169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850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7284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2609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20805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4768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93017D5F-D1C9-1F49-8C24-32103320D25C}" type="datetimeFigureOut">
              <a:rPr lang="en-US" smtClean="0"/>
              <a:t>7/15/16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310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93017D5F-D1C9-1F49-8C24-32103320D25C}" type="datetimeFigureOut">
              <a:rPr lang="en-US" smtClean="0"/>
              <a:t>7/15/16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40927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7D5F-D1C9-1F49-8C24-32103320D25C}" type="datetimeFigureOut">
              <a:rPr lang="en-US" smtClean="0"/>
              <a:t>7/15/16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2998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s-ES_tradnl"/>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4250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s-ES_tradnl"/>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s-ES_tradnl"/>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531413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3017D5F-D1C9-1F49-8C24-32103320D25C}" type="datetimeFigureOut">
              <a:rPr lang="en-US" smtClean="0"/>
              <a:t>7/15/16</a:t>
            </a:fld>
            <a:endParaRPr lang="es-ES_tradnl"/>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15531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Rplot4.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987" y="19416998"/>
            <a:ext cx="8477272" cy="6935950"/>
          </a:xfrm>
          <a:prstGeom prst="rect">
            <a:avLst/>
          </a:prstGeom>
        </p:spPr>
      </p:pic>
      <p:sp>
        <p:nvSpPr>
          <p:cNvPr id="21" name="Oval 20"/>
          <p:cNvSpPr/>
          <p:nvPr/>
        </p:nvSpPr>
        <p:spPr>
          <a:xfrm>
            <a:off x="32838937" y="12046116"/>
            <a:ext cx="3991908" cy="3943524"/>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Oval 19"/>
          <p:cNvSpPr/>
          <p:nvPr/>
        </p:nvSpPr>
        <p:spPr>
          <a:xfrm>
            <a:off x="32905781" y="5353591"/>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6" name="Rectangle 5"/>
          <p:cNvSpPr/>
          <p:nvPr/>
        </p:nvSpPr>
        <p:spPr>
          <a:xfrm>
            <a:off x="0" y="0"/>
            <a:ext cx="43958044" cy="5353591"/>
          </a:xfrm>
          <a:prstGeom prst="rect">
            <a:avLst/>
          </a:prstGeom>
          <a:solidFill>
            <a:srgbClr val="001B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nvGrpSpPr>
          <p:cNvPr id="12" name="Group 11"/>
          <p:cNvGrpSpPr/>
          <p:nvPr/>
        </p:nvGrpSpPr>
        <p:grpSpPr>
          <a:xfrm>
            <a:off x="518057" y="5664580"/>
            <a:ext cx="9709020" cy="21031804"/>
            <a:chOff x="3818935" y="5924582"/>
            <a:chExt cx="13340121" cy="22245966"/>
          </a:xfrm>
        </p:grpSpPr>
        <p:sp>
          <p:nvSpPr>
            <p:cNvPr id="11" name="Oval 10"/>
            <p:cNvSpPr/>
            <p:nvPr/>
          </p:nvSpPr>
          <p:spPr>
            <a:xfrm>
              <a:off x="4089947" y="15727844"/>
              <a:ext cx="5354324" cy="3696537"/>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Oval 9"/>
            <p:cNvSpPr/>
            <p:nvPr/>
          </p:nvSpPr>
          <p:spPr>
            <a:xfrm>
              <a:off x="3818935" y="5924582"/>
              <a:ext cx="4077464" cy="2940933"/>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TextBox 7"/>
            <p:cNvSpPr txBox="1"/>
            <p:nvPr/>
          </p:nvSpPr>
          <p:spPr>
            <a:xfrm>
              <a:off x="4812729" y="6782290"/>
              <a:ext cx="12346327" cy="21388258"/>
            </a:xfrm>
            <a:prstGeom prst="rect">
              <a:avLst/>
            </a:prstGeom>
            <a:noFill/>
          </p:spPr>
          <p:txBody>
            <a:bodyPr wrap="square" rtlCol="0">
              <a:spAutoFit/>
            </a:bodyPr>
            <a:lstStyle/>
            <a:p>
              <a:r>
                <a:rPr lang="en-US" sz="4800" b="1" dirty="0">
                  <a:latin typeface="Garamond"/>
                  <a:cs typeface="Garamond"/>
                </a:rPr>
                <a:t>CKD</a:t>
              </a:r>
              <a:endParaRPr lang="en-US" sz="4800" dirty="0">
                <a:latin typeface="Garamond"/>
                <a:cs typeface="Garamond"/>
              </a:endParaRPr>
            </a:p>
            <a:p>
              <a:r>
                <a:rPr lang="en-US" sz="4000" dirty="0">
                  <a:latin typeface="Garamond"/>
                  <a:cs typeface="Garamond"/>
                </a:rPr>
                <a:t> </a:t>
              </a:r>
            </a:p>
            <a:p>
              <a:r>
                <a:rPr lang="en-US" sz="3600" b="1" dirty="0">
                  <a:latin typeface="Garamond"/>
                  <a:cs typeface="Garamond"/>
                </a:rPr>
                <a:t>Chronic kidney disease</a:t>
              </a:r>
              <a:r>
                <a:rPr lang="en-US" sz="3600" dirty="0">
                  <a:latin typeface="Garamond"/>
                  <a:cs typeface="Garamond"/>
                </a:rPr>
                <a:t>, or </a:t>
              </a:r>
              <a:r>
                <a:rPr lang="en-US" sz="3600" b="1" dirty="0">
                  <a:latin typeface="Garamond"/>
                  <a:cs typeface="Garamond"/>
                </a:rPr>
                <a:t>CKD</a:t>
              </a:r>
              <a:r>
                <a:rPr lang="en-US" sz="3600" dirty="0">
                  <a:latin typeface="Garamond"/>
                  <a:cs typeface="Garamond"/>
                </a:rPr>
                <a:t>, is not easy to live with, especially for those in the late stages of the disease. Sadly, it affects roughly 20 million people living in the United States, and more likely than not, those battling CKD face other issues as well. Interested in this co-occurrence of disease, our research focuses on the association between CKD and other health-related problems in order to identify potential risk factors for CKD. Ultimately, we built a logistic regression model that predicts if a patient has CKD based on their current state of health, socioeconomic status, </a:t>
              </a:r>
              <a:r>
                <a:rPr lang="en-US" sz="3600" dirty="0" smtClean="0">
                  <a:latin typeface="Garamond"/>
                  <a:cs typeface="Garamond"/>
                </a:rPr>
                <a:t>and demographic.</a:t>
              </a:r>
            </a:p>
            <a:p>
              <a:endParaRPr lang="en-US" sz="4000" dirty="0">
                <a:latin typeface="Garamond"/>
                <a:cs typeface="Garamond"/>
              </a:endParaRPr>
            </a:p>
            <a:p>
              <a:r>
                <a:rPr lang="en-US" sz="4000" dirty="0">
                  <a:latin typeface="Garamond"/>
                  <a:cs typeface="Garamond"/>
                </a:rPr>
                <a:t> </a:t>
              </a:r>
            </a:p>
            <a:p>
              <a:r>
                <a:rPr lang="en-US" sz="4800" b="1" dirty="0">
                  <a:latin typeface="Garamond"/>
                  <a:cs typeface="Garamond"/>
                </a:rPr>
                <a:t>NHANES</a:t>
              </a:r>
              <a:endParaRPr lang="en-US" sz="4800" dirty="0">
                <a:latin typeface="Garamond"/>
                <a:cs typeface="Garamond"/>
              </a:endParaRPr>
            </a:p>
            <a:p>
              <a:r>
                <a:rPr lang="en-US" sz="4000" dirty="0">
                  <a:latin typeface="Garamond"/>
                  <a:cs typeface="Garamond"/>
                </a:rPr>
                <a:t> </a:t>
              </a:r>
            </a:p>
            <a:p>
              <a:r>
                <a:rPr lang="en-US" sz="3600" dirty="0">
                  <a:latin typeface="Garamond"/>
                  <a:cs typeface="Garamond"/>
                </a:rPr>
                <a:t>The data for this study comes from the </a:t>
              </a:r>
              <a:r>
                <a:rPr lang="en-US" sz="3600" b="1" dirty="0">
                  <a:latin typeface="Garamond"/>
                  <a:cs typeface="Garamond"/>
                </a:rPr>
                <a:t>National Health and Nutrition Examination Survey</a:t>
              </a:r>
              <a:r>
                <a:rPr lang="en-US" sz="3600" dirty="0">
                  <a:latin typeface="Garamond"/>
                  <a:cs typeface="Garamond"/>
                </a:rPr>
                <a:t> conducted by the CDC every year. Each survey cycle consists of two years and attempts to obtain a representative sample of the United States’ population. </a:t>
              </a:r>
              <a:r>
                <a:rPr lang="en-US" sz="3600" dirty="0" smtClean="0">
                  <a:latin typeface="Garamond"/>
                  <a:cs typeface="Garamond"/>
                </a:rPr>
                <a:t>Our </a:t>
              </a:r>
              <a:r>
                <a:rPr lang="en-US" sz="3600" dirty="0">
                  <a:latin typeface="Garamond"/>
                  <a:cs typeface="Garamond"/>
                </a:rPr>
                <a:t>dataset has 78,518 observations, contains 100 different variables, and spans 14 years (2001-2014). With the help of the ‘Survey’ package in R, we were able to account for high variance, a result of the complex survey method used by the CDC, and get a strong sense of what is happening </a:t>
              </a:r>
              <a:r>
                <a:rPr lang="en-US" sz="3600" dirty="0" smtClean="0">
                  <a:latin typeface="Garamond"/>
                  <a:cs typeface="Garamond"/>
                </a:rPr>
                <a:t>among roughly </a:t>
              </a:r>
              <a:r>
                <a:rPr lang="en-US" sz="3600" dirty="0">
                  <a:latin typeface="Garamond"/>
                  <a:cs typeface="Garamond"/>
                </a:rPr>
                <a:t>320 million people</a:t>
              </a:r>
              <a:r>
                <a:rPr lang="en-US" sz="3600" dirty="0" smtClean="0">
                  <a:latin typeface="Garamond"/>
                  <a:cs typeface="Garamond"/>
                </a:rPr>
                <a:t>.</a:t>
              </a:r>
              <a:endParaRPr lang="en-US" sz="36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grpSp>
      <p:sp>
        <p:nvSpPr>
          <p:cNvPr id="22" name="TextBox 21"/>
          <p:cNvSpPr txBox="1"/>
          <p:nvPr/>
        </p:nvSpPr>
        <p:spPr>
          <a:xfrm>
            <a:off x="10734826" y="3276990"/>
            <a:ext cx="22553303" cy="923330"/>
          </a:xfrm>
          <a:prstGeom prst="rect">
            <a:avLst/>
          </a:prstGeom>
          <a:noFill/>
        </p:spPr>
        <p:txBody>
          <a:bodyPr wrap="square" rtlCol="0">
            <a:spAutoFit/>
          </a:bodyPr>
          <a:lstStyle/>
          <a:p>
            <a:pPr algn="ctr"/>
            <a:r>
              <a:rPr lang="es-ES_tradnl" sz="5400" dirty="0" smtClean="0">
                <a:solidFill>
                  <a:srgbClr val="FFC400"/>
                </a:solidFill>
                <a:latin typeface="Garamond"/>
                <a:cs typeface="Garamond"/>
              </a:rPr>
              <a:t>Gabriel </a:t>
            </a:r>
            <a:r>
              <a:rPr lang="es-ES_tradnl" sz="5400" dirty="0" err="1" smtClean="0">
                <a:solidFill>
                  <a:srgbClr val="FFC400"/>
                </a:solidFill>
                <a:latin typeface="Garamond"/>
                <a:cs typeface="Garamond"/>
              </a:rPr>
              <a:t>Goulart</a:t>
            </a:r>
            <a:r>
              <a:rPr lang="es-ES_tradnl" sz="5400" dirty="0" smtClean="0">
                <a:solidFill>
                  <a:srgbClr val="FFC400"/>
                </a:solidFill>
                <a:latin typeface="Garamond"/>
                <a:cs typeface="Garamond"/>
              </a:rPr>
              <a:t>, Nicholas </a:t>
            </a:r>
            <a:r>
              <a:rPr lang="es-ES_tradnl" sz="5400" dirty="0" err="1" smtClean="0">
                <a:solidFill>
                  <a:srgbClr val="FFC400"/>
                </a:solidFill>
                <a:latin typeface="Garamond"/>
                <a:cs typeface="Garamond"/>
              </a:rPr>
              <a:t>Hertle</a:t>
            </a:r>
            <a:r>
              <a:rPr lang="es-ES_tradnl" sz="5400" dirty="0" smtClean="0">
                <a:solidFill>
                  <a:srgbClr val="FFC400"/>
                </a:solidFill>
                <a:latin typeface="Garamond"/>
                <a:cs typeface="Garamond"/>
              </a:rPr>
              <a:t>, and Lydia Lucchesi</a:t>
            </a:r>
            <a:endParaRPr lang="es-ES_tradnl" sz="5400" dirty="0">
              <a:solidFill>
                <a:srgbClr val="FFC400"/>
              </a:solidFill>
              <a:latin typeface="Garamond"/>
              <a:cs typeface="Garamond"/>
            </a:endParaRPr>
          </a:p>
        </p:txBody>
      </p:sp>
      <p:sp>
        <p:nvSpPr>
          <p:cNvPr id="4" name="TextBox 3"/>
          <p:cNvSpPr txBox="1"/>
          <p:nvPr/>
        </p:nvSpPr>
        <p:spPr>
          <a:xfrm>
            <a:off x="3809720" y="955452"/>
            <a:ext cx="36333483" cy="2092881"/>
          </a:xfrm>
          <a:prstGeom prst="rect">
            <a:avLst/>
          </a:prstGeom>
          <a:noFill/>
        </p:spPr>
        <p:txBody>
          <a:bodyPr wrap="square" rtlCol="0">
            <a:spAutoFit/>
          </a:bodyPr>
          <a:lstStyle/>
          <a:p>
            <a:pPr algn="ctr"/>
            <a:r>
              <a:rPr lang="en-US" sz="13000" dirty="0" smtClean="0">
                <a:solidFill>
                  <a:srgbClr val="FFC400"/>
                </a:solidFill>
                <a:latin typeface="Garamond"/>
                <a:cs typeface="Garamond"/>
              </a:rPr>
              <a:t>Predicting CKD and Identifying Potential Risk Factors</a:t>
            </a:r>
            <a:endParaRPr lang="en-US" sz="13000" dirty="0">
              <a:solidFill>
                <a:srgbClr val="FFC400"/>
              </a:solidFill>
              <a:latin typeface="Garamond"/>
              <a:cs typeface="Garamond"/>
            </a:endParaRPr>
          </a:p>
        </p:txBody>
      </p:sp>
      <p:grpSp>
        <p:nvGrpSpPr>
          <p:cNvPr id="25" name="Group 24"/>
          <p:cNvGrpSpPr/>
          <p:nvPr/>
        </p:nvGrpSpPr>
        <p:grpSpPr>
          <a:xfrm>
            <a:off x="12339066" y="6306167"/>
            <a:ext cx="19211128" cy="2769989"/>
            <a:chOff x="12339066" y="6537299"/>
            <a:chExt cx="19211128" cy="2769989"/>
          </a:xfrm>
        </p:grpSpPr>
        <p:sp>
          <p:nvSpPr>
            <p:cNvPr id="14" name="TextBox 13"/>
            <p:cNvSpPr txBox="1"/>
            <p:nvPr/>
          </p:nvSpPr>
          <p:spPr>
            <a:xfrm>
              <a:off x="12339066" y="6537299"/>
              <a:ext cx="19211128" cy="2769989"/>
            </a:xfrm>
            <a:prstGeom prst="rect">
              <a:avLst/>
            </a:prstGeom>
            <a:noFill/>
          </p:spPr>
          <p:txBody>
            <a:bodyPr wrap="square" rtlCol="0">
              <a:spAutoFit/>
            </a:bodyPr>
            <a:lstStyle/>
            <a:p>
              <a:r>
                <a:rPr lang="en-US" sz="5400" b="1" dirty="0" smtClean="0">
                  <a:latin typeface="Garamond"/>
                  <a:cs typeface="Garamond"/>
                </a:rPr>
                <a:t>Methods</a:t>
              </a:r>
              <a:endParaRPr lang="en-US" sz="4000" dirty="0" smtClean="0">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3" name="Straight Connector 2"/>
            <p:cNvCxnSpPr/>
            <p:nvPr/>
          </p:nvCxnSpPr>
          <p:spPr>
            <a:xfrm>
              <a:off x="12339066" y="7776657"/>
              <a:ext cx="19211128" cy="16569"/>
            </a:xfrm>
            <a:prstGeom prst="line">
              <a:avLst/>
            </a:prstGeom>
            <a:ln w="254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2339066" y="25974757"/>
            <a:ext cx="19211128" cy="6986528"/>
            <a:chOff x="12339066" y="24664621"/>
            <a:chExt cx="19211128" cy="6986528"/>
          </a:xfrm>
        </p:grpSpPr>
        <p:sp>
          <p:nvSpPr>
            <p:cNvPr id="17" name="TextBox 16"/>
            <p:cNvSpPr txBox="1"/>
            <p:nvPr/>
          </p:nvSpPr>
          <p:spPr>
            <a:xfrm>
              <a:off x="12339066" y="24664621"/>
              <a:ext cx="19211128" cy="6986528"/>
            </a:xfrm>
            <a:prstGeom prst="rect">
              <a:avLst/>
            </a:prstGeom>
            <a:noFill/>
          </p:spPr>
          <p:txBody>
            <a:bodyPr wrap="square" rtlCol="0">
              <a:spAutoFit/>
            </a:bodyPr>
            <a:lstStyle/>
            <a:p>
              <a:r>
                <a:rPr lang="en-US" sz="5400" b="1" dirty="0" smtClean="0">
                  <a:latin typeface="Garamond"/>
                  <a:cs typeface="Garamond"/>
                </a:rPr>
                <a:t>Results </a:t>
              </a:r>
              <a:endParaRPr lang="en-US" sz="4000" dirty="0" smtClean="0">
                <a:latin typeface="Garamond"/>
                <a:cs typeface="Garamond"/>
              </a:endParaRPr>
            </a:p>
            <a:p>
              <a:endParaRPr lang="en-US" sz="4000" dirty="0">
                <a:latin typeface="Garamond"/>
                <a:cs typeface="Garamond"/>
              </a:endParaRPr>
            </a:p>
            <a:p>
              <a:endParaRPr lang="en-US" sz="5400" b="1" dirty="0" smtClean="0">
                <a:solidFill>
                  <a:srgbClr val="001B3C"/>
                </a:solidFill>
                <a:latin typeface="Garamond"/>
                <a:cs typeface="Garamond"/>
              </a:endParaRPr>
            </a:p>
            <a:p>
              <a:r>
                <a:rPr lang="en-US" sz="3600" dirty="0" smtClean="0">
                  <a:solidFill>
                    <a:srgbClr val="001B3C"/>
                  </a:solidFill>
                  <a:latin typeface="Garamond"/>
                  <a:cs typeface="Garamond"/>
                </a:rPr>
                <a:t>Logistic Model:</a:t>
              </a:r>
            </a:p>
            <a:p>
              <a:endParaRPr lang="en-US" sz="3600" dirty="0">
                <a:solidFill>
                  <a:srgbClr val="001B3C"/>
                </a:solidFill>
                <a:latin typeface="Garamond"/>
                <a:cs typeface="Garamond"/>
              </a:endParaRPr>
            </a:p>
            <a:p>
              <a:r>
                <a:rPr lang="en-US" sz="3600" dirty="0" smtClean="0">
                  <a:solidFill>
                    <a:srgbClr val="001B3C"/>
                  </a:solidFill>
                  <a:latin typeface="Garamond"/>
                  <a:cs typeface="Garamond"/>
                </a:rPr>
                <a:t>Error rate:</a:t>
              </a:r>
            </a:p>
            <a:p>
              <a:endParaRPr lang="en-US" sz="3600" dirty="0">
                <a:solidFill>
                  <a:srgbClr val="001B3C"/>
                </a:solidFill>
                <a:latin typeface="Garamond"/>
                <a:cs typeface="Garamond"/>
              </a:endParaRPr>
            </a:p>
            <a:p>
              <a:r>
                <a:rPr lang="en-US" sz="3600" dirty="0" smtClean="0">
                  <a:solidFill>
                    <a:srgbClr val="001B3C"/>
                  </a:solidFill>
                  <a:latin typeface="Garamond"/>
                  <a:cs typeface="Garamond"/>
                </a:rPr>
                <a:t>Regression diagnostics:</a:t>
              </a:r>
              <a:endParaRPr lang="en-US" sz="3600"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18" name="Straight Connector 17"/>
            <p:cNvCxnSpPr/>
            <p:nvPr/>
          </p:nvCxnSpPr>
          <p:spPr>
            <a:xfrm>
              <a:off x="12339066" y="25970818"/>
              <a:ext cx="19211128" cy="16569"/>
            </a:xfrm>
            <a:prstGeom prst="line">
              <a:avLst/>
            </a:prstGeom>
            <a:ln w="254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3288129" y="6825025"/>
            <a:ext cx="10274184" cy="27299779"/>
          </a:xfrm>
          <a:prstGeom prst="rect">
            <a:avLst/>
          </a:prstGeom>
          <a:noFill/>
        </p:spPr>
        <p:txBody>
          <a:bodyPr wrap="square" rtlCol="0">
            <a:spAutoFit/>
          </a:bodyPr>
          <a:lstStyle/>
          <a:p>
            <a:r>
              <a:rPr lang="en-US" sz="4800" b="1" dirty="0" smtClean="0">
                <a:latin typeface="Garamond"/>
                <a:cs typeface="Garamond"/>
              </a:rPr>
              <a:t>Conclusion</a:t>
            </a:r>
            <a:endParaRPr lang="en-US" sz="4800" dirty="0">
              <a:latin typeface="Garamond"/>
              <a:cs typeface="Garamond"/>
            </a:endParaRPr>
          </a:p>
          <a:p>
            <a:r>
              <a:rPr lang="en-US" sz="4000" dirty="0">
                <a:latin typeface="Garamond"/>
                <a:cs typeface="Garamond"/>
              </a:rPr>
              <a:t> </a:t>
            </a:r>
          </a:p>
          <a:p>
            <a:r>
              <a:rPr lang="en-US" sz="4000" dirty="0" smtClean="0">
                <a:latin typeface="Garamond"/>
                <a:cs typeface="Garamond"/>
              </a:rPr>
              <a:t>Logistic regression model and final error rate.</a:t>
            </a:r>
          </a:p>
          <a:p>
            <a:endParaRPr lang="en-US" sz="4000" dirty="0">
              <a:latin typeface="Garamond"/>
              <a:cs typeface="Garamond"/>
            </a:endParaRPr>
          </a:p>
          <a:p>
            <a:r>
              <a:rPr lang="en-US" sz="4000" dirty="0" smtClean="0">
                <a:latin typeface="Garamond"/>
                <a:cs typeface="Garamond"/>
              </a:rPr>
              <a:t>Thoughts on variables. Association.</a:t>
            </a:r>
          </a:p>
          <a:p>
            <a:endParaRPr lang="en-US" sz="4000" dirty="0">
              <a:latin typeface="Garamond"/>
              <a:cs typeface="Garamond"/>
            </a:endParaRPr>
          </a:p>
          <a:p>
            <a:endParaRPr lang="en-US" sz="4000" dirty="0" smtClean="0">
              <a:latin typeface="Garamond"/>
              <a:cs typeface="Garamond"/>
            </a:endParaRPr>
          </a:p>
          <a:p>
            <a:endParaRPr lang="en-US" sz="4000" dirty="0">
              <a:latin typeface="Garamond"/>
              <a:cs typeface="Garamond"/>
            </a:endParaRPr>
          </a:p>
          <a:p>
            <a:endParaRPr lang="en-US" sz="4000" dirty="0" smtClean="0">
              <a:latin typeface="Garamond"/>
              <a:cs typeface="Garamond"/>
            </a:endParaRPr>
          </a:p>
          <a:p>
            <a:endParaRPr lang="en-US" sz="4000" dirty="0" smtClean="0">
              <a:latin typeface="Garamond"/>
              <a:cs typeface="Garamond"/>
            </a:endParaRPr>
          </a:p>
          <a:p>
            <a:r>
              <a:rPr lang="en-US" sz="4000" dirty="0">
                <a:latin typeface="Garamond"/>
                <a:cs typeface="Garamond"/>
              </a:rPr>
              <a:t> </a:t>
            </a:r>
          </a:p>
          <a:p>
            <a:r>
              <a:rPr lang="en-US" sz="4800" b="1" dirty="0" smtClean="0">
                <a:latin typeface="Garamond"/>
                <a:cs typeface="Garamond"/>
              </a:rPr>
              <a:t>Discussion</a:t>
            </a:r>
            <a:endParaRPr lang="en-US" sz="4800" dirty="0">
              <a:latin typeface="Garamond"/>
              <a:cs typeface="Garamond"/>
            </a:endParaRPr>
          </a:p>
          <a:p>
            <a:r>
              <a:rPr lang="en-US" sz="4000" dirty="0">
                <a:latin typeface="Garamond"/>
                <a:cs typeface="Garamond"/>
              </a:rPr>
              <a:t> </a:t>
            </a:r>
          </a:p>
          <a:p>
            <a:r>
              <a:rPr lang="en-US" sz="3600" dirty="0" smtClean="0">
                <a:latin typeface="Garamond"/>
                <a:cs typeface="Garamond"/>
              </a:rPr>
              <a:t>For NHANES, new individuals are surveyed each year, and geographic location is kept confidential. The inability to track the health of a single person over time prohibited us from looking for causes of CKD. Only association studies were possible.</a:t>
            </a:r>
          </a:p>
          <a:p>
            <a:endParaRPr lang="en-US" sz="3600" dirty="0">
              <a:latin typeface="Garamond"/>
              <a:cs typeface="Garamond"/>
            </a:endParaRPr>
          </a:p>
          <a:p>
            <a:r>
              <a:rPr lang="en-US" sz="3600" dirty="0" smtClean="0">
                <a:latin typeface="Garamond"/>
                <a:cs typeface="Garamond"/>
              </a:rPr>
              <a:t>While the ‘Survey’ package in R is incredibly helpful at properly weighting each observation, it does not work seamlessly with generic R functions, greatly limiting our analysis.</a:t>
            </a:r>
          </a:p>
          <a:p>
            <a:endParaRPr lang="en-US" sz="3600" dirty="0" smtClean="0">
              <a:latin typeface="Garamond"/>
              <a:cs typeface="Garamond"/>
            </a:endParaRPr>
          </a:p>
          <a:p>
            <a:r>
              <a:rPr lang="en-US" sz="3600" dirty="0" smtClean="0">
                <a:latin typeface="Garamond"/>
                <a:cs typeface="Garamond"/>
              </a:rPr>
              <a:t>After removing all observations that contained a missing value, only 9.9% were left for analysis. Future studies could look at building models to predict missing values instead of removing them completely.</a:t>
            </a:r>
            <a:endParaRPr lang="en-US" sz="3600" b="1" dirty="0" smtClean="0">
              <a:solidFill>
                <a:srgbClr val="001B3C"/>
              </a:solidFill>
              <a:latin typeface="Garamond"/>
              <a:cs typeface="Garamond"/>
            </a:endParaRPr>
          </a:p>
          <a:p>
            <a:endParaRPr lang="en-US" sz="4000" b="1" dirty="0">
              <a:solidFill>
                <a:srgbClr val="001B3C"/>
              </a:solidFill>
              <a:latin typeface="Garamond"/>
              <a:cs typeface="Garamond"/>
            </a:endParaRPr>
          </a:p>
          <a:p>
            <a:r>
              <a:rPr lang="en-US" sz="4800" b="1" dirty="0" smtClean="0">
                <a:solidFill>
                  <a:srgbClr val="001B3C"/>
                </a:solidFill>
                <a:latin typeface="Garamond"/>
                <a:cs typeface="Garamond"/>
              </a:rPr>
              <a:t>Acknowledgements</a:t>
            </a:r>
            <a:endParaRPr lang="en-US" sz="4800" b="1" dirty="0">
              <a:solidFill>
                <a:srgbClr val="001B3C"/>
              </a:solidFill>
              <a:latin typeface="Garamond"/>
              <a:cs typeface="Garamond"/>
            </a:endParaRPr>
          </a:p>
          <a:p>
            <a:endParaRPr lang="en-US" sz="4000" dirty="0">
              <a:latin typeface="Garamond"/>
              <a:cs typeface="Garamond"/>
            </a:endParaRPr>
          </a:p>
          <a:p>
            <a:r>
              <a:rPr lang="en-US" sz="3200" dirty="0" smtClean="0">
                <a:latin typeface="Garamond"/>
                <a:cs typeface="Garamond"/>
              </a:rPr>
              <a:t>This project would not have been possible without the mentorship of Dr</a:t>
            </a:r>
            <a:r>
              <a:rPr lang="en-US" sz="3200" dirty="0">
                <a:latin typeface="Garamond"/>
                <a:cs typeface="Garamond"/>
              </a:rPr>
              <a:t>. </a:t>
            </a:r>
            <a:r>
              <a:rPr lang="en-US" sz="3200" dirty="0" err="1">
                <a:latin typeface="Garamond"/>
                <a:cs typeface="Garamond"/>
              </a:rPr>
              <a:t>Yanming</a:t>
            </a:r>
            <a:r>
              <a:rPr lang="en-US" sz="3200" dirty="0">
                <a:latin typeface="Garamond"/>
                <a:cs typeface="Garamond"/>
              </a:rPr>
              <a:t> </a:t>
            </a:r>
            <a:r>
              <a:rPr lang="en-US" sz="3200" dirty="0" smtClean="0">
                <a:latin typeface="Garamond"/>
                <a:cs typeface="Garamond"/>
              </a:rPr>
              <a:t>Li, Dr</a:t>
            </a:r>
            <a:r>
              <a:rPr lang="en-US" sz="3200" dirty="0">
                <a:latin typeface="Garamond"/>
                <a:cs typeface="Garamond"/>
              </a:rPr>
              <a:t>. Jiang </a:t>
            </a:r>
            <a:r>
              <a:rPr lang="en-US" sz="3200" dirty="0" smtClean="0">
                <a:latin typeface="Garamond"/>
                <a:cs typeface="Garamond"/>
              </a:rPr>
              <a:t>Kang, and Dr</a:t>
            </a:r>
            <a:r>
              <a:rPr lang="en-US" sz="3200" dirty="0">
                <a:latin typeface="Garamond"/>
                <a:cs typeface="Garamond"/>
              </a:rPr>
              <a:t>. Kevin </a:t>
            </a:r>
            <a:r>
              <a:rPr lang="en-US" sz="3200" dirty="0" smtClean="0">
                <a:latin typeface="Garamond"/>
                <a:cs typeface="Garamond"/>
              </a:rPr>
              <a:t>He and also without the support of the Big </a:t>
            </a:r>
            <a:r>
              <a:rPr lang="en-US" sz="3200" dirty="0">
                <a:latin typeface="Garamond"/>
                <a:cs typeface="Garamond"/>
              </a:rPr>
              <a:t>Data Summer </a:t>
            </a:r>
            <a:r>
              <a:rPr lang="en-US" sz="3200" dirty="0" smtClean="0">
                <a:latin typeface="Garamond"/>
                <a:cs typeface="Garamond"/>
              </a:rPr>
              <a:t>Institute. We are very thankful for the opportunity to do research at the University of Michigan.</a:t>
            </a:r>
            <a:endParaRPr lang="en-US" sz="3200" dirty="0">
              <a:latin typeface="Garamond"/>
              <a:cs typeface="Garamond"/>
            </a:endParaRPr>
          </a:p>
          <a:p>
            <a:endParaRPr lang="en-US" sz="4000" dirty="0">
              <a:latin typeface="Garamond"/>
              <a:cs typeface="Garamond"/>
            </a:endParaRPr>
          </a:p>
          <a:p>
            <a:r>
              <a:rPr lang="en-US" sz="5400" b="1" dirty="0" smtClean="0">
                <a:solidFill>
                  <a:srgbClr val="001B3C"/>
                </a:solidFill>
                <a:latin typeface="Garamond"/>
                <a:cs typeface="Garamond"/>
              </a:rPr>
              <a:t>Citations</a:t>
            </a:r>
          </a:p>
          <a:p>
            <a:endParaRPr lang="en-US" sz="2000" b="1" dirty="0" smtClean="0">
              <a:solidFill>
                <a:srgbClr val="001B3C"/>
              </a:solidFill>
              <a:latin typeface="Garamond"/>
              <a:cs typeface="Garamond"/>
            </a:endParaRPr>
          </a:p>
          <a:p>
            <a:r>
              <a:rPr lang="en-US" sz="2000" dirty="0" smtClean="0">
                <a:solidFill>
                  <a:srgbClr val="001B3C"/>
                </a:solidFill>
                <a:latin typeface="Garamond"/>
                <a:cs typeface="Garamond"/>
              </a:rPr>
              <a:t>T. Lumley (2014) "survey: analysis of complex survey samples". R package version 3.30.</a:t>
            </a:r>
          </a:p>
          <a:p>
            <a:endParaRPr lang="en-US" sz="2000" dirty="0">
              <a:solidFill>
                <a:srgbClr val="001B3C"/>
              </a:solidFill>
              <a:latin typeface="Garamond"/>
              <a:cs typeface="Garamond"/>
            </a:endParaRPr>
          </a:p>
          <a:p>
            <a:r>
              <a:rPr lang="en-US" sz="2000" dirty="0" smtClean="0">
                <a:solidFill>
                  <a:srgbClr val="001B3C"/>
                </a:solidFill>
                <a:latin typeface="Garamond"/>
                <a:cs typeface="Garamond"/>
              </a:rPr>
              <a:t>Articles they provided for reading</a:t>
            </a:r>
          </a:p>
          <a:p>
            <a:endParaRPr lang="en-US" sz="5400" b="1"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pic>
        <p:nvPicPr>
          <p:cNvPr id="19" name="Picture 18" descr="Rplot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3303" y="10687358"/>
            <a:ext cx="9661386" cy="4257102"/>
          </a:xfrm>
          <a:prstGeom prst="rect">
            <a:avLst/>
          </a:prstGeom>
        </p:spPr>
      </p:pic>
      <p:sp>
        <p:nvSpPr>
          <p:cNvPr id="26" name="TextBox 25"/>
          <p:cNvSpPr txBox="1"/>
          <p:nvPr/>
        </p:nvSpPr>
        <p:spPr>
          <a:xfrm>
            <a:off x="12339065" y="7864248"/>
            <a:ext cx="9615066" cy="1754327"/>
          </a:xfrm>
          <a:prstGeom prst="rect">
            <a:avLst/>
          </a:prstGeom>
          <a:noFill/>
        </p:spPr>
        <p:txBody>
          <a:bodyPr wrap="square" rtlCol="0">
            <a:spAutoFit/>
          </a:bodyPr>
          <a:lstStyle/>
          <a:p>
            <a:r>
              <a:rPr lang="en-US" sz="3600" dirty="0" smtClean="0">
                <a:solidFill>
                  <a:srgbClr val="001B3C"/>
                </a:solidFill>
                <a:latin typeface="Garamond"/>
                <a:cs typeface="Garamond"/>
              </a:rPr>
              <a:t>1. Narrowed down variables of interest</a:t>
            </a:r>
            <a:endParaRPr lang="en-US" sz="3600" dirty="0">
              <a:solidFill>
                <a:srgbClr val="001B3C"/>
              </a:solidFill>
              <a:latin typeface="Garamond"/>
              <a:cs typeface="Garamond"/>
            </a:endParaRPr>
          </a:p>
          <a:p>
            <a:r>
              <a:rPr lang="en-US" sz="3600" dirty="0">
                <a:solidFill>
                  <a:srgbClr val="001B3C"/>
                </a:solidFill>
                <a:latin typeface="Garamond"/>
                <a:cs typeface="Garamond"/>
              </a:rPr>
              <a:t>through literature review, </a:t>
            </a:r>
          </a:p>
          <a:p>
            <a:r>
              <a:rPr lang="en-US" sz="3600" dirty="0">
                <a:solidFill>
                  <a:srgbClr val="001B3C"/>
                </a:solidFill>
                <a:latin typeface="Garamond"/>
                <a:cs typeface="Garamond"/>
              </a:rPr>
              <a:t>visualizations</a:t>
            </a:r>
            <a:r>
              <a:rPr lang="en-US" sz="3600" dirty="0" smtClean="0">
                <a:solidFill>
                  <a:srgbClr val="001B3C"/>
                </a:solidFill>
                <a:latin typeface="Garamond"/>
                <a:cs typeface="Garamond"/>
              </a:rPr>
              <a:t>, and chi</a:t>
            </a:r>
            <a:r>
              <a:rPr lang="en-US" sz="3600" dirty="0">
                <a:solidFill>
                  <a:srgbClr val="001B3C"/>
                </a:solidFill>
                <a:latin typeface="Garamond"/>
                <a:cs typeface="Garamond"/>
              </a:rPr>
              <a:t>-squared </a:t>
            </a:r>
            <a:r>
              <a:rPr lang="en-US" sz="3600" dirty="0" smtClean="0">
                <a:solidFill>
                  <a:srgbClr val="001B3C"/>
                </a:solidFill>
                <a:latin typeface="Garamond"/>
                <a:cs typeface="Garamond"/>
              </a:rPr>
              <a:t>tests</a:t>
            </a:r>
            <a:endParaRPr lang="en-US" sz="3600" dirty="0">
              <a:solidFill>
                <a:srgbClr val="001B3C"/>
              </a:solidFill>
              <a:latin typeface="Garamond"/>
              <a:cs typeface="Garamond"/>
            </a:endParaRPr>
          </a:p>
        </p:txBody>
      </p:sp>
      <p:sp>
        <p:nvSpPr>
          <p:cNvPr id="28" name="TextBox 27"/>
          <p:cNvSpPr txBox="1"/>
          <p:nvPr/>
        </p:nvSpPr>
        <p:spPr>
          <a:xfrm>
            <a:off x="12029905" y="9870913"/>
            <a:ext cx="8483896" cy="707886"/>
          </a:xfrm>
          <a:prstGeom prst="rect">
            <a:avLst/>
          </a:prstGeom>
          <a:noFill/>
        </p:spPr>
        <p:txBody>
          <a:bodyPr wrap="square" rtlCol="0">
            <a:spAutoFit/>
          </a:bodyPr>
          <a:lstStyle/>
          <a:p>
            <a:pPr algn="ctr"/>
            <a:r>
              <a:rPr lang="en-US" sz="2000" dirty="0" smtClean="0">
                <a:latin typeface="Garamond"/>
                <a:cs typeface="Garamond"/>
              </a:rPr>
              <a:t>Parallel sets visualization used to understand relationships between categorical variables in multivariate datasets</a:t>
            </a:r>
            <a:endParaRPr lang="en-US" sz="2000" dirty="0">
              <a:latin typeface="Garamond"/>
              <a:cs typeface="Garamond"/>
            </a:endParaRPr>
          </a:p>
        </p:txBody>
      </p:sp>
      <p:sp>
        <p:nvSpPr>
          <p:cNvPr id="29" name="TextBox 28"/>
          <p:cNvSpPr txBox="1"/>
          <p:nvPr/>
        </p:nvSpPr>
        <p:spPr>
          <a:xfrm>
            <a:off x="21954131" y="14851574"/>
            <a:ext cx="8866022" cy="7294306"/>
          </a:xfrm>
          <a:prstGeom prst="rect">
            <a:avLst/>
          </a:prstGeom>
          <a:noFill/>
        </p:spPr>
        <p:txBody>
          <a:bodyPr wrap="square" rtlCol="0">
            <a:spAutoFit/>
          </a:bodyPr>
          <a:lstStyle/>
          <a:p>
            <a:r>
              <a:rPr lang="en-US" sz="3600" dirty="0" smtClean="0">
                <a:latin typeface="Garamond"/>
                <a:cs typeface="Garamond"/>
              </a:rPr>
              <a:t>3. Performed a k-fold cross validation to find the most useful logistic regression model for predicting CKD</a:t>
            </a:r>
          </a:p>
          <a:p>
            <a:endParaRPr lang="en-US" sz="3600" dirty="0" smtClean="0">
              <a:latin typeface="Garamond"/>
              <a:cs typeface="Garamond"/>
            </a:endParaRPr>
          </a:p>
          <a:p>
            <a:r>
              <a:rPr lang="en-US" sz="3600" dirty="0" smtClean="0">
                <a:latin typeface="Garamond"/>
                <a:cs typeface="Garamond"/>
              </a:rPr>
              <a:t>Maintained consistency throughout the cross validation (which is not offered in the ‘Survey’ package) by manually adjusting for the weight of each observation.</a:t>
            </a:r>
          </a:p>
          <a:p>
            <a:endParaRPr lang="en-US" sz="3600" dirty="0">
              <a:latin typeface="Garamond"/>
              <a:cs typeface="Garamond"/>
            </a:endParaRPr>
          </a:p>
          <a:p>
            <a:endParaRPr lang="en-US" sz="3600" dirty="0" smtClean="0">
              <a:latin typeface="Garamond"/>
              <a:cs typeface="Garamond"/>
            </a:endParaRPr>
          </a:p>
          <a:p>
            <a:endParaRPr lang="en-US" sz="3600" dirty="0">
              <a:latin typeface="Garamond"/>
              <a:cs typeface="Garamond"/>
            </a:endParaRPr>
          </a:p>
          <a:p>
            <a:r>
              <a:rPr lang="en-US" sz="3600" dirty="0" smtClean="0">
                <a:latin typeface="Garamond"/>
                <a:cs typeface="Garamond"/>
              </a:rPr>
              <a:t>Add more specific information about cross validation</a:t>
            </a:r>
            <a:endParaRPr lang="en-US" sz="3600" dirty="0">
              <a:latin typeface="Garamond"/>
              <a:cs typeface="Garamond"/>
            </a:endParaRPr>
          </a:p>
        </p:txBody>
      </p:sp>
      <p:pic>
        <p:nvPicPr>
          <p:cNvPr id="30" name="Picture 29" descr="Rplot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9113" y="8594553"/>
            <a:ext cx="6751208" cy="5975612"/>
          </a:xfrm>
          <a:prstGeom prst="rect">
            <a:avLst/>
          </a:prstGeom>
        </p:spPr>
      </p:pic>
      <p:sp>
        <p:nvSpPr>
          <p:cNvPr id="31" name="TextBox 30"/>
          <p:cNvSpPr txBox="1"/>
          <p:nvPr/>
        </p:nvSpPr>
        <p:spPr>
          <a:xfrm>
            <a:off x="21344354" y="7942703"/>
            <a:ext cx="9532241" cy="707886"/>
          </a:xfrm>
          <a:prstGeom prst="rect">
            <a:avLst/>
          </a:prstGeom>
          <a:noFill/>
        </p:spPr>
        <p:txBody>
          <a:bodyPr wrap="square" rtlCol="0">
            <a:spAutoFit/>
          </a:bodyPr>
          <a:lstStyle/>
          <a:p>
            <a:pPr algn="ctr"/>
            <a:r>
              <a:rPr lang="en-US" sz="2000" dirty="0" smtClean="0">
                <a:latin typeface="Garamond"/>
                <a:cs typeface="Garamond"/>
              </a:rPr>
              <a:t>Hexagonal binning was used to make sense of a scatterplot with many data points</a:t>
            </a:r>
          </a:p>
          <a:p>
            <a:pPr algn="ctr"/>
            <a:r>
              <a:rPr lang="en-US" sz="2000" dirty="0" smtClean="0">
                <a:latin typeface="Garamond"/>
                <a:cs typeface="Garamond"/>
              </a:rPr>
              <a:t>Demonstrates strong linear relationship between age and estimated glomerular filtration rate</a:t>
            </a:r>
            <a:endParaRPr lang="en-US" sz="2000" dirty="0">
              <a:latin typeface="Garamond"/>
              <a:cs typeface="Garamond"/>
            </a:endParaRPr>
          </a:p>
        </p:txBody>
      </p:sp>
      <p:sp>
        <p:nvSpPr>
          <p:cNvPr id="32" name="TextBox 31"/>
          <p:cNvSpPr txBox="1"/>
          <p:nvPr/>
        </p:nvSpPr>
        <p:spPr>
          <a:xfrm>
            <a:off x="12339065" y="15294802"/>
            <a:ext cx="9251430" cy="2308324"/>
          </a:xfrm>
          <a:prstGeom prst="rect">
            <a:avLst/>
          </a:prstGeom>
          <a:noFill/>
        </p:spPr>
        <p:txBody>
          <a:bodyPr wrap="square" rtlCol="0">
            <a:spAutoFit/>
          </a:bodyPr>
          <a:lstStyle/>
          <a:p>
            <a:r>
              <a:rPr lang="en-US" sz="3600" dirty="0">
                <a:solidFill>
                  <a:srgbClr val="001B3C"/>
                </a:solidFill>
                <a:latin typeface="Garamond"/>
                <a:cs typeface="Garamond"/>
              </a:rPr>
              <a:t>2. Used both forward and backward selection to get models with the lowest AIC and BIC measurements</a:t>
            </a:r>
            <a:r>
              <a:rPr lang="is-IS" sz="3600" dirty="0">
                <a:solidFill>
                  <a:srgbClr val="001B3C"/>
                </a:solidFill>
                <a:latin typeface="Garamond"/>
                <a:cs typeface="Garamond"/>
              </a:rPr>
              <a:t>…add more specific information......</a:t>
            </a:r>
            <a:endParaRPr lang="en-US" sz="3600" dirty="0">
              <a:solidFill>
                <a:srgbClr val="001B3C"/>
              </a:solidFill>
              <a:latin typeface="Garamond"/>
              <a:cs typeface="Garamond"/>
            </a:endParaRPr>
          </a:p>
          <a:p>
            <a:endParaRPr lang="en-US" sz="3600" dirty="0"/>
          </a:p>
        </p:txBody>
      </p:sp>
      <p:pic>
        <p:nvPicPr>
          <p:cNvPr id="33" name="Picture 4" descr="https://vpcomm.umich.edu/assets/brand/downloads/other-logos/BlockM-rba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3203" y="2370455"/>
            <a:ext cx="2710050" cy="18298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76" descr="E:\ZZZ_poster\ASHG_2010\UM_Logo.png"/>
          <p:cNvPicPr>
            <a:picLocks noChangeAspect="1" noChangeArrowheads="1"/>
          </p:cNvPicPr>
          <p:nvPr/>
        </p:nvPicPr>
        <p:blipFill>
          <a:blip r:embed="rId7"/>
          <a:srcRect/>
          <a:stretch>
            <a:fillRect/>
          </a:stretch>
        </p:blipFill>
        <p:spPr bwMode="auto">
          <a:xfrm>
            <a:off x="40057400" y="4298499"/>
            <a:ext cx="2779713" cy="332261"/>
          </a:xfrm>
          <a:prstGeom prst="rect">
            <a:avLst/>
          </a:prstGeom>
          <a:noFill/>
        </p:spPr>
      </p:pic>
      <p:cxnSp>
        <p:nvCxnSpPr>
          <p:cNvPr id="35" name="Straight Connector 34"/>
          <p:cNvCxnSpPr/>
          <p:nvPr/>
        </p:nvCxnSpPr>
        <p:spPr>
          <a:xfrm>
            <a:off x="33247689" y="24766226"/>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3231549" y="29173330"/>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7" name="Picture 6" descr="Rplot.proportions.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6560" y="25521177"/>
            <a:ext cx="10020300" cy="5461000"/>
          </a:xfrm>
          <a:prstGeom prst="rect">
            <a:avLst/>
          </a:prstGeom>
        </p:spPr>
      </p:pic>
    </p:spTree>
    <p:extLst>
      <p:ext uri="{BB962C8B-B14F-4D97-AF65-F5344CB8AC3E}">
        <p14:creationId xmlns:p14="http://schemas.microsoft.com/office/powerpoint/2010/main" val="21415341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TotalTime>
  <Words>170</Words>
  <Application>Microsoft Macintosh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Lucchesi</dc:creator>
  <cp:lastModifiedBy>Lydia Lucchesi</cp:lastModifiedBy>
  <cp:revision>70</cp:revision>
  <dcterms:created xsi:type="dcterms:W3CDTF">2016-07-14T19:21:14Z</dcterms:created>
  <dcterms:modified xsi:type="dcterms:W3CDTF">2016-07-15T18:25:24Z</dcterms:modified>
</cp:coreProperties>
</file>