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69" d="100"/>
          <a:sy n="69" d="100"/>
        </p:scale>
        <p:origin x="-4408" y="-824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2943962" y="10567917"/>
            <a:ext cx="3991908" cy="3943524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2905781" y="5353591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353591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oup 11"/>
          <p:cNvGrpSpPr/>
          <p:nvPr/>
        </p:nvGrpSpPr>
        <p:grpSpPr>
          <a:xfrm>
            <a:off x="518057" y="5664580"/>
            <a:ext cx="9709020" cy="28603119"/>
            <a:chOff x="3818935" y="5924582"/>
            <a:chExt cx="13340121" cy="30254372"/>
          </a:xfrm>
        </p:grpSpPr>
        <p:sp>
          <p:nvSpPr>
            <p:cNvPr id="11" name="Oval 10"/>
            <p:cNvSpPr/>
            <p:nvPr/>
          </p:nvSpPr>
          <p:spPr>
            <a:xfrm>
              <a:off x="4089947" y="23509314"/>
              <a:ext cx="5354324" cy="3696537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/>
            <p:cNvSpPr/>
            <p:nvPr/>
          </p:nvSpPr>
          <p:spPr>
            <a:xfrm>
              <a:off x="3818935" y="5924582"/>
              <a:ext cx="4077464" cy="2940933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2729" y="6782290"/>
              <a:ext cx="12346327" cy="2939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Garamond"/>
                  <a:cs typeface="Garamond"/>
                </a:rPr>
                <a:t>CKD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b="1" dirty="0">
                  <a:latin typeface="Garamond"/>
                  <a:cs typeface="Garamond"/>
                </a:rPr>
                <a:t>Chronic kidney disease</a:t>
              </a:r>
              <a:r>
                <a:rPr lang="en-US" sz="3600" dirty="0">
                  <a:latin typeface="Garamond"/>
                  <a:cs typeface="Garamond"/>
                </a:rPr>
                <a:t>, or </a:t>
              </a:r>
              <a:r>
                <a:rPr lang="en-US" sz="3600" b="1" dirty="0">
                  <a:latin typeface="Garamond"/>
                  <a:cs typeface="Garamond"/>
                </a:rPr>
                <a:t>CKD</a:t>
              </a:r>
              <a:r>
                <a:rPr lang="en-US" sz="3600" dirty="0">
                  <a:latin typeface="Garamond"/>
                  <a:cs typeface="Garamond"/>
                </a:rPr>
                <a:t>, </a:t>
              </a:r>
              <a:r>
                <a:rPr lang="en-US" sz="3600" dirty="0" smtClean="0">
                  <a:latin typeface="Garamond"/>
                  <a:cs typeface="Garamond"/>
                </a:rPr>
  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  </a:r>
              <a:r>
                <a:rPr lang="en-US" sz="3600" dirty="0">
                  <a:latin typeface="Garamond"/>
                  <a:cs typeface="Garamond"/>
                </a:rPr>
                <a:t>focuses on the association between CKD and </a:t>
              </a:r>
              <a:r>
                <a:rPr lang="en-US" sz="3600" dirty="0" smtClean="0">
                  <a:latin typeface="Garamond"/>
                  <a:cs typeface="Garamond"/>
                </a:rPr>
                <a:t>other health data. </a:t>
              </a:r>
              <a:r>
                <a:rPr lang="en-US" sz="3600" dirty="0">
                  <a:latin typeface="Garamond"/>
                  <a:cs typeface="Garamond"/>
                </a:rPr>
                <a:t>Ultimately, we built a logistic regression model that predicts if a patient has CKD based on their current state of health, socioeconomic status, </a:t>
              </a:r>
              <a:r>
                <a:rPr lang="en-US" sz="3600" dirty="0" smtClean="0">
                  <a:latin typeface="Garamond"/>
                  <a:cs typeface="Garamond"/>
                </a:rPr>
                <a:t>and demographic.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r>
                <a:rPr lang="en-US" sz="4800" b="1" dirty="0" smtClean="0">
                  <a:latin typeface="Garamond"/>
                  <a:cs typeface="Garamond"/>
                </a:rPr>
                <a:t>NHANES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dirty="0">
                  <a:latin typeface="Garamond"/>
                  <a:cs typeface="Garamond"/>
                </a:rPr>
                <a:t>The data for this study comes from the </a:t>
              </a:r>
              <a:r>
                <a:rPr lang="en-US" sz="3600" b="1" dirty="0">
                  <a:latin typeface="Garamond"/>
                  <a:cs typeface="Garamond"/>
                </a:rPr>
                <a:t>National Health and Nutrition Examination Survey</a:t>
              </a:r>
              <a:r>
                <a:rPr lang="en-US" sz="3600" dirty="0">
                  <a:latin typeface="Garamond"/>
                  <a:cs typeface="Garamond"/>
                </a:rPr>
                <a:t> conducted by the CDC every year. Each survey cycle consists of two years and attempts to obtain a representative sample of the United States’ population. </a:t>
              </a:r>
              <a:r>
                <a:rPr lang="en-US" sz="3600" dirty="0" smtClean="0">
                  <a:latin typeface="Garamond"/>
                  <a:cs typeface="Garamond"/>
                </a:rPr>
                <a:t>Our </a:t>
              </a:r>
              <a:r>
                <a:rPr lang="en-US" sz="3600" dirty="0">
                  <a:latin typeface="Garamond"/>
                  <a:cs typeface="Garamond"/>
                </a:rPr>
                <a:t>dataset has 78,518 observations, contains 100 different variables, and spans 14 years (2001-2014). </a:t>
              </a:r>
              <a:r>
                <a:rPr lang="en-US" sz="3600" dirty="0" smtClean="0">
                  <a:latin typeface="Garamond"/>
                  <a:cs typeface="Garamond"/>
                </a:rPr>
                <a:t>Using the </a:t>
              </a:r>
              <a:r>
                <a:rPr lang="en-US" sz="3600" dirty="0">
                  <a:latin typeface="Garamond"/>
                  <a:cs typeface="Garamond"/>
                </a:rPr>
                <a:t>‘Survey’ package in R, we were able to account for high variance, a result of the complex survey method used by the CDC, and get a strong sense of what is happening </a:t>
              </a:r>
              <a:r>
                <a:rPr lang="en-US" sz="3600" dirty="0" smtClean="0">
                  <a:latin typeface="Garamond"/>
                  <a:cs typeface="Garamond"/>
                </a:rPr>
                <a:t>among roughly </a:t>
              </a:r>
              <a:r>
                <a:rPr lang="en-US" sz="3600" dirty="0">
                  <a:latin typeface="Garamond"/>
                  <a:cs typeface="Garamond"/>
                </a:rPr>
                <a:t>320 million people</a:t>
              </a:r>
              <a:r>
                <a:rPr lang="en-US" sz="3600" dirty="0" smtClean="0">
                  <a:latin typeface="Garamond"/>
                  <a:cs typeface="Garamond"/>
                </a:rPr>
                <a:t>.</a:t>
              </a:r>
              <a:endParaRPr lang="en-US" sz="36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34826" y="3276990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955452"/>
            <a:ext cx="36333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Identifying Potential Risk Factors</a:t>
            </a:r>
            <a:endParaRPr lang="en-US" sz="130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306167"/>
            <a:ext cx="19211128" cy="3170099"/>
            <a:chOff x="12339066" y="6537299"/>
            <a:chExt cx="19211128" cy="3170099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Methods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974757"/>
            <a:ext cx="19211128" cy="7309693"/>
            <a:chOff x="12339066" y="24664621"/>
            <a:chExt cx="19211128" cy="7309693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730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Results 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endParaRPr lang="en-US" sz="54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Logistic Model:</a:t>
              </a: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Error rate:</a:t>
              </a: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Regression diagnostics:</a:t>
              </a:r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70818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88129" y="6825025"/>
            <a:ext cx="10274184" cy="290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000" dirty="0" smtClean="0">
                <a:latin typeface="Garamond"/>
                <a:cs typeface="Garamond"/>
              </a:rPr>
              <a:t>Logistic regression model and final error rate.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 smtClean="0">
                <a:latin typeface="Garamond"/>
                <a:cs typeface="Garamond"/>
              </a:rPr>
              <a:t>Thoughts on variables. Association.</a:t>
            </a:r>
            <a:endParaRPr lang="en-US" sz="4000" dirty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800" b="1" dirty="0" smtClean="0">
                <a:latin typeface="Garamond"/>
                <a:cs typeface="Garamond"/>
              </a:rPr>
              <a:t>Recommendations for Further Study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22% were left for analysis. Future 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Jiang </a:t>
            </a:r>
            <a:r>
              <a:rPr lang="en-US" sz="3200" dirty="0" smtClean="0">
                <a:latin typeface="Garamond"/>
                <a:cs typeface="Garamond"/>
              </a:rPr>
              <a:t>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Articles they provided for reading</a:t>
            </a:r>
          </a:p>
          <a:p>
            <a:endParaRPr lang="en-US" sz="54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596" y="8666207"/>
            <a:ext cx="12229219" cy="79385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339065" y="20143922"/>
            <a:ext cx="9615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1. 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Discard some variables due to a high number of missing values and the inability to determine what the different categorical levels meant (e.g. self reported strokes). 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05962" y="7856136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79510" y="20112796"/>
            <a:ext cx="88660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aramond"/>
                <a:cs typeface="Garamond"/>
              </a:rPr>
              <a:t>3. Perform 5-fold cross validation to find the most accurate logistic regression model for predicting CKD (as a binary response variable and as continuous, </a:t>
            </a:r>
            <a:r>
              <a:rPr lang="en-US" sz="3600" dirty="0" err="1" smtClean="0">
                <a:latin typeface="Garamond"/>
                <a:cs typeface="Garamond"/>
              </a:rPr>
              <a:t>eGFR</a:t>
            </a:r>
            <a:r>
              <a:rPr lang="en-US" sz="3600" dirty="0" smtClean="0">
                <a:latin typeface="Garamond"/>
                <a:cs typeface="Garamond"/>
              </a:rPr>
              <a:t> filtration rate)</a:t>
            </a: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 </a:t>
            </a:r>
            <a:r>
              <a:rPr lang="en-US" sz="3600" dirty="0" smtClean="0">
                <a:latin typeface="Garamond"/>
                <a:cs typeface="Garamond"/>
              </a:rPr>
              <a:t>consistency throughout the cross validation by manually adjusting for the weight of each observation.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</a:t>
            </a:r>
            <a:endParaRPr lang="en-US" sz="3600" dirty="0">
              <a:latin typeface="Garamond"/>
              <a:cs typeface="Garamond"/>
            </a:endParaRPr>
          </a:p>
        </p:txBody>
      </p:sp>
      <p:pic>
        <p:nvPicPr>
          <p:cNvPr id="30" name="Picture 29" descr="Rplot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59" y="8294441"/>
            <a:ext cx="6751208" cy="5975612"/>
          </a:xfrm>
          <a:prstGeom prst="rect">
            <a:avLst/>
          </a:prstGeom>
          <a:noFill/>
          <a:ln w="63500"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25118826" y="14411067"/>
            <a:ext cx="510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Using hexagonal binning, this </a:t>
            </a:r>
            <a:r>
              <a:rPr lang="en-US" sz="2000" smtClean="0">
                <a:latin typeface="Garamond"/>
                <a:cs typeface="Garamond"/>
              </a:rPr>
              <a:t>scatter plot demonstrates </a:t>
            </a:r>
            <a:r>
              <a:rPr lang="en-US" sz="2000" dirty="0" smtClean="0">
                <a:latin typeface="Garamond"/>
                <a:cs typeface="Garamond"/>
              </a:rPr>
              <a:t>strong linear relationship between age and estimated glomerular filtration rate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9065" y="23800629"/>
            <a:ext cx="9251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sz="3600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 backward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selection to get models with the lowest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BIC measurements. Adjust the initial set of variables after finding that some were never significant.</a:t>
            </a:r>
            <a:endParaRPr lang="en-US" sz="3600" dirty="0"/>
          </a:p>
        </p:txBody>
      </p:sp>
      <p:pic>
        <p:nvPicPr>
          <p:cNvPr id="33" name="Picture 4" descr="https://vpcomm.umich.edu/assets/brand/downloads/other-logos/BlockM-r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203" y="2370455"/>
            <a:ext cx="2710050" cy="1829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76" descr="E:\ZZZ_poster\ASHG_2010\UM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57400" y="4298499"/>
            <a:ext cx="2779713" cy="332261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33247689" y="24766226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31549" y="29173330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Rplot.proportion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1" y="15747038"/>
            <a:ext cx="10776032" cy="58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197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Microsoft Office User</cp:lastModifiedBy>
  <cp:revision>118</cp:revision>
  <dcterms:created xsi:type="dcterms:W3CDTF">2016-07-14T19:21:14Z</dcterms:created>
  <dcterms:modified xsi:type="dcterms:W3CDTF">2016-07-15T20:23:31Z</dcterms:modified>
</cp:coreProperties>
</file>