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0"/>
    <a:srgbClr val="F5F8FF"/>
    <a:srgbClr val="9D9FA3"/>
    <a:srgbClr val="001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63" autoAdjust="0"/>
    <p:restoredTop sz="95170" autoAdjust="0"/>
  </p:normalViewPr>
  <p:slideViewPr>
    <p:cSldViewPr snapToGrid="0" snapToObjects="1">
      <p:cViewPr>
        <p:scale>
          <a:sx n="35" d="100"/>
          <a:sy n="35" d="100"/>
        </p:scale>
        <p:origin x="640" y="19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32DB-0F28-FC4A-87A9-46B3392B9C77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E6023-713A-6548-9B56-D32020F68D6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01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6023-713A-6548-9B56-D32020F68D6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894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69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011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847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094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52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688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109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271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998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503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14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7D5F-D1C9-1F49-8C24-32103320D25C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53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jpg"/><Relationship Id="rId9" Type="http://schemas.openxmlformats.org/officeDocument/2006/relationships/image" Target="../media/image7.tiff"/><Relationship Id="rId10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1182042" y="7502963"/>
            <a:ext cx="9726772" cy="8997710"/>
            <a:chOff x="11750874" y="14341897"/>
            <a:chExt cx="9016227" cy="8265995"/>
          </a:xfrm>
        </p:grpSpPr>
        <p:grpSp>
          <p:nvGrpSpPr>
            <p:cNvPr id="2" name="Group 1"/>
            <p:cNvGrpSpPr/>
            <p:nvPr/>
          </p:nvGrpSpPr>
          <p:grpSpPr>
            <a:xfrm>
              <a:off x="11750874" y="14341897"/>
              <a:ext cx="9016227" cy="7856664"/>
              <a:chOff x="11750874" y="14341897"/>
              <a:chExt cx="9016227" cy="785666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750874" y="14341897"/>
                <a:ext cx="9016227" cy="7856664"/>
                <a:chOff x="12750054" y="14920598"/>
                <a:chExt cx="6400801" cy="6400800"/>
              </a:xfrm>
            </p:grpSpPr>
            <p:pic>
              <p:nvPicPr>
                <p:cNvPr id="5" name="Picture 4" descr="ckd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50054" y="14920598"/>
                  <a:ext cx="6400801" cy="6400800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14731823" y="20708510"/>
                  <a:ext cx="25399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Garamond"/>
                      <a:cs typeface="Garamond"/>
                    </a:rPr>
                    <a:t>Age</a:t>
                  </a:r>
                  <a:endParaRPr lang="en-US" sz="2000" dirty="0">
                    <a:latin typeface="Garamond"/>
                    <a:cs typeface="Garamond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 rot="16200000">
                  <a:off x="11438614" y="17896048"/>
                  <a:ext cx="3318891" cy="284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Garamond"/>
                      <a:cs typeface="Garamond"/>
                    </a:rPr>
                    <a:t> Estimated Glomerular Filtration Rate</a:t>
                  </a:r>
                  <a:endParaRPr lang="en-US" sz="2000" dirty="0">
                    <a:latin typeface="Garamond"/>
                    <a:cs typeface="Garamond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14542414" y="14747735"/>
                <a:ext cx="35778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Garamond"/>
                    <a:cs typeface="Garamond"/>
                  </a:rPr>
                  <a:t>eGFR and Age</a:t>
                </a:r>
                <a:endParaRPr lang="en-US" sz="2000" dirty="0">
                  <a:latin typeface="Garamond"/>
                  <a:cs typeface="Garamond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2339066" y="21900006"/>
              <a:ext cx="7776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Garamond"/>
                  <a:cs typeface="Garamond"/>
                </a:rPr>
                <a:t>Using hexagonal binning, this scatter plot demonstrates strong a linear relationship between age and estimated glomerular filtration rate</a:t>
              </a:r>
              <a:endParaRPr lang="en-US" sz="2000" dirty="0">
                <a:latin typeface="Garamond"/>
                <a:cs typeface="Garamond"/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450839" y="6014046"/>
            <a:ext cx="2850921" cy="297783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Oval 37"/>
          <p:cNvSpPr/>
          <p:nvPr/>
        </p:nvSpPr>
        <p:spPr>
          <a:xfrm>
            <a:off x="647695" y="22420524"/>
            <a:ext cx="3791376" cy="380340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/>
          <p:cNvSpPr/>
          <p:nvPr/>
        </p:nvSpPr>
        <p:spPr>
          <a:xfrm>
            <a:off x="33235991" y="6014003"/>
            <a:ext cx="3791376" cy="380340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3958044" cy="5861646"/>
          </a:xfrm>
          <a:prstGeom prst="rect">
            <a:avLst/>
          </a:prstGeom>
          <a:solidFill>
            <a:srgbClr val="001B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extBox 7"/>
          <p:cNvSpPr txBox="1"/>
          <p:nvPr/>
        </p:nvSpPr>
        <p:spPr>
          <a:xfrm>
            <a:off x="1114145" y="6996190"/>
            <a:ext cx="8985731" cy="2631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Garamond"/>
                <a:cs typeface="Garamond"/>
              </a:rPr>
              <a:t>CKD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b="1" dirty="0">
                <a:latin typeface="Garamond"/>
                <a:cs typeface="Garamond"/>
              </a:rPr>
              <a:t>Chronic kidney disease</a:t>
            </a:r>
            <a:r>
              <a:rPr lang="en-US" sz="3600" dirty="0">
                <a:latin typeface="Garamond"/>
                <a:cs typeface="Garamond"/>
              </a:rPr>
              <a:t>, or </a:t>
            </a:r>
            <a:r>
              <a:rPr lang="en-US" sz="3600" b="1" dirty="0">
                <a:latin typeface="Garamond"/>
                <a:cs typeface="Garamond"/>
              </a:rPr>
              <a:t>CKD</a:t>
            </a:r>
            <a:r>
              <a:rPr lang="en-US" sz="3600" dirty="0">
                <a:latin typeface="Garamond"/>
                <a:cs typeface="Garamond"/>
              </a:rPr>
              <a:t>, </a:t>
            </a:r>
            <a:r>
              <a:rPr lang="en-US" sz="3600" dirty="0" smtClean="0">
                <a:latin typeface="Garamond"/>
                <a:cs typeface="Garamond"/>
              </a:rPr>
              <a:t>is an emergent epidemic in the United States. While ESRD (end-stage CKD) patients make up less than 1% of Medicare patients, </a:t>
            </a:r>
            <a:r>
              <a:rPr lang="en-US" sz="3600" dirty="0" smtClean="0">
                <a:latin typeface="Garamond"/>
                <a:cs typeface="Garamond"/>
              </a:rPr>
              <a:t>ESRD-related </a:t>
            </a:r>
            <a:r>
              <a:rPr lang="en-US" sz="3600" dirty="0" smtClean="0">
                <a:latin typeface="Garamond"/>
                <a:cs typeface="Garamond"/>
              </a:rPr>
              <a:t>expenditures total in the billions (approx. 7% of total Medicare spending). With the goal of identifying cofactors for this costly disease that greatly decreases quality of life, our research </a:t>
            </a:r>
            <a:r>
              <a:rPr lang="en-US" sz="3600" dirty="0">
                <a:latin typeface="Garamond"/>
                <a:cs typeface="Garamond"/>
              </a:rPr>
              <a:t>focuses on the association between CKD and </a:t>
            </a:r>
            <a:r>
              <a:rPr lang="en-US" sz="3600" dirty="0" smtClean="0">
                <a:latin typeface="Garamond"/>
                <a:cs typeface="Garamond"/>
              </a:rPr>
              <a:t>other health data. </a:t>
            </a:r>
            <a:r>
              <a:rPr lang="en-US" sz="3600" dirty="0">
                <a:latin typeface="Garamond"/>
                <a:cs typeface="Garamond"/>
              </a:rPr>
              <a:t>Ultimately, we built </a:t>
            </a:r>
            <a:r>
              <a:rPr lang="en-US" sz="3600" dirty="0" smtClean="0">
                <a:latin typeface="Garamond"/>
                <a:cs typeface="Garamond"/>
              </a:rPr>
              <a:t>a multiple linear regression </a:t>
            </a:r>
            <a:r>
              <a:rPr lang="en-US" sz="3600" dirty="0">
                <a:latin typeface="Garamond"/>
                <a:cs typeface="Garamond"/>
              </a:rPr>
              <a:t>model that predicts </a:t>
            </a:r>
            <a:r>
              <a:rPr lang="en-US" sz="3600" dirty="0" smtClean="0">
                <a:latin typeface="Garamond"/>
                <a:cs typeface="Garamond"/>
              </a:rPr>
              <a:t>estimated glomerular filtration rate based </a:t>
            </a:r>
            <a:r>
              <a:rPr lang="en-US" sz="3600" dirty="0">
                <a:latin typeface="Garamond"/>
                <a:cs typeface="Garamond"/>
              </a:rPr>
              <a:t>on </a:t>
            </a:r>
            <a:r>
              <a:rPr lang="en-US" sz="3600" dirty="0" smtClean="0">
                <a:latin typeface="Garamond"/>
                <a:cs typeface="Garamond"/>
              </a:rPr>
              <a:t>one’s current </a:t>
            </a:r>
            <a:r>
              <a:rPr lang="en-US" sz="3600" dirty="0">
                <a:latin typeface="Garamond"/>
                <a:cs typeface="Garamond"/>
              </a:rPr>
              <a:t>state of health, socioeconomic status, </a:t>
            </a:r>
            <a:r>
              <a:rPr lang="en-US" sz="3600" dirty="0" smtClean="0">
                <a:latin typeface="Garamond"/>
                <a:cs typeface="Garamond"/>
              </a:rPr>
              <a:t>and demographic.</a:t>
            </a: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r>
              <a:rPr lang="en-US" sz="4800" b="1" dirty="0" smtClean="0">
                <a:latin typeface="Garamond"/>
                <a:cs typeface="Garamond"/>
              </a:rPr>
              <a:t>NHANES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dirty="0">
                <a:latin typeface="Garamond"/>
                <a:cs typeface="Garamond"/>
              </a:rPr>
              <a:t>The data for this study comes from the </a:t>
            </a:r>
            <a:r>
              <a:rPr lang="en-US" sz="3600" b="1" dirty="0">
                <a:latin typeface="Garamond"/>
                <a:cs typeface="Garamond"/>
              </a:rPr>
              <a:t>National Health and Nutrition Examination Survey</a:t>
            </a:r>
            <a:r>
              <a:rPr lang="en-US" sz="3600" dirty="0">
                <a:latin typeface="Garamond"/>
                <a:cs typeface="Garamond"/>
              </a:rPr>
              <a:t> conducted by the CDC every year. Each survey cycle consists of two years and attempts to obtain a representative sample of the United States’ population. </a:t>
            </a:r>
            <a:r>
              <a:rPr lang="en-US" sz="3600" dirty="0" smtClean="0">
                <a:latin typeface="Garamond"/>
                <a:cs typeface="Garamond"/>
              </a:rPr>
              <a:t>Our </a:t>
            </a:r>
            <a:r>
              <a:rPr lang="en-US" sz="3600" dirty="0">
                <a:latin typeface="Garamond"/>
                <a:cs typeface="Garamond"/>
              </a:rPr>
              <a:t>dataset has 78,518 observations, contains 100 different variables, and spans 14 years (2001-2014). </a:t>
            </a:r>
            <a:r>
              <a:rPr lang="en-US" sz="3600" dirty="0" smtClean="0">
                <a:latin typeface="Garamond"/>
                <a:cs typeface="Garamond"/>
              </a:rPr>
              <a:t>Using the </a:t>
            </a:r>
            <a:r>
              <a:rPr lang="en-US" sz="3600" dirty="0">
                <a:latin typeface="Garamond"/>
                <a:cs typeface="Garamond"/>
              </a:rPr>
              <a:t>‘Survey’ package in R, we were able to account </a:t>
            </a:r>
            <a:r>
              <a:rPr lang="en-US" sz="3600" dirty="0" smtClean="0">
                <a:latin typeface="Garamond"/>
                <a:cs typeface="Garamond"/>
              </a:rPr>
              <a:t>for the complex survey design used by the CDC </a:t>
            </a:r>
            <a:r>
              <a:rPr lang="en-US" sz="3600" dirty="0">
                <a:latin typeface="Garamond"/>
                <a:cs typeface="Garamond"/>
              </a:rPr>
              <a:t>and get a strong sense of what is happening </a:t>
            </a:r>
            <a:r>
              <a:rPr lang="en-US" sz="3600" dirty="0" smtClean="0">
                <a:latin typeface="Garamond"/>
                <a:cs typeface="Garamond"/>
              </a:rPr>
              <a:t>among roughly 320 </a:t>
            </a:r>
            <a:r>
              <a:rPr lang="en-US" sz="3600" dirty="0">
                <a:latin typeface="Garamond"/>
                <a:cs typeface="Garamond"/>
              </a:rPr>
              <a:t>million people</a:t>
            </a:r>
            <a:r>
              <a:rPr lang="en-US" sz="3600" dirty="0" smtClean="0">
                <a:latin typeface="Garamond"/>
                <a:cs typeface="Garamond"/>
              </a:rPr>
              <a:t>.</a:t>
            </a:r>
            <a:endParaRPr lang="en-US" sz="36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s-ES_tradnl" sz="4000" dirty="0">
              <a:latin typeface="Garamond"/>
              <a:cs typeface="Garamon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71331" y="4840663"/>
            <a:ext cx="22553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Gabriel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Goulart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Nicholas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Hertle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and Lydia Lucchesi</a:t>
            </a:r>
            <a:endParaRPr lang="es-ES_tradnl" sz="5400" dirty="0">
              <a:solidFill>
                <a:srgbClr val="FFC400"/>
              </a:solidFill>
              <a:latin typeface="Garamond"/>
              <a:cs typeface="Garamo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720" y="270042"/>
            <a:ext cx="3633348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solidFill>
                  <a:srgbClr val="FFC400"/>
                </a:solidFill>
                <a:latin typeface="Garamond"/>
                <a:cs typeface="Garamond"/>
              </a:rPr>
              <a:t>Predicting CKD and Potential Risk Factors with Multiple Linear Regression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339066" y="6634834"/>
            <a:ext cx="19211128" cy="3046988"/>
            <a:chOff x="12339066" y="6537299"/>
            <a:chExt cx="19211128" cy="3046988"/>
          </a:xfrm>
        </p:grpSpPr>
        <p:sp>
          <p:nvSpPr>
            <p:cNvPr id="14" name="TextBox 13"/>
            <p:cNvSpPr txBox="1"/>
            <p:nvPr/>
          </p:nvSpPr>
          <p:spPr>
            <a:xfrm>
              <a:off x="12339066" y="6537299"/>
              <a:ext cx="1921112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latin typeface="Garamond"/>
                  <a:cs typeface="Garamond"/>
                </a:rPr>
                <a:t>Methods</a:t>
              </a:r>
              <a:endParaRPr lang="en-US" sz="6600" dirty="0" smtClean="0"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2339066" y="7776657"/>
              <a:ext cx="19211128" cy="16569"/>
            </a:xfrm>
            <a:prstGeom prst="line">
              <a:avLst/>
            </a:prstGeom>
            <a:ln w="127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339066" y="25794496"/>
            <a:ext cx="19211128" cy="7955704"/>
            <a:chOff x="12339066" y="24281160"/>
            <a:chExt cx="19211128" cy="79557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339066" y="24281160"/>
                  <a:ext cx="19211128" cy="7955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b="1" dirty="0" smtClean="0">
                      <a:latin typeface="Garamond"/>
                      <a:cs typeface="Garamond"/>
                    </a:rPr>
                    <a:t>Results </a:t>
                  </a:r>
                  <a:endParaRPr lang="en-US" sz="6600" dirty="0">
                    <a:latin typeface="Garamond"/>
                    <a:cs typeface="Garamond"/>
                  </a:endParaRPr>
                </a:p>
                <a:p>
                  <a:endParaRPr lang="en-US" sz="3600" dirty="0" smtClean="0">
                    <a:solidFill>
                      <a:srgbClr val="001B3C"/>
                    </a:solidFill>
                    <a:latin typeface="Garamond"/>
                    <a:cs typeface="Garamond"/>
                  </a:endParaRPr>
                </a:p>
                <a:p>
                  <a:r>
                    <a:rPr lang="en-US" sz="3600" b="1" dirty="0" smtClean="0">
                      <a:solidFill>
                        <a:srgbClr val="001B3C"/>
                      </a:solidFill>
                      <a:latin typeface="Garamond"/>
                      <a:cs typeface="Garamond"/>
                    </a:rPr>
                    <a:t>Multiple Linear Regression Model:</a:t>
                  </a:r>
                </a:p>
                <a:p>
                  <a:r>
                    <a:rPr lang="en-US" sz="3600" dirty="0" smtClean="0">
                      <a:solidFill>
                        <a:srgbClr val="001B3C"/>
                      </a:solidFill>
                      <a:latin typeface="Garamond"/>
                      <a:cs typeface="Garamond"/>
                    </a:rPr>
                    <a:t> eGFR </a:t>
                  </a:r>
                  <a:r>
                    <a:rPr lang="en-US" sz="3600" dirty="0" smtClean="0">
                      <a:solidFill>
                        <a:srgbClr val="001B3C"/>
                      </a:solidFill>
                      <a:latin typeface="Garamond"/>
                      <a:cs typeface="Garamond"/>
                    </a:rPr>
                    <a:t>~ </a:t>
                  </a:r>
                  <a:r>
                    <a:rPr lang="en-US" sz="3600" dirty="0" smtClean="0">
                      <a:solidFill>
                        <a:srgbClr val="001B3C"/>
                      </a:solidFill>
                      <a:latin typeface="Garamond"/>
                      <a:cs typeface="Garamond"/>
                    </a:rPr>
                    <a:t>Hypertension + </a:t>
                  </a:r>
                  <a:r>
                    <a:rPr lang="en-US" sz="3600" dirty="0" smtClean="0">
                      <a:solidFill>
                        <a:srgbClr val="001B3C"/>
                      </a:solidFill>
                      <a:latin typeface="Garamond"/>
                      <a:cs typeface="Garamond"/>
                    </a:rPr>
                    <a:t>Gender + Diabetes</a:t>
                  </a:r>
                </a:p>
                <a:p>
                  <a:r>
                    <a:rPr lang="en-US" sz="3600" dirty="0" smtClean="0">
                      <a:solidFill>
                        <a:srgbClr val="001B3C"/>
                      </a:solidFill>
                      <a:latin typeface="Garamond"/>
                      <a:cs typeface="Garamond"/>
                    </a:rPr>
                    <a:t> </a:t>
                  </a:r>
                  <a:r>
                    <a:rPr lang="en-US" sz="3600" dirty="0" smtClean="0">
                      <a:solidFill>
                        <a:srgbClr val="001B3C"/>
                      </a:solidFill>
                      <a:latin typeface="Garamond"/>
                      <a:cs typeface="Garamond"/>
                    </a:rPr>
                    <a:t>+ Race + </a:t>
                  </a:r>
                  <a:r>
                    <a:rPr lang="en-US" sz="3600" dirty="0" smtClean="0">
                      <a:solidFill>
                        <a:srgbClr val="001B3C"/>
                      </a:solidFill>
                      <a:latin typeface="Garamond"/>
                      <a:cs typeface="Garamond"/>
                    </a:rPr>
                    <a:t>Age Group</a:t>
                  </a:r>
                  <a:endParaRPr lang="en-US" sz="3600" dirty="0" smtClean="0">
                    <a:solidFill>
                      <a:srgbClr val="001B3C"/>
                    </a:solidFill>
                    <a:latin typeface="Garamond"/>
                    <a:cs typeface="Garamond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3600" b="0" i="1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3600" b="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 … 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6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  <a:p>
                  <a:endParaRPr lang="en-US" sz="3600" dirty="0" smtClean="0">
                    <a:solidFill>
                      <a:srgbClr val="001B3C"/>
                    </a:solidFill>
                    <a:latin typeface="Garamond"/>
                    <a:cs typeface="Garamond"/>
                  </a:endParaRPr>
                </a:p>
                <a:p>
                  <a:r>
                    <a:rPr lang="en-US" sz="3600" dirty="0" smtClean="0">
                      <a:solidFill>
                        <a:srgbClr val="001B3C"/>
                      </a:solidFill>
                      <a:latin typeface="Garamond"/>
                      <a:cs typeface="Garamond"/>
                    </a:rPr>
                    <a:t>Valid Observations for Analysis: </a:t>
                  </a:r>
                  <a:r>
                    <a:rPr lang="en-US" sz="3600" b="1" dirty="0" smtClean="0">
                      <a:solidFill>
                        <a:srgbClr val="001B3C"/>
                      </a:solidFill>
                      <a:latin typeface="Garamond"/>
                      <a:cs typeface="Garamond"/>
                    </a:rPr>
                    <a:t>85%</a:t>
                  </a:r>
                  <a:r>
                    <a:rPr lang="en-US" sz="3600" dirty="0" smtClean="0">
                      <a:solidFill>
                        <a:srgbClr val="001B3C"/>
                      </a:solidFill>
                      <a:latin typeface="Garamond"/>
                      <a:cs typeface="Garamond"/>
                    </a:rPr>
                    <a:t> (34,332)</a:t>
                  </a:r>
                </a:p>
                <a:p>
                  <a:r>
                    <a:rPr lang="en-US" sz="3600" dirty="0" smtClean="0">
                      <a:solidFill>
                        <a:srgbClr val="001B3C"/>
                      </a:solidFill>
                      <a:latin typeface="Garamond"/>
                      <a:cs typeface="Garamond"/>
                    </a:rPr>
                    <a:t>Mean error: </a:t>
                  </a:r>
                  <a:r>
                    <a:rPr lang="en-US" sz="3600" b="1" dirty="0" smtClean="0">
                      <a:solidFill>
                        <a:srgbClr val="001B3C"/>
                      </a:solidFill>
                      <a:latin typeface="Garamond"/>
                      <a:cs typeface="Garamond"/>
                    </a:rPr>
                    <a:t>12.902</a:t>
                  </a:r>
                  <a:endParaRPr lang="en-US" sz="3600" b="1" dirty="0" smtClean="0">
                    <a:solidFill>
                      <a:srgbClr val="001B3C"/>
                    </a:solidFill>
                    <a:latin typeface="Garamond"/>
                    <a:cs typeface="Garamond"/>
                  </a:endParaRPr>
                </a:p>
                <a:p>
                  <a:r>
                    <a:rPr lang="en-US" sz="3600" dirty="0" smtClean="0">
                      <a:solidFill>
                        <a:srgbClr val="001B3C"/>
                      </a:solidFill>
                      <a:latin typeface="Garamond"/>
                      <a:cs typeface="Garamond"/>
                    </a:rPr>
                    <a:t>Standard </a:t>
                  </a:r>
                  <a:r>
                    <a:rPr lang="en-US" sz="3600" dirty="0" smtClean="0">
                      <a:solidFill>
                        <a:srgbClr val="001B3C"/>
                      </a:solidFill>
                      <a:latin typeface="Garamond"/>
                      <a:cs typeface="Garamond"/>
                    </a:rPr>
                    <a:t>deviation: </a:t>
                  </a:r>
                  <a:r>
                    <a:rPr lang="en-US" sz="3600" b="1" dirty="0" smtClean="0">
                      <a:solidFill>
                        <a:srgbClr val="001B3C"/>
                      </a:solidFill>
                      <a:latin typeface="Garamond"/>
                      <a:cs typeface="Garamond"/>
                    </a:rPr>
                    <a:t>0.0771</a:t>
                  </a:r>
                  <a:endParaRPr lang="en-US" sz="3600" b="1" dirty="0">
                    <a:solidFill>
                      <a:srgbClr val="001B3C"/>
                    </a:solidFill>
                    <a:latin typeface="Garamond"/>
                    <a:cs typeface="Garamond"/>
                  </a:endParaRPr>
                </a:p>
                <a:p>
                  <a:endParaRPr lang="en-US" sz="4000" dirty="0">
                    <a:latin typeface="Garamond"/>
                    <a:cs typeface="Garamond"/>
                  </a:endParaRPr>
                </a:p>
                <a:p>
                  <a:r>
                    <a:rPr lang="en-US" sz="4000" dirty="0">
                      <a:latin typeface="Garamond"/>
                      <a:cs typeface="Garamond"/>
                    </a:rPr>
                    <a:t> </a:t>
                  </a:r>
                </a:p>
                <a:p>
                  <a:endParaRPr lang="es-ES_tradnl" sz="4000" dirty="0">
                    <a:latin typeface="Garamond"/>
                    <a:cs typeface="Garamond"/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9066" y="24281160"/>
                  <a:ext cx="19211128" cy="795570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57" t="-26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12339066" y="25418570"/>
              <a:ext cx="19211128" cy="16569"/>
            </a:xfrm>
            <a:prstGeom prst="line">
              <a:avLst/>
            </a:prstGeom>
            <a:ln w="127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3656389" y="7211459"/>
            <a:ext cx="9618277" cy="2757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Garamond"/>
                <a:cs typeface="Garamond"/>
              </a:rPr>
              <a:t>Conclusion</a:t>
            </a:r>
            <a:r>
              <a:rPr lang="en-US" sz="4800" b="1" dirty="0">
                <a:latin typeface="Garamond"/>
                <a:cs typeface="Garamond"/>
              </a:rPr>
              <a:t> </a:t>
            </a:r>
            <a:r>
              <a:rPr lang="en-US" sz="4800" b="1" dirty="0" smtClean="0">
                <a:latin typeface="Garamond"/>
                <a:cs typeface="Garamond"/>
              </a:rPr>
              <a:t>and Recommendations for Further Study</a:t>
            </a:r>
            <a:endParaRPr lang="en-US" sz="4800" b="1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dirty="0" smtClean="0">
                <a:latin typeface="Garamond"/>
                <a:cs typeface="Garamond"/>
              </a:rPr>
              <a:t>For NHANES, new individuals are surveyed each year, and geographic location is kept confidential. The inability to track the health of a single person over time prohibited us from </a:t>
            </a:r>
            <a:r>
              <a:rPr lang="en-US" sz="3600" dirty="0" smtClean="0">
                <a:latin typeface="Garamond"/>
                <a:cs typeface="Garamond"/>
              </a:rPr>
              <a:t>performing causation analysis.</a:t>
            </a:r>
            <a:endParaRPr lang="en-US" sz="3600" dirty="0" smtClean="0">
              <a:latin typeface="Garamond"/>
              <a:cs typeface="Garamond"/>
            </a:endParaRP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While the ‘Survey’ package in R is incredibly helpful at properly weighting each observation, </a:t>
            </a:r>
            <a:r>
              <a:rPr lang="en-US" sz="3600" dirty="0" smtClean="0">
                <a:latin typeface="Garamond"/>
                <a:cs typeface="Garamond"/>
              </a:rPr>
              <a:t>many R functions are not fully supported.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Utilizing bootstrap resampling, we found that the coefficients’ confidence intervals were generally clustered around the one-shot values under our Results section, although the 95% confidence interval for Non-Hispanic Black contained 0. Therefore we are unable to conclusively identify a difference in eGFR for that group.</a:t>
            </a:r>
            <a:endParaRPr lang="en-US" sz="3600" dirty="0" smtClean="0">
              <a:latin typeface="Garamond"/>
              <a:cs typeface="Garamond"/>
            </a:endParaRPr>
          </a:p>
          <a:p>
            <a:endParaRPr lang="en-US" sz="36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After removing all observations that contained a missing </a:t>
            </a:r>
            <a:r>
              <a:rPr lang="en-US" sz="3600" dirty="0" smtClean="0">
                <a:latin typeface="Garamond"/>
                <a:cs typeface="Garamond"/>
              </a:rPr>
              <a:t>value for one or more covariates, </a:t>
            </a:r>
            <a:r>
              <a:rPr lang="en-US" sz="3600" dirty="0" smtClean="0">
                <a:latin typeface="Garamond"/>
                <a:cs typeface="Garamond"/>
              </a:rPr>
              <a:t>only </a:t>
            </a:r>
            <a:r>
              <a:rPr lang="en-US" sz="3600" dirty="0" smtClean="0">
                <a:latin typeface="Garamond"/>
                <a:cs typeface="Garamond"/>
              </a:rPr>
              <a:t>85</a:t>
            </a:r>
            <a:r>
              <a:rPr lang="en-US" sz="3600" dirty="0" smtClean="0">
                <a:latin typeface="Garamond"/>
                <a:cs typeface="Garamond"/>
              </a:rPr>
              <a:t>% </a:t>
            </a:r>
            <a:r>
              <a:rPr lang="en-US" sz="3600" dirty="0" smtClean="0">
                <a:latin typeface="Garamond"/>
                <a:cs typeface="Garamond"/>
              </a:rPr>
              <a:t>were left for analysis. </a:t>
            </a:r>
            <a:r>
              <a:rPr lang="en-US" sz="3600" dirty="0" smtClean="0">
                <a:latin typeface="Garamond"/>
                <a:cs typeface="Garamond"/>
              </a:rPr>
              <a:t>Adding more covariates reduced this number further and we cannot conclude that the data was missing completely at random. Future </a:t>
            </a:r>
            <a:r>
              <a:rPr lang="en-US" sz="3600" dirty="0" smtClean="0">
                <a:latin typeface="Garamond"/>
                <a:cs typeface="Garamond"/>
              </a:rPr>
              <a:t>studies could look at building models to </a:t>
            </a:r>
            <a:r>
              <a:rPr lang="en-US" sz="3600" dirty="0" smtClean="0">
                <a:latin typeface="Garamond"/>
                <a:cs typeface="Garamond"/>
              </a:rPr>
              <a:t>impute missing values.</a:t>
            </a:r>
            <a:endParaRPr lang="en-US" sz="36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4800" b="1" dirty="0" smtClean="0">
                <a:solidFill>
                  <a:srgbClr val="001B3C"/>
                </a:solidFill>
                <a:latin typeface="Garamond"/>
                <a:cs typeface="Garamond"/>
              </a:rPr>
              <a:t>Acknowledgements</a:t>
            </a:r>
            <a:endParaRPr lang="en-US" sz="48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3200" dirty="0" smtClean="0">
                <a:latin typeface="Garamond"/>
                <a:cs typeface="Garamond"/>
              </a:rPr>
              <a:t>This project would not have been possible without the mentorship of Dr</a:t>
            </a:r>
            <a:r>
              <a:rPr lang="en-US" sz="3200" dirty="0">
                <a:latin typeface="Garamond"/>
                <a:cs typeface="Garamond"/>
              </a:rPr>
              <a:t>. </a:t>
            </a:r>
            <a:r>
              <a:rPr lang="en-US" sz="3200" dirty="0" err="1">
                <a:latin typeface="Garamond"/>
                <a:cs typeface="Garamond"/>
              </a:rPr>
              <a:t>Yanming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 smtClean="0">
                <a:latin typeface="Garamond"/>
                <a:cs typeface="Garamond"/>
              </a:rPr>
              <a:t>Li, Dr</a:t>
            </a:r>
            <a:r>
              <a:rPr lang="en-US" sz="3200" dirty="0">
                <a:latin typeface="Garamond"/>
                <a:cs typeface="Garamond"/>
              </a:rPr>
              <a:t>. </a:t>
            </a:r>
            <a:r>
              <a:rPr lang="en-US" sz="3200" dirty="0" err="1" smtClean="0">
                <a:latin typeface="Garamond"/>
                <a:cs typeface="Garamond"/>
              </a:rPr>
              <a:t>Jian</a:t>
            </a:r>
            <a:r>
              <a:rPr lang="en-US" sz="3200" dirty="0" smtClean="0">
                <a:latin typeface="Garamond"/>
                <a:cs typeface="Garamond"/>
              </a:rPr>
              <a:t> Kang, and Dr</a:t>
            </a:r>
            <a:r>
              <a:rPr lang="en-US" sz="3200" dirty="0">
                <a:latin typeface="Garamond"/>
                <a:cs typeface="Garamond"/>
              </a:rPr>
              <a:t>. Kevin </a:t>
            </a:r>
            <a:r>
              <a:rPr lang="en-US" sz="3200" dirty="0" smtClean="0">
                <a:latin typeface="Garamond"/>
                <a:cs typeface="Garamond"/>
              </a:rPr>
              <a:t>He and also without the support of the Big </a:t>
            </a:r>
            <a:r>
              <a:rPr lang="en-US" sz="3200" dirty="0">
                <a:latin typeface="Garamond"/>
                <a:cs typeface="Garamond"/>
              </a:rPr>
              <a:t>Data Summer </a:t>
            </a:r>
            <a:r>
              <a:rPr lang="en-US" sz="3200" dirty="0" smtClean="0">
                <a:latin typeface="Garamond"/>
                <a:cs typeface="Garamond"/>
              </a:rPr>
              <a:t>Institute. We are very thankful for the opportunity to conduct research at the University of Michigan.</a:t>
            </a:r>
            <a:endParaRPr lang="en-US" sz="3200" dirty="0">
              <a:latin typeface="Garamond"/>
              <a:cs typeface="Garamond"/>
            </a:endParaRPr>
          </a:p>
          <a:p>
            <a:endParaRPr lang="en-US" sz="2000" dirty="0">
              <a:latin typeface="Garamond"/>
              <a:cs typeface="Garamond"/>
            </a:endParaRPr>
          </a:p>
          <a:p>
            <a:r>
              <a:rPr lang="en-US" sz="5400" b="1" dirty="0" smtClean="0">
                <a:solidFill>
                  <a:srgbClr val="001B3C"/>
                </a:solidFill>
                <a:latin typeface="Garamond"/>
                <a:cs typeface="Garamond"/>
              </a:rPr>
              <a:t>Citations</a:t>
            </a:r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T. Lumley (2014) "survey: analysis of complex survey samples". R package version 3.30.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H. Wickham. ggplot2: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Elegant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Graphics for Data Analysis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Springer-</a:t>
            </a:r>
            <a:r>
              <a:rPr lang="en-US" sz="1600" dirty="0" err="1">
                <a:solidFill>
                  <a:srgbClr val="001B3C"/>
                </a:solidFill>
                <a:latin typeface="Garamond"/>
                <a:cs typeface="Garamond"/>
              </a:rPr>
              <a:t>Verlag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 New York, 2009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Heike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Hofmann and Marie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Vendettuoli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 (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2015). </a:t>
            </a:r>
            <a:r>
              <a:rPr lang="en-US" sz="1600" dirty="0" err="1">
                <a:solidFill>
                  <a:srgbClr val="001B3C"/>
                </a:solidFill>
                <a:latin typeface="Garamond"/>
                <a:cs typeface="Garamond"/>
              </a:rPr>
              <a:t>ggparallel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: Variations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of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Parallel Coordinate Plots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for Categorical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Data.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R package version 0.1.2.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Dan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Carr, ported by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Nicholas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Lewin</a:t>
            </a:r>
            <a:r>
              <a:rPr lang="en-US" sz="1600" dirty="0" err="1">
                <a:solidFill>
                  <a:srgbClr val="001B3C"/>
                </a:solidFill>
                <a:latin typeface="Garamond"/>
                <a:cs typeface="Garamond"/>
              </a:rPr>
              <a:t>-Koh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, Martin </a:t>
            </a:r>
            <a:r>
              <a:rPr lang="en-US" sz="1600" dirty="0" err="1">
                <a:solidFill>
                  <a:srgbClr val="001B3C"/>
                </a:solidFill>
                <a:latin typeface="Garamond"/>
                <a:cs typeface="Garamond"/>
              </a:rPr>
              <a:t>Maechler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and contains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copies of lattice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functions written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by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Deepayan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Sarkar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(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2015)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hexbin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: Hexagonal Binning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Routines. R package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version 1.27.1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Hadley Wickham (2007).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Reshaping Data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with the reshape Package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Journal of Statistical Software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, 21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(12), 1-20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Winston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Chang, (2014).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Extrafont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: Tools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for using fonts. R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package version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0.17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  <a:endParaRPr lang="en-US" sz="1600" dirty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"Introduction to Volume 1: CKD in the United States." American Journal of Kidney Diseases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67.3 (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2016): n. </a:t>
            </a:r>
            <a:r>
              <a:rPr lang="en-US" sz="1600" dirty="0" err="1">
                <a:solidFill>
                  <a:srgbClr val="001B3C"/>
                </a:solidFill>
                <a:latin typeface="Garamond"/>
                <a:cs typeface="Garamond"/>
              </a:rPr>
              <a:t>pag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. Web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1600" dirty="0">
                <a:latin typeface="Garamond"/>
                <a:cs typeface="Garamond"/>
              </a:rPr>
              <a:t>"UNITED STATES RENAL DATA SYSTEM." USRDS Home Page. </a:t>
            </a:r>
            <a:r>
              <a:rPr lang="en-US" sz="1600" dirty="0" err="1">
                <a:latin typeface="Garamond"/>
                <a:cs typeface="Garamond"/>
              </a:rPr>
              <a:t>N.p</a:t>
            </a:r>
            <a:r>
              <a:rPr lang="en-US" sz="1600" dirty="0">
                <a:latin typeface="Garamond"/>
                <a:cs typeface="Garamond"/>
              </a:rPr>
              <a:t>., </a:t>
            </a:r>
            <a:r>
              <a:rPr lang="en-US" sz="1600" dirty="0" err="1">
                <a:latin typeface="Garamond"/>
                <a:cs typeface="Garamond"/>
              </a:rPr>
              <a:t>n.d.</a:t>
            </a:r>
            <a:r>
              <a:rPr lang="en-US" sz="1600" dirty="0">
                <a:latin typeface="Garamond"/>
                <a:cs typeface="Garamond"/>
              </a:rPr>
              <a:t> Web. 17 July 2016.</a:t>
            </a: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s-ES_tradnl" sz="4000" dirty="0">
              <a:latin typeface="Garamond"/>
              <a:cs typeface="Garamond"/>
            </a:endParaRPr>
          </a:p>
        </p:txBody>
      </p:sp>
      <p:pic>
        <p:nvPicPr>
          <p:cNvPr id="19" name="Picture 18" descr="Rplot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612" y="17810423"/>
            <a:ext cx="10476485" cy="68007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441134" y="8331482"/>
            <a:ext cx="7342383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1B3C"/>
                </a:solidFill>
                <a:latin typeface="Garamond"/>
                <a:cs typeface="Garamond"/>
              </a:rPr>
              <a:t>1</a:t>
            </a:r>
            <a:r>
              <a:rPr lang="en-US" sz="44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Narrow down variables of interest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through literature review, </a:t>
            </a: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visualizations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, and chi</a:t>
            </a:r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-squared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tests. 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Discard some variables due to a high number of missing values and the inability to determine what the different categorical levels meant (e.g. self reported strokes). </a:t>
            </a:r>
            <a:endParaRPr lang="en-US" sz="20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Subset the data so that only those older than 18 are included and transform age into a categorical variable.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044731" y="16642372"/>
            <a:ext cx="8483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/>
                <a:cs typeface="Garamond"/>
              </a:rPr>
              <a:t>Parallel sets visualization used to understand relationships between categorical variables in multivariate datasets</a:t>
            </a:r>
            <a:endParaRPr lang="en-US" sz="2000" dirty="0">
              <a:latin typeface="Garamond"/>
              <a:cs typeface="Garamon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148300" y="21210262"/>
            <a:ext cx="839287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Garamond"/>
                <a:cs typeface="Garamond"/>
              </a:rPr>
              <a:t>3. </a:t>
            </a:r>
            <a:r>
              <a:rPr lang="en-US" sz="3600" dirty="0" smtClean="0">
                <a:latin typeface="Garamond"/>
                <a:cs typeface="Garamond"/>
              </a:rPr>
              <a:t>Perform </a:t>
            </a:r>
            <a:r>
              <a:rPr lang="en-US" sz="3600" dirty="0" smtClean="0">
                <a:latin typeface="Garamond"/>
                <a:cs typeface="Garamond"/>
              </a:rPr>
              <a:t>10-fold </a:t>
            </a:r>
            <a:r>
              <a:rPr lang="en-US" sz="3600" dirty="0" smtClean="0">
                <a:latin typeface="Garamond"/>
                <a:cs typeface="Garamond"/>
              </a:rPr>
              <a:t>cross validation </a:t>
            </a:r>
            <a:r>
              <a:rPr lang="en-US" sz="3600" dirty="0" smtClean="0">
                <a:latin typeface="Garamond"/>
                <a:cs typeface="Garamond"/>
              </a:rPr>
              <a:t>and bootstrap resampling to </a:t>
            </a:r>
            <a:r>
              <a:rPr lang="en-US" sz="3600" dirty="0" smtClean="0">
                <a:latin typeface="Garamond"/>
                <a:cs typeface="Garamond"/>
              </a:rPr>
              <a:t>find the most accurate multiple linear regression model for predicting estimated glomerular filtration rate (measurement for determining </a:t>
            </a:r>
            <a:r>
              <a:rPr lang="en-US" sz="3600" dirty="0" smtClean="0">
                <a:latin typeface="Garamond"/>
                <a:cs typeface="Garamond"/>
              </a:rPr>
              <a:t>CKD stage).</a:t>
            </a:r>
            <a:endParaRPr lang="en-US" sz="3600" dirty="0" smtClean="0">
              <a:latin typeface="Garamond"/>
              <a:cs typeface="Garamond"/>
            </a:endParaRPr>
          </a:p>
          <a:p>
            <a:endParaRPr lang="en-US" sz="20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Penalize </a:t>
            </a:r>
            <a:r>
              <a:rPr lang="en-US" sz="3600" dirty="0" smtClean="0">
                <a:latin typeface="Garamond"/>
                <a:cs typeface="Garamond"/>
              </a:rPr>
              <a:t>errors on </a:t>
            </a:r>
            <a:r>
              <a:rPr lang="en-US" sz="3600" dirty="0" smtClean="0">
                <a:latin typeface="Garamond"/>
                <a:cs typeface="Garamond"/>
              </a:rPr>
              <a:t>higher-weight observations by weighting errors on specific PSUs by corresponding survey </a:t>
            </a:r>
            <a:r>
              <a:rPr lang="en-US" sz="3600" dirty="0" smtClean="0">
                <a:latin typeface="Garamond"/>
                <a:cs typeface="Garamond"/>
              </a:rPr>
              <a:t>weight to maintain internal consistency.</a:t>
            </a:r>
            <a:endParaRPr lang="en-US" sz="3600" dirty="0">
              <a:latin typeface="Garamond"/>
              <a:cs typeface="Garamon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2139979" y="16837980"/>
                <a:ext cx="8382461" cy="3744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rgbClr val="001B3C"/>
                    </a:solidFill>
                    <a:latin typeface="Garamond" charset="0"/>
                    <a:ea typeface="Garamond" charset="0"/>
                    <a:cs typeface="Garamond" charset="0"/>
                  </a:rPr>
                  <a:t>2</a:t>
                </a:r>
                <a:r>
                  <a:rPr lang="en-US" sz="4400" b="1" dirty="0" smtClean="0">
                    <a:solidFill>
                      <a:srgbClr val="001B3C"/>
                    </a:solidFill>
                    <a:latin typeface="Garamond" charset="0"/>
                    <a:ea typeface="Garamond" charset="0"/>
                    <a:cs typeface="Garamond" charset="0"/>
                  </a:rPr>
                  <a:t>.</a:t>
                </a:r>
                <a:r>
                  <a:rPr lang="en-US" sz="4400" dirty="0" smtClean="0">
                    <a:solidFill>
                      <a:srgbClr val="001B3C"/>
                    </a:solidFill>
                    <a:latin typeface="Garamond" charset="0"/>
                    <a:ea typeface="Garamond" charset="0"/>
                    <a:cs typeface="Garamond" charset="0"/>
                  </a:rPr>
                  <a:t> </a:t>
                </a:r>
                <a:r>
                  <a:rPr lang="en-US" sz="3600" dirty="0" smtClean="0">
                    <a:solidFill>
                      <a:srgbClr val="001B3C"/>
                    </a:solidFill>
                    <a:latin typeface="Garamond"/>
                    <a:cs typeface="Garamond"/>
                  </a:rPr>
                  <a:t>Use backward </a:t>
                </a:r>
                <a:r>
                  <a:rPr lang="en-US" sz="3600" dirty="0">
                    <a:solidFill>
                      <a:srgbClr val="001B3C"/>
                    </a:solidFill>
                    <a:latin typeface="Garamond"/>
                    <a:cs typeface="Garamond"/>
                  </a:rPr>
                  <a:t>selection to get </a:t>
                </a:r>
                <a:r>
                  <a:rPr lang="en-US" sz="3600" dirty="0" smtClean="0">
                    <a:solidFill>
                      <a:srgbClr val="001B3C"/>
                    </a:solidFill>
                    <a:latin typeface="Garamond"/>
                    <a:cs typeface="Garamond"/>
                  </a:rPr>
                  <a:t>GLMs of the form: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𝑌</m:t>
                          </m:r>
                        </m:e>
                      </m:acc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… +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 smtClean="0">
                  <a:solidFill>
                    <a:srgbClr val="001B3C"/>
                  </a:solidFill>
                  <a:latin typeface="Garamond"/>
                  <a:cs typeface="Garamond"/>
                </a:endParaRPr>
              </a:p>
              <a:p>
                <a:r>
                  <a:rPr lang="en-US" sz="3600" dirty="0">
                    <a:solidFill>
                      <a:srgbClr val="001B3C"/>
                    </a:solidFill>
                    <a:latin typeface="Garamond"/>
                    <a:cs typeface="Garamond"/>
                  </a:rPr>
                  <a:t>with the lowest BIC </a:t>
                </a:r>
                <a:r>
                  <a:rPr lang="en-US" sz="3600" dirty="0" smtClean="0">
                    <a:solidFill>
                      <a:srgbClr val="001B3C"/>
                    </a:solidFill>
                    <a:latin typeface="Garamond"/>
                    <a:cs typeface="Garamond"/>
                  </a:rPr>
                  <a:t>value.</a:t>
                </a:r>
                <a:endParaRPr lang="en-US" sz="2000" dirty="0">
                  <a:solidFill>
                    <a:srgbClr val="001B3C"/>
                  </a:solidFill>
                  <a:latin typeface="Garamond"/>
                  <a:cs typeface="Garamond"/>
                </a:endParaRPr>
              </a:p>
              <a:p>
                <a:r>
                  <a:rPr lang="en-US" sz="3600" dirty="0" smtClean="0">
                    <a:solidFill>
                      <a:srgbClr val="001B3C"/>
                    </a:solidFill>
                    <a:latin typeface="Garamond"/>
                    <a:cs typeface="Garamond"/>
                  </a:rPr>
                  <a:t>Adjust the initial set of variables after finding that some were never significant.</a:t>
                </a:r>
                <a:endParaRPr lang="en-US" sz="36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9979" y="16837980"/>
                <a:ext cx="8382461" cy="3744230"/>
              </a:xfrm>
              <a:prstGeom prst="rect">
                <a:avLst/>
              </a:prstGeom>
              <a:blipFill rotWithShape="0">
                <a:blip r:embed="rId6"/>
                <a:stretch>
                  <a:fillRect l="-2982" t="-3257" r="-1455" b="-5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33669102" y="24611164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656389" y="28521441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color-transparentb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203" y="1747212"/>
            <a:ext cx="2921201" cy="3189952"/>
          </a:xfrm>
          <a:prstGeom prst="rect">
            <a:avLst/>
          </a:prstGeom>
        </p:spPr>
      </p:pic>
      <p:pic>
        <p:nvPicPr>
          <p:cNvPr id="12" name="Picture 11" descr="Screen Shot 2016-07-17 at 6.55.28 PM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32" y="16512559"/>
            <a:ext cx="9047000" cy="55483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/>
          <a:srcRect t="11010"/>
          <a:stretch/>
        </p:blipFill>
        <p:spPr>
          <a:xfrm>
            <a:off x="28349749" y="27652118"/>
            <a:ext cx="2579074" cy="4562897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28261258" y="27652118"/>
            <a:ext cx="0" cy="4562897"/>
          </a:xfrm>
          <a:prstGeom prst="line">
            <a:avLst/>
          </a:prstGeom>
          <a:ln w="1016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438239" y="27032899"/>
            <a:ext cx="25790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/>
              <a:t>Pr</a:t>
            </a:r>
            <a:r>
              <a:rPr lang="en-US" sz="3500" b="1" dirty="0" smtClean="0"/>
              <a:t>(&gt;|t|)</a:t>
            </a:r>
            <a:endParaRPr lang="en-US" sz="35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975097" y="27032899"/>
            <a:ext cx="25790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/>
              <a:t>Coefficient</a:t>
            </a:r>
            <a:endParaRPr lang="en-US" sz="35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75097" y="27575350"/>
            <a:ext cx="6197671" cy="472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223</Words>
  <Application>Microsoft Macintosh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Cambria Math</vt:lpstr>
      <vt:lpstr>Garamond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Lucchesi</dc:creator>
  <cp:lastModifiedBy>Nicholas J. Hertle</cp:lastModifiedBy>
  <cp:revision>282</cp:revision>
  <dcterms:created xsi:type="dcterms:W3CDTF">2016-07-14T19:21:14Z</dcterms:created>
  <dcterms:modified xsi:type="dcterms:W3CDTF">2016-07-18T19:04:52Z</dcterms:modified>
</cp:coreProperties>
</file>