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257" r:id="rId3"/>
    <p:sldId id="258" r:id="rId4"/>
    <p:sldId id="270" r:id="rId5"/>
    <p:sldId id="26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0"/>
    <p:restoredTop sz="89773" autoAdjust="0"/>
  </p:normalViewPr>
  <p:slideViewPr>
    <p:cSldViewPr snapToGrid="0" snapToObjects="1">
      <p:cViewPr varScale="1">
        <p:scale>
          <a:sx n="75" d="100"/>
          <a:sy n="75" d="100"/>
        </p:scale>
        <p:origin x="1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C6D9A-C4F1-A34C-B442-9C9B31561523}" type="datetimeFigureOut">
              <a:rPr lang="en-US" smtClean="0"/>
              <a:t>7/19/16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2101-C1D3-9044-A7A2-1759B843AD6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53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complex survey design used to obtain a representative sample</a:t>
            </a:r>
            <a:r>
              <a:rPr lang="en-US" baseline="0" noProof="0" dirty="0" smtClean="0"/>
              <a:t> of the United states is taken into account each time we run a regression test, a chi-squared test, create a scatterplot, or for example, build a table of totals. Our dataset only has 14000 observed cases of CKD in 2014, but using the survey package, </a:t>
            </a:r>
            <a:r>
              <a:rPr lang="en-US" baseline="0" noProof="0" dirty="0" err="1" smtClean="0"/>
              <a:t>i</a:t>
            </a:r>
            <a:r>
              <a:rPr lang="en-US" baseline="0" noProof="0" dirty="0" smtClean="0"/>
              <a:t> can determine that 38 million people in the U.S. have CKD. And this is really helpful and powerful.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5447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Of what has</a:t>
            </a:r>
            <a:r>
              <a:rPr lang="en-US" baseline="0" noProof="0" dirty="0" smtClean="0"/>
              <a:t> been</a:t>
            </a:r>
            <a:r>
              <a:rPr lang="en-US" noProof="0" dirty="0" smtClean="0"/>
              <a:t> and is happening among roughly</a:t>
            </a:r>
            <a:r>
              <a:rPr lang="en-US" baseline="0" noProof="0" dirty="0" smtClean="0"/>
              <a:t> 300 million people…which is perfect because</a:t>
            </a:r>
            <a:r>
              <a:rPr lang="is-IS" baseline="0" noProof="0" dirty="0" smtClean="0"/>
              <a:t>….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83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Age groups: 18-39, 40-59, 60+</a:t>
            </a:r>
          </a:p>
          <a:p>
            <a:r>
              <a:rPr lang="en-US" sz="1200" dirty="0" smtClean="0"/>
              <a:t>Races: Mexican, other Hispanic, Non-Hispanic White, Non-Hispanic Black, Other (</a:t>
            </a:r>
            <a:r>
              <a:rPr lang="en-US" sz="1200" dirty="0" err="1" smtClean="0"/>
              <a:t>inc.</a:t>
            </a:r>
            <a:r>
              <a:rPr lang="en-US" sz="1200" dirty="0" smtClean="0"/>
              <a:t> multi-racial)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36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3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What</a:t>
            </a:r>
            <a:r>
              <a:rPr lang="en-US" baseline="0" noProof="0" dirty="0" smtClean="0"/>
              <a:t> CAUSES CKD? This type of model helps with more specific future studies to determine the causes of CKD</a:t>
            </a:r>
          </a:p>
          <a:p>
            <a:r>
              <a:rPr lang="en-US" baseline="0" noProof="0" dirty="0" smtClean="0"/>
              <a:t>How can we prevent it? Because it is serious, growing, and expensive. When using something like NHANES, it is all about getting a sense. In order to improve the health of a country, you need to get a strong general sense of its health landscape before you can dive in to all the specifics.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A2101-C1D3-9044-A7A2-1759B843AD6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2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C434CF-CDA4-5341-A3E9-7A3150F707B2}" type="datetimeFigureOut">
              <a:rPr lang="en-US" smtClean="0"/>
              <a:t>7/19/16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6C5D64A-287C-534B-BB9A-681173DC93BE}" type="slidenum">
              <a:rPr lang="es-ES_tradnl" smtClean="0"/>
              <a:t>‹#›</a:t>
            </a:fld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355996"/>
            <a:ext cx="8126023" cy="1352137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smtClean="0">
                <a:latin typeface="Helvetica"/>
                <a:cs typeface="Helvetica"/>
              </a:rPr>
              <a:t>Predicting </a:t>
            </a:r>
            <a:r>
              <a:rPr lang="en-US" sz="3200" cap="none" smtClean="0">
                <a:latin typeface="Helvetica"/>
                <a:cs typeface="Helvetica"/>
              </a:rPr>
              <a:t>CKD Cofactors </a:t>
            </a:r>
            <a:r>
              <a:rPr lang="en-US" sz="3200" cap="none" dirty="0" smtClean="0">
                <a:latin typeface="Helvetica"/>
                <a:cs typeface="Helvetica"/>
              </a:rPr>
              <a:t>with Multiple Linear Regression</a:t>
            </a:r>
            <a:endParaRPr lang="en-US" sz="3200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960" y="5091970"/>
            <a:ext cx="7620000" cy="480475"/>
          </a:xfrm>
        </p:spPr>
        <p:txBody>
          <a:bodyPr/>
          <a:lstStyle/>
          <a:p>
            <a:pPr algn="ctr"/>
            <a:r>
              <a:rPr lang="en-US" dirty="0" smtClean="0"/>
              <a:t>Gabriel </a:t>
            </a:r>
            <a:r>
              <a:rPr lang="en-US" dirty="0" err="1" smtClean="0"/>
              <a:t>Goulart</a:t>
            </a:r>
            <a:r>
              <a:rPr lang="en-US" dirty="0" smtClean="0"/>
              <a:t>, Nicholas </a:t>
            </a:r>
            <a:r>
              <a:rPr lang="en-US" dirty="0" err="1" smtClean="0"/>
              <a:t>Hertle</a:t>
            </a:r>
            <a:r>
              <a:rPr lang="en-US" dirty="0" smtClean="0"/>
              <a:t>, Lydia Lucchesi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Survey Package in R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14002" y="2513790"/>
            <a:ext cx="3241993" cy="2956220"/>
          </a:xfrm>
        </p:spPr>
        <p:txBody>
          <a:bodyPr>
            <a:normAutofit/>
          </a:bodyPr>
          <a:lstStyle/>
          <a:p>
            <a:r>
              <a:rPr lang="en-US" b="0" dirty="0" smtClean="0"/>
              <a:t>Thomas Lumley</a:t>
            </a:r>
          </a:p>
          <a:p>
            <a:endParaRPr lang="en-US" b="0" dirty="0"/>
          </a:p>
          <a:p>
            <a:r>
              <a:rPr lang="en-US" b="0" dirty="0" smtClean="0"/>
              <a:t>Created for complex survey designs</a:t>
            </a:r>
          </a:p>
          <a:p>
            <a:endParaRPr lang="en-US" b="0" dirty="0"/>
          </a:p>
          <a:p>
            <a:r>
              <a:rPr lang="en-US" b="0" dirty="0" smtClean="0"/>
              <a:t>Weighting</a:t>
            </a:r>
            <a:endParaRPr lang="en-US" b="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82924" y="6606784"/>
            <a:ext cx="2874386" cy="2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/>
              <a:t>https://</a:t>
            </a:r>
            <a:r>
              <a:rPr lang="en-US" sz="1000" b="0" dirty="0" err="1"/>
              <a:t>www.stat.auckland.ac.nz</a:t>
            </a:r>
            <a:r>
              <a:rPr lang="en-US" sz="1000" b="0" dirty="0"/>
              <a:t>/people/tlum005</a:t>
            </a:r>
          </a:p>
        </p:txBody>
      </p:sp>
      <p:pic>
        <p:nvPicPr>
          <p:cNvPr id="9" name="Picture 8" descr="TL.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3" y="2493266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84917"/>
            <a:ext cx="2372622" cy="15839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Clear</a:t>
            </a:r>
            <a:r>
              <a:rPr lang="en-US" b="0" dirty="0" smtClean="0">
                <a:latin typeface="Helvetica"/>
                <a:cs typeface="Helvetica"/>
              </a:rPr>
              <a:t> and </a:t>
            </a:r>
          </a:p>
          <a:p>
            <a:pPr marL="0" indent="0">
              <a:buNone/>
            </a:pPr>
            <a:r>
              <a:rPr lang="en-US" dirty="0" smtClean="0">
                <a:latin typeface="Helvetica"/>
                <a:cs typeface="Helvetica"/>
              </a:rPr>
              <a:t>Immediate</a:t>
            </a:r>
            <a:r>
              <a:rPr lang="en-US" b="0" dirty="0" smtClean="0">
                <a:latin typeface="Helvetica"/>
                <a:cs typeface="Helvetica"/>
              </a:rPr>
              <a:t> idea</a:t>
            </a: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607710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CKD in the U.S.</a:t>
            </a:r>
            <a:endParaRPr lang="en-US" cap="none" dirty="0">
              <a:latin typeface="Helvetica"/>
              <a:cs typeface="Helvetica"/>
            </a:endParaRPr>
          </a:p>
        </p:txBody>
      </p:sp>
      <p:pic>
        <p:nvPicPr>
          <p:cNvPr id="5" name="Picture 4" descr="Screen Shot 2016-07-17 at 6.55.28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94" y="1921026"/>
            <a:ext cx="5790053" cy="38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7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796095"/>
            <a:ext cx="7542319" cy="776216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Helvetica"/>
                <a:cs typeface="Helvetica"/>
              </a:rPr>
              <a:t>Chosen model (backwards selection):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199" y="1949081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eGFR</a:t>
            </a:r>
            <a:r>
              <a:rPr lang="en-US" b="1" dirty="0" smtClean="0"/>
              <a:t> ~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12" b="13795"/>
          <a:stretch/>
        </p:blipFill>
        <p:spPr>
          <a:xfrm>
            <a:off x="457199" y="2603679"/>
            <a:ext cx="5448301" cy="3206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𝒀</m:t>
                          </m:r>
                        </m:e>
                      </m:acc>
                      <m:r>
                        <a:rPr lang="en-US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… 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923337"/>
                <a:ext cx="4303871" cy="376770"/>
              </a:xfrm>
              <a:prstGeom prst="rect">
                <a:avLst/>
              </a:prstGeom>
              <a:blipFill rotWithShape="0">
                <a:blip r:embed="rId4"/>
                <a:stretch>
                  <a:fillRect t="-91803" b="-1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0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65" y="453324"/>
            <a:ext cx="4600137" cy="679076"/>
          </a:xfrm>
        </p:spPr>
        <p:txBody>
          <a:bodyPr>
            <a:normAutofit/>
          </a:bodyPr>
          <a:lstStyle/>
          <a:p>
            <a:r>
              <a:rPr lang="en-US" sz="2600" cap="none" dirty="0" smtClean="0">
                <a:latin typeface="Helvetica"/>
                <a:cs typeface="Helvetica"/>
              </a:rPr>
              <a:t>Bootstrapping (1000 replicates)</a:t>
            </a:r>
            <a:endParaRPr lang="en-US" sz="2600" cap="none" dirty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2006600"/>
            <a:ext cx="1997318" cy="8127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9" y="1955799"/>
            <a:ext cx="2121291" cy="867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2755900"/>
            <a:ext cx="2314135" cy="179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00349"/>
            <a:ext cx="2314136" cy="180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50" y="4572000"/>
            <a:ext cx="2451882" cy="895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299" y="4585073"/>
            <a:ext cx="2107516" cy="18182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457199" y="36957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724149" y="4572000"/>
            <a:ext cx="2314135" cy="889373"/>
          </a:xfrm>
          <a:prstGeom prst="frame">
            <a:avLst>
              <a:gd name="adj1" fmla="val 1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157" y="1955799"/>
            <a:ext cx="2794668" cy="717550"/>
          </a:xfrm>
          <a:prstGeom prst="rect">
            <a:avLst/>
          </a:prstGeom>
          <a:noFill/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7489" y="2901558"/>
            <a:ext cx="2156485" cy="37338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5397229" y="366654"/>
            <a:ext cx="4908821" cy="7762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600" cap="none" dirty="0" smtClean="0">
                <a:latin typeface="Helvetica"/>
                <a:cs typeface="Helvetica"/>
              </a:rPr>
              <a:t>10-Fold cross-validation</a:t>
            </a:r>
            <a:endParaRPr lang="en-US" sz="2600" cap="none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69640" y="6491190"/>
            <a:ext cx="11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</a:t>
            </a:r>
            <a:r>
              <a:rPr lang="en-US" smtClean="0"/>
              <a:t>enal.org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821983" cy="1371600"/>
          </a:xfrm>
        </p:spPr>
        <p:txBody>
          <a:bodyPr/>
          <a:lstStyle/>
          <a:p>
            <a:r>
              <a:rPr lang="en-US" cap="none" dirty="0" smtClean="0">
                <a:latin typeface="Helvetica"/>
                <a:cs typeface="Helvetica"/>
              </a:rPr>
              <a:t>Importance of Research</a:t>
            </a:r>
            <a:endParaRPr lang="en-US" cap="none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04" y="146749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This model helps identify what we should focus on in future studies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CKD is becoming more prevalent</a:t>
            </a:r>
          </a:p>
          <a:p>
            <a:pPr marL="0" indent="0">
              <a:buNone/>
            </a:pPr>
            <a:endParaRPr lang="en-US" b="0" dirty="0" smtClean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n-US" b="0" dirty="0" smtClean="0">
                <a:latin typeface="Helvetica"/>
                <a:cs typeface="Helvetica"/>
              </a:rPr>
              <a:t>Dialysis is difficult and expensive</a:t>
            </a: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n-US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477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424</TotalTime>
  <Words>295</Words>
  <Application>Microsoft Macintosh PowerPoint</Application>
  <PresentationFormat>On-screen Show (4:3)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Calibri</vt:lpstr>
      <vt:lpstr>Cambria Math</vt:lpstr>
      <vt:lpstr>Helvetica</vt:lpstr>
      <vt:lpstr>Arial</vt:lpstr>
      <vt:lpstr>Essential</vt:lpstr>
      <vt:lpstr>Predicting CKD Cofactors with Multiple Linear Regression</vt:lpstr>
      <vt:lpstr>Survey Package in R</vt:lpstr>
      <vt:lpstr>CKD in the U.S.</vt:lpstr>
      <vt:lpstr>Chosen model (backwards selection):</vt:lpstr>
      <vt:lpstr>Bootstrapping (1000 replicates)</vt:lpstr>
      <vt:lpstr>Importance of Research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CKD</dc:title>
  <dc:creator>Lydia Lucchesi</dc:creator>
  <cp:lastModifiedBy>Nicholas J. Hertle</cp:lastModifiedBy>
  <cp:revision>149</cp:revision>
  <dcterms:created xsi:type="dcterms:W3CDTF">2016-07-16T17:12:59Z</dcterms:created>
  <dcterms:modified xsi:type="dcterms:W3CDTF">2016-07-19T20:02:11Z</dcterms:modified>
</cp:coreProperties>
</file>