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400"/>
    <a:srgbClr val="F5F8FF"/>
    <a:srgbClr val="9D9FA3"/>
    <a:srgbClr val="001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0" autoAdjust="0"/>
    <p:restoredTop sz="95141" autoAdjust="0"/>
  </p:normalViewPr>
  <p:slideViewPr>
    <p:cSldViewPr snapToGrid="0" snapToObjects="1">
      <p:cViewPr>
        <p:scale>
          <a:sx n="25" d="100"/>
          <a:sy n="25" d="100"/>
        </p:scale>
        <p:origin x="-480" y="2096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B32DB-0F28-FC4A-87A9-46B3392B9C77}" type="datetimeFigureOut">
              <a:rPr lang="en-US" smtClean="0"/>
              <a:t>7/28/16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E6023-713A-6548-9B56-D32020F68D6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40123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E6023-713A-6548-9B56-D32020F68D61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68942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7/28/16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1697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7/28/16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5011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7/28/16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2847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7/28/16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6094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7/28/16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052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7/28/16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688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7/28/16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109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7/28/16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9271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7/28/16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2998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7/28/16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2503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7/28/16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141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17D5F-D1C9-1F49-8C24-32103320D25C}" type="datetimeFigureOut">
              <a:rPr lang="en-US" smtClean="0"/>
              <a:t>7/28/16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5531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>
          <a:xfrm>
            <a:off x="450839" y="6014046"/>
            <a:ext cx="2850921" cy="2977836"/>
          </a:xfrm>
          <a:prstGeom prst="ellipse">
            <a:avLst/>
          </a:prstGeom>
          <a:gradFill flip="none" rotWithShape="1">
            <a:gsLst>
              <a:gs pos="0">
                <a:srgbClr val="FFC400">
                  <a:alpha val="58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Oval 37"/>
          <p:cNvSpPr/>
          <p:nvPr/>
        </p:nvSpPr>
        <p:spPr>
          <a:xfrm>
            <a:off x="647695" y="22572924"/>
            <a:ext cx="3791376" cy="3803406"/>
          </a:xfrm>
          <a:prstGeom prst="ellipse">
            <a:avLst/>
          </a:prstGeom>
          <a:gradFill flip="none" rotWithShape="1">
            <a:gsLst>
              <a:gs pos="0">
                <a:srgbClr val="FFC400">
                  <a:alpha val="58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9" name="Picture 8" descr="Screen Shot 2016-07-28 at 2.47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413" y="15517813"/>
            <a:ext cx="9260718" cy="70551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4145" y="6996190"/>
            <a:ext cx="9557186" cy="25945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Garamond"/>
                <a:cs typeface="Garamond"/>
              </a:rPr>
              <a:t>CKD</a:t>
            </a:r>
            <a:endParaRPr lang="en-US" sz="4800" dirty="0">
              <a:latin typeface="Garamond"/>
              <a:cs typeface="Garamond"/>
            </a:endParaRPr>
          </a:p>
          <a:p>
            <a:r>
              <a:rPr lang="en-US" sz="4000" dirty="0">
                <a:latin typeface="Garamond"/>
                <a:cs typeface="Garamond"/>
              </a:rPr>
              <a:t> </a:t>
            </a:r>
          </a:p>
          <a:p>
            <a:r>
              <a:rPr lang="en-US" sz="3600" b="1" dirty="0">
                <a:latin typeface="Garamond"/>
                <a:cs typeface="Garamond"/>
              </a:rPr>
              <a:t>Chronic kidney disease</a:t>
            </a:r>
            <a:r>
              <a:rPr lang="en-US" sz="3600" dirty="0">
                <a:latin typeface="Garamond"/>
                <a:cs typeface="Garamond"/>
              </a:rPr>
              <a:t>, or </a:t>
            </a:r>
            <a:r>
              <a:rPr lang="en-US" sz="3600" b="1" dirty="0">
                <a:latin typeface="Garamond"/>
                <a:cs typeface="Garamond"/>
              </a:rPr>
              <a:t>CKD</a:t>
            </a:r>
            <a:r>
              <a:rPr lang="en-US" sz="3600" dirty="0">
                <a:latin typeface="Garamond"/>
                <a:cs typeface="Garamond"/>
              </a:rPr>
              <a:t>, </a:t>
            </a:r>
            <a:r>
              <a:rPr lang="en-US" sz="3600" dirty="0" smtClean="0">
                <a:latin typeface="Garamond"/>
                <a:cs typeface="Garamond"/>
              </a:rPr>
              <a:t>is an emergent epidemic in the United States. While ESRD (end-stage CKD) patients make up less than 1% of Medicare patients, ESRD-related expenditures total in the billions (approx. 7% of total Medicare spending). With the goal of identifying cofactors for this costly disease that greatly decreases quality of life, our research </a:t>
            </a:r>
            <a:r>
              <a:rPr lang="en-US" sz="3600" dirty="0">
                <a:latin typeface="Garamond"/>
                <a:cs typeface="Garamond"/>
              </a:rPr>
              <a:t>focuses on the association between CKD and </a:t>
            </a:r>
            <a:r>
              <a:rPr lang="en-US" sz="3600" dirty="0" smtClean="0">
                <a:latin typeface="Garamond"/>
                <a:cs typeface="Garamond"/>
              </a:rPr>
              <a:t>other health data. </a:t>
            </a:r>
            <a:r>
              <a:rPr lang="en-US" sz="3600" dirty="0">
                <a:latin typeface="Garamond"/>
                <a:cs typeface="Garamond"/>
              </a:rPr>
              <a:t>Ultimately, we built </a:t>
            </a:r>
            <a:r>
              <a:rPr lang="en-US" sz="3600" dirty="0" smtClean="0">
                <a:latin typeface="Garamond"/>
                <a:cs typeface="Garamond"/>
              </a:rPr>
              <a:t>a multiple linear regression </a:t>
            </a:r>
            <a:r>
              <a:rPr lang="en-US" sz="3600" dirty="0">
                <a:latin typeface="Garamond"/>
                <a:cs typeface="Garamond"/>
              </a:rPr>
              <a:t>model that predicts </a:t>
            </a:r>
            <a:r>
              <a:rPr lang="en-US" sz="3600" dirty="0" smtClean="0">
                <a:latin typeface="Garamond"/>
                <a:cs typeface="Garamond"/>
              </a:rPr>
              <a:t>estimated glomerular filtration rate based </a:t>
            </a:r>
            <a:r>
              <a:rPr lang="en-US" sz="3600" dirty="0">
                <a:latin typeface="Garamond"/>
                <a:cs typeface="Garamond"/>
              </a:rPr>
              <a:t>on </a:t>
            </a:r>
            <a:r>
              <a:rPr lang="en-US" sz="3600" dirty="0" smtClean="0">
                <a:latin typeface="Garamond"/>
                <a:cs typeface="Garamond"/>
              </a:rPr>
              <a:t>one’s current </a:t>
            </a:r>
            <a:r>
              <a:rPr lang="en-US" sz="3600" dirty="0">
                <a:latin typeface="Garamond"/>
                <a:cs typeface="Garamond"/>
              </a:rPr>
              <a:t>state of health, socioeconomic status, </a:t>
            </a:r>
            <a:r>
              <a:rPr lang="en-US" sz="3600" dirty="0" smtClean="0">
                <a:latin typeface="Garamond"/>
                <a:cs typeface="Garamond"/>
              </a:rPr>
              <a:t>and demographic.</a:t>
            </a:r>
          </a:p>
          <a:p>
            <a:endParaRPr lang="en-US" sz="4000" dirty="0">
              <a:latin typeface="Garamond"/>
              <a:cs typeface="Garamond"/>
            </a:endParaRPr>
          </a:p>
          <a:p>
            <a:r>
              <a:rPr lang="en-US" sz="4000" dirty="0">
                <a:latin typeface="Garamond"/>
                <a:cs typeface="Garamond"/>
              </a:rPr>
              <a:t> </a:t>
            </a:r>
          </a:p>
          <a:p>
            <a:endParaRPr lang="en-US" sz="4800" b="1" dirty="0" smtClean="0">
              <a:latin typeface="Garamond"/>
              <a:cs typeface="Garamond"/>
            </a:endParaRPr>
          </a:p>
          <a:p>
            <a:endParaRPr lang="en-US" sz="4800" b="1" dirty="0">
              <a:latin typeface="Garamond"/>
              <a:cs typeface="Garamond"/>
            </a:endParaRPr>
          </a:p>
          <a:p>
            <a:endParaRPr lang="en-US" sz="4800" b="1" dirty="0" smtClean="0">
              <a:latin typeface="Garamond"/>
              <a:cs typeface="Garamond"/>
            </a:endParaRPr>
          </a:p>
          <a:p>
            <a:endParaRPr lang="en-US" sz="4800" b="1" dirty="0">
              <a:latin typeface="Garamond"/>
              <a:cs typeface="Garamond"/>
            </a:endParaRPr>
          </a:p>
          <a:p>
            <a:endParaRPr lang="en-US" sz="4800" b="1" dirty="0" smtClean="0">
              <a:latin typeface="Garamond"/>
              <a:cs typeface="Garamond"/>
            </a:endParaRPr>
          </a:p>
          <a:p>
            <a:endParaRPr lang="en-US" sz="4800" b="1" dirty="0">
              <a:latin typeface="Garamond"/>
              <a:cs typeface="Garamond"/>
            </a:endParaRPr>
          </a:p>
          <a:p>
            <a:endParaRPr lang="en-US" sz="4800" b="1" dirty="0" smtClean="0">
              <a:latin typeface="Garamond"/>
              <a:cs typeface="Garamond"/>
            </a:endParaRPr>
          </a:p>
          <a:p>
            <a:endParaRPr lang="en-US" sz="4800" b="1" dirty="0" smtClean="0">
              <a:latin typeface="Garamond"/>
              <a:cs typeface="Garamond"/>
            </a:endParaRPr>
          </a:p>
          <a:p>
            <a:endParaRPr lang="en-US" sz="4800" b="1" dirty="0">
              <a:latin typeface="Garamond"/>
              <a:cs typeface="Garamond"/>
            </a:endParaRPr>
          </a:p>
          <a:p>
            <a:endParaRPr lang="en-US" sz="4800" b="1" dirty="0">
              <a:latin typeface="Garamond"/>
              <a:cs typeface="Garamond"/>
            </a:endParaRPr>
          </a:p>
          <a:p>
            <a:r>
              <a:rPr lang="en-US" sz="4800" b="1" dirty="0" smtClean="0">
                <a:latin typeface="Garamond"/>
                <a:cs typeface="Garamond"/>
              </a:rPr>
              <a:t>NHANES</a:t>
            </a:r>
            <a:endParaRPr lang="en-US" sz="4800" dirty="0">
              <a:latin typeface="Garamond"/>
              <a:cs typeface="Garamond"/>
            </a:endParaRPr>
          </a:p>
          <a:p>
            <a:r>
              <a:rPr lang="en-US" sz="4000" dirty="0">
                <a:latin typeface="Garamond"/>
                <a:cs typeface="Garamond"/>
              </a:rPr>
              <a:t> </a:t>
            </a:r>
          </a:p>
          <a:p>
            <a:r>
              <a:rPr lang="en-US" sz="3600" dirty="0">
                <a:latin typeface="Garamond"/>
                <a:cs typeface="Garamond"/>
              </a:rPr>
              <a:t>The data for this study comes from the </a:t>
            </a:r>
            <a:r>
              <a:rPr lang="en-US" sz="3600" b="1" dirty="0">
                <a:latin typeface="Garamond"/>
                <a:cs typeface="Garamond"/>
              </a:rPr>
              <a:t>National Health and Nutrition Examination Survey</a:t>
            </a:r>
            <a:r>
              <a:rPr lang="en-US" sz="3600" dirty="0">
                <a:latin typeface="Garamond"/>
                <a:cs typeface="Garamond"/>
              </a:rPr>
              <a:t> conducted by the CDC every year. Each survey cycle consists of two years and attempts to obtain a representative sample of the United States’ population. </a:t>
            </a:r>
            <a:r>
              <a:rPr lang="en-US" sz="3600" dirty="0" smtClean="0">
                <a:latin typeface="Garamond"/>
                <a:cs typeface="Garamond"/>
              </a:rPr>
              <a:t>Our </a:t>
            </a:r>
            <a:r>
              <a:rPr lang="en-US" sz="3600" dirty="0">
                <a:latin typeface="Garamond"/>
                <a:cs typeface="Garamond"/>
              </a:rPr>
              <a:t>dataset has 78,518 observations, contains 100 different variables, and spans 14 years (2001-2014). </a:t>
            </a:r>
            <a:r>
              <a:rPr lang="en-US" sz="3600" dirty="0" smtClean="0">
                <a:latin typeface="Garamond"/>
                <a:cs typeface="Garamond"/>
              </a:rPr>
              <a:t>Using the </a:t>
            </a:r>
            <a:r>
              <a:rPr lang="en-US" sz="3600" dirty="0">
                <a:latin typeface="Garamond"/>
                <a:cs typeface="Garamond"/>
              </a:rPr>
              <a:t>‘Survey’ package in R, we were able to account </a:t>
            </a:r>
            <a:r>
              <a:rPr lang="en-US" sz="3600" dirty="0" smtClean="0">
                <a:latin typeface="Garamond"/>
                <a:cs typeface="Garamond"/>
              </a:rPr>
              <a:t>for the complex survey design used by the CDC </a:t>
            </a:r>
            <a:r>
              <a:rPr lang="en-US" sz="3600" dirty="0">
                <a:latin typeface="Garamond"/>
                <a:cs typeface="Garamond"/>
              </a:rPr>
              <a:t>and get a strong sense of what is happening </a:t>
            </a:r>
            <a:r>
              <a:rPr lang="en-US" sz="3600" dirty="0" smtClean="0">
                <a:latin typeface="Garamond"/>
                <a:cs typeface="Garamond"/>
              </a:rPr>
              <a:t>among roughly 320 </a:t>
            </a:r>
            <a:r>
              <a:rPr lang="en-US" sz="3600" dirty="0">
                <a:latin typeface="Garamond"/>
                <a:cs typeface="Garamond"/>
              </a:rPr>
              <a:t>million people</a:t>
            </a:r>
            <a:r>
              <a:rPr lang="en-US" sz="3600" dirty="0" smtClean="0">
                <a:latin typeface="Garamond"/>
                <a:cs typeface="Garamond"/>
              </a:rPr>
              <a:t>.</a:t>
            </a:r>
            <a:endParaRPr lang="en-US" sz="3600" dirty="0">
              <a:latin typeface="Garamond"/>
              <a:cs typeface="Garamond"/>
            </a:endParaRPr>
          </a:p>
          <a:p>
            <a:r>
              <a:rPr lang="en-US" sz="4000" dirty="0">
                <a:latin typeface="Garamond"/>
                <a:cs typeface="Garamond"/>
              </a:rPr>
              <a:t> </a:t>
            </a:r>
          </a:p>
          <a:p>
            <a:endParaRPr lang="es-ES_tradnl" sz="4000" dirty="0">
              <a:latin typeface="Garamond"/>
              <a:cs typeface="Garamond"/>
            </a:endParaRPr>
          </a:p>
        </p:txBody>
      </p:sp>
      <p:pic>
        <p:nvPicPr>
          <p:cNvPr id="43" name="Picture 43"/>
          <p:cNvPicPr>
            <a:picLocks noChangeAspect="1"/>
          </p:cNvPicPr>
          <p:nvPr/>
        </p:nvPicPr>
        <p:blipFill rotWithShape="1">
          <a:blip r:embed="rId4"/>
          <a:srcRect b="9781"/>
          <a:stretch/>
        </p:blipFill>
        <p:spPr>
          <a:xfrm flipV="1">
            <a:off x="20179903" y="27688107"/>
            <a:ext cx="5928188" cy="499892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3304266" y="25388096"/>
            <a:ext cx="19211128" cy="7263528"/>
            <a:chOff x="12339066" y="23874760"/>
            <a:chExt cx="19211128" cy="7263528"/>
          </a:xfrm>
        </p:grpSpPr>
        <p:sp>
          <p:nvSpPr>
            <p:cNvPr id="17" name="TextBox 16"/>
            <p:cNvSpPr txBox="1"/>
            <p:nvPr/>
          </p:nvSpPr>
          <p:spPr>
            <a:xfrm>
              <a:off x="12339066" y="23874760"/>
              <a:ext cx="19211128" cy="7263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 smtClean="0">
                  <a:latin typeface="Garamond"/>
                  <a:cs typeface="Garamond"/>
                </a:rPr>
                <a:t>Results </a:t>
              </a:r>
              <a:endParaRPr lang="en-US" sz="6600" dirty="0">
                <a:latin typeface="Garamond"/>
                <a:cs typeface="Garamond"/>
              </a:endParaRPr>
            </a:p>
            <a:p>
              <a:endParaRPr lang="en-US" sz="3600" dirty="0" smtClean="0">
                <a:solidFill>
                  <a:srgbClr val="001B3C"/>
                </a:solidFill>
                <a:latin typeface="Garamond"/>
                <a:cs typeface="Garamond"/>
              </a:endParaRPr>
            </a:p>
            <a:p>
              <a:r>
                <a:rPr lang="en-US" sz="3600" b="1" dirty="0">
                  <a:solidFill>
                    <a:srgbClr val="001B3C"/>
                  </a:solidFill>
                  <a:latin typeface="Garamond"/>
                  <a:cs typeface="Garamond"/>
                </a:rPr>
                <a:t>10-fold Cross-Validation </a:t>
              </a:r>
              <a:r>
                <a:rPr lang="en-US" sz="3600" b="1" dirty="0" smtClean="0">
                  <a:solidFill>
                    <a:srgbClr val="001B3C"/>
                  </a:solidFill>
                  <a:latin typeface="Garamond"/>
                  <a:cs typeface="Garamond"/>
                </a:rPr>
                <a:t>Results</a:t>
              </a:r>
              <a:r>
                <a:rPr lang="en-US" sz="3600" b="1" dirty="0">
                  <a:solidFill>
                    <a:srgbClr val="001B3C"/>
                  </a:solidFill>
                  <a:latin typeface="Garamond"/>
                  <a:cs typeface="Garamond"/>
                </a:rPr>
                <a:t>:</a:t>
              </a:r>
            </a:p>
            <a:p>
              <a:r>
                <a:rPr lang="en-US" sz="3600" dirty="0">
                  <a:solidFill>
                    <a:srgbClr val="001B3C"/>
                  </a:solidFill>
                  <a:latin typeface="Garamond"/>
                  <a:cs typeface="Garamond"/>
                </a:rPr>
                <a:t>Root Mean Squared Error: </a:t>
              </a:r>
              <a:r>
                <a:rPr lang="en-US" sz="3600" b="1" dirty="0">
                  <a:solidFill>
                    <a:srgbClr val="001B3C"/>
                  </a:solidFill>
                  <a:latin typeface="Garamond"/>
                  <a:cs typeface="Garamond"/>
                </a:rPr>
                <a:t>12.902</a:t>
              </a:r>
            </a:p>
            <a:p>
              <a:r>
                <a:rPr lang="en-US" sz="3600" dirty="0">
                  <a:solidFill>
                    <a:srgbClr val="001B3C"/>
                  </a:solidFill>
                  <a:latin typeface="Garamond"/>
                  <a:cs typeface="Garamond"/>
                </a:rPr>
                <a:t>Root MSE standard deviation: </a:t>
              </a:r>
              <a:r>
                <a:rPr lang="en-US" sz="3600" b="1" dirty="0">
                  <a:solidFill>
                    <a:srgbClr val="001B3C"/>
                  </a:solidFill>
                  <a:latin typeface="Garamond"/>
                  <a:cs typeface="Garamond"/>
                </a:rPr>
                <a:t>0.0771</a:t>
              </a:r>
            </a:p>
            <a:p>
              <a:endParaRPr lang="en-US" sz="3600" dirty="0" smtClean="0">
                <a:latin typeface="Garamond"/>
                <a:cs typeface="Garamond"/>
              </a:endParaRPr>
            </a:p>
            <a:p>
              <a:endParaRPr lang="en-US" sz="3600" dirty="0">
                <a:latin typeface="Garamond"/>
                <a:cs typeface="Garamond"/>
              </a:endParaRPr>
            </a:p>
            <a:p>
              <a:r>
                <a:rPr lang="en-US" sz="3600" dirty="0">
                  <a:latin typeface="Garamond"/>
                  <a:cs typeface="Garamond"/>
                </a:rPr>
                <a:t> </a:t>
              </a:r>
              <a:endParaRPr lang="en-US" sz="3600" dirty="0" smtClean="0">
                <a:latin typeface="Garamond"/>
                <a:cs typeface="Garamond"/>
              </a:endParaRPr>
            </a:p>
            <a:p>
              <a:r>
                <a:rPr lang="en-US" sz="3600" b="1" dirty="0" smtClean="0">
                  <a:solidFill>
                    <a:srgbClr val="001B3C"/>
                  </a:solidFill>
                  <a:latin typeface="Garamond"/>
                  <a:cs typeface="Garamond"/>
                </a:rPr>
                <a:t>Final </a:t>
              </a:r>
              <a:r>
                <a:rPr lang="en-US" sz="3600" b="1" dirty="0">
                  <a:solidFill>
                    <a:srgbClr val="001B3C"/>
                  </a:solidFill>
                  <a:latin typeface="Garamond"/>
                  <a:cs typeface="Garamond"/>
                </a:rPr>
                <a:t>Multiple Linear Regression Model:</a:t>
              </a:r>
            </a:p>
            <a:p>
              <a:r>
                <a:rPr lang="en-US" sz="3600" dirty="0" err="1" smtClean="0">
                  <a:solidFill>
                    <a:srgbClr val="001B3C"/>
                  </a:solidFill>
                  <a:latin typeface="Garamond"/>
                  <a:cs typeface="Garamond"/>
                </a:rPr>
                <a:t>eGFR</a:t>
              </a:r>
              <a:r>
                <a:rPr lang="en-US" sz="3600" dirty="0" smtClean="0">
                  <a:solidFill>
                    <a:srgbClr val="001B3C"/>
                  </a:solidFill>
                  <a:latin typeface="Garamond"/>
                  <a:cs typeface="Garamond"/>
                </a:rPr>
                <a:t> </a:t>
              </a:r>
              <a:r>
                <a:rPr lang="en-US" sz="3600" dirty="0">
                  <a:solidFill>
                    <a:srgbClr val="001B3C"/>
                  </a:solidFill>
                  <a:latin typeface="Garamond"/>
                  <a:cs typeface="Garamond"/>
                </a:rPr>
                <a:t>~ Hypertension + Gender + Diabetes</a:t>
              </a:r>
            </a:p>
            <a:p>
              <a:r>
                <a:rPr lang="en-US" sz="3600" dirty="0" smtClean="0">
                  <a:solidFill>
                    <a:srgbClr val="001B3C"/>
                  </a:solidFill>
                  <a:latin typeface="Garamond"/>
                  <a:cs typeface="Garamond"/>
                </a:rPr>
                <a:t>+ </a:t>
              </a:r>
              <a:r>
                <a:rPr lang="en-US" sz="3600" dirty="0">
                  <a:solidFill>
                    <a:srgbClr val="001B3C"/>
                  </a:solidFill>
                  <a:latin typeface="Garamond"/>
                  <a:cs typeface="Garamond"/>
                </a:rPr>
                <a:t>Race + Age Group</a:t>
              </a:r>
            </a:p>
            <a:p>
              <a:endParaRPr lang="es-ES_tradnl" sz="4000" dirty="0">
                <a:latin typeface="Garamond"/>
                <a:cs typeface="Garamond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2339066" y="25012170"/>
              <a:ext cx="19211128" cy="16569"/>
            </a:xfrm>
            <a:prstGeom prst="line">
              <a:avLst/>
            </a:prstGeom>
            <a:ln w="127000" cmpd="sng">
              <a:gradFill flip="none" rotWithShape="1">
                <a:gsLst>
                  <a:gs pos="0">
                    <a:srgbClr val="FFC400"/>
                  </a:gs>
                  <a:gs pos="100000">
                    <a:prstClr val="white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 descr="Screen Shot 2016-07-18 at 3.49.5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319" y="16134516"/>
            <a:ext cx="10663111" cy="7993839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2147242" y="7539539"/>
            <a:ext cx="9726772" cy="8935047"/>
            <a:chOff x="11750874" y="14341897"/>
            <a:chExt cx="9016227" cy="8208428"/>
          </a:xfrm>
        </p:grpSpPr>
        <p:grpSp>
          <p:nvGrpSpPr>
            <p:cNvPr id="2" name="Group 1"/>
            <p:cNvGrpSpPr/>
            <p:nvPr/>
          </p:nvGrpSpPr>
          <p:grpSpPr>
            <a:xfrm>
              <a:off x="11750874" y="14341897"/>
              <a:ext cx="9016227" cy="7856664"/>
              <a:chOff x="11750874" y="14341897"/>
              <a:chExt cx="9016227" cy="7856664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1750874" y="14341897"/>
                <a:ext cx="9016227" cy="7856664"/>
                <a:chOff x="12750054" y="14920598"/>
                <a:chExt cx="6400801" cy="6400800"/>
              </a:xfrm>
            </p:grpSpPr>
            <p:pic>
              <p:nvPicPr>
                <p:cNvPr id="5" name="Picture 4" descr="ckd.jpg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750054" y="14920598"/>
                  <a:ext cx="6400801" cy="6400800"/>
                </a:xfrm>
                <a:prstGeom prst="rect">
                  <a:avLst/>
                </a:prstGeom>
              </p:spPr>
            </p:pic>
            <p:sp>
              <p:nvSpPr>
                <p:cNvPr id="33" name="TextBox 32"/>
                <p:cNvSpPr txBox="1"/>
                <p:nvPr/>
              </p:nvSpPr>
              <p:spPr>
                <a:xfrm>
                  <a:off x="14731823" y="20708510"/>
                  <a:ext cx="253996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latin typeface="Garamond"/>
                      <a:cs typeface="Garamond"/>
                    </a:rPr>
                    <a:t>Age</a:t>
                  </a:r>
                  <a:endParaRPr lang="en-US" sz="2000" dirty="0">
                    <a:latin typeface="Garamond"/>
                    <a:cs typeface="Garamond"/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 rot="16200000">
                  <a:off x="11438614" y="17896048"/>
                  <a:ext cx="3318891" cy="284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latin typeface="Garamond"/>
                      <a:cs typeface="Garamond"/>
                    </a:rPr>
                    <a:t> Estimated Glomerular Filtration Rate</a:t>
                  </a:r>
                  <a:endParaRPr lang="en-US" sz="2000" dirty="0">
                    <a:latin typeface="Garamond"/>
                    <a:cs typeface="Garamond"/>
                  </a:endParaRPr>
                </a:p>
              </p:txBody>
            </p:sp>
          </p:grpSp>
          <p:sp>
            <p:nvSpPr>
              <p:cNvPr id="37" name="TextBox 36"/>
              <p:cNvSpPr txBox="1"/>
              <p:nvPr/>
            </p:nvSpPr>
            <p:spPr>
              <a:xfrm>
                <a:off x="14542414" y="14747735"/>
                <a:ext cx="35778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Garamond"/>
                    <a:cs typeface="Garamond"/>
                  </a:rPr>
                  <a:t>eGFR and Age</a:t>
                </a:r>
                <a:endParaRPr lang="en-US" sz="2000" dirty="0">
                  <a:latin typeface="Garamond"/>
                  <a:cs typeface="Garamond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2339066" y="21900006"/>
              <a:ext cx="7776818" cy="65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Garamond"/>
                  <a:cs typeface="Garamond"/>
                </a:rPr>
                <a:t>Using hexagonal binning, this scatter plot demonstrates a strong linear relationship between age and estimated glomerular filtration rate</a:t>
              </a:r>
              <a:endParaRPr lang="en-US" sz="2000" dirty="0">
                <a:latin typeface="Garamond"/>
                <a:cs typeface="Garamond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33540791" y="6014003"/>
            <a:ext cx="3791376" cy="3803406"/>
          </a:xfrm>
          <a:prstGeom prst="ellipse">
            <a:avLst/>
          </a:prstGeom>
          <a:gradFill flip="none" rotWithShape="1">
            <a:gsLst>
              <a:gs pos="0">
                <a:srgbClr val="FFC400">
                  <a:alpha val="58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3958044" cy="5861646"/>
          </a:xfrm>
          <a:prstGeom prst="rect">
            <a:avLst/>
          </a:prstGeom>
          <a:solidFill>
            <a:srgbClr val="001B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" name="TextBox 21"/>
          <p:cNvSpPr txBox="1"/>
          <p:nvPr/>
        </p:nvSpPr>
        <p:spPr>
          <a:xfrm>
            <a:off x="10671331" y="4840663"/>
            <a:ext cx="22553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400" dirty="0" smtClean="0">
                <a:solidFill>
                  <a:srgbClr val="FFC400"/>
                </a:solidFill>
                <a:latin typeface="Garamond"/>
                <a:cs typeface="Garamond"/>
              </a:rPr>
              <a:t>Gabriel </a:t>
            </a:r>
            <a:r>
              <a:rPr lang="es-ES_tradnl" sz="5400" dirty="0" err="1" smtClean="0">
                <a:solidFill>
                  <a:srgbClr val="FFC400"/>
                </a:solidFill>
                <a:latin typeface="Garamond"/>
                <a:cs typeface="Garamond"/>
              </a:rPr>
              <a:t>Goulart</a:t>
            </a:r>
            <a:r>
              <a:rPr lang="es-ES_tradnl" sz="5400" dirty="0" smtClean="0">
                <a:solidFill>
                  <a:srgbClr val="FFC400"/>
                </a:solidFill>
                <a:latin typeface="Garamond"/>
                <a:cs typeface="Garamond"/>
              </a:rPr>
              <a:t>, Nicholas </a:t>
            </a:r>
            <a:r>
              <a:rPr lang="es-ES_tradnl" sz="5400" dirty="0" err="1" smtClean="0">
                <a:solidFill>
                  <a:srgbClr val="FFC400"/>
                </a:solidFill>
                <a:latin typeface="Garamond"/>
                <a:cs typeface="Garamond"/>
              </a:rPr>
              <a:t>Hertle</a:t>
            </a:r>
            <a:r>
              <a:rPr lang="es-ES_tradnl" sz="5400" dirty="0" smtClean="0">
                <a:solidFill>
                  <a:srgbClr val="FFC400"/>
                </a:solidFill>
                <a:latin typeface="Garamond"/>
                <a:cs typeface="Garamond"/>
              </a:rPr>
              <a:t>, and Lydia Lucchesi</a:t>
            </a:r>
            <a:endParaRPr lang="es-ES_tradnl" sz="5400" dirty="0">
              <a:solidFill>
                <a:srgbClr val="FFC400"/>
              </a:solidFill>
              <a:latin typeface="Garamond"/>
              <a:cs typeface="Garamon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57059" y="1031898"/>
            <a:ext cx="195770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FFC400"/>
                </a:solidFill>
                <a:latin typeface="Garamond"/>
                <a:cs typeface="Garamond"/>
              </a:rPr>
              <a:t>Predicting CKD and Potential Risk Factors with Multiple Linear Regression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3304266" y="6634834"/>
            <a:ext cx="19211128" cy="3046988"/>
            <a:chOff x="12339066" y="6537299"/>
            <a:chExt cx="19211128" cy="3046988"/>
          </a:xfrm>
        </p:grpSpPr>
        <p:sp>
          <p:nvSpPr>
            <p:cNvPr id="14" name="TextBox 13"/>
            <p:cNvSpPr txBox="1"/>
            <p:nvPr/>
          </p:nvSpPr>
          <p:spPr>
            <a:xfrm>
              <a:off x="12339066" y="6537299"/>
              <a:ext cx="19211128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 smtClean="0">
                  <a:latin typeface="Garamond"/>
                  <a:cs typeface="Garamond"/>
                </a:rPr>
                <a:t>Methods</a:t>
              </a:r>
              <a:endParaRPr lang="en-US" sz="6600" dirty="0" smtClean="0">
                <a:latin typeface="Garamond"/>
                <a:cs typeface="Garamond"/>
              </a:endParaRPr>
            </a:p>
            <a:p>
              <a:endParaRPr lang="en-US" sz="4000" dirty="0">
                <a:latin typeface="Garamond"/>
                <a:cs typeface="Garamond"/>
              </a:endParaRPr>
            </a:p>
            <a:p>
              <a:r>
                <a:rPr lang="en-US" sz="4000" dirty="0">
                  <a:latin typeface="Garamond"/>
                  <a:cs typeface="Garamond"/>
                </a:rPr>
                <a:t> </a:t>
              </a:r>
            </a:p>
            <a:p>
              <a:endParaRPr lang="es-ES_tradnl" sz="4000" dirty="0">
                <a:latin typeface="Garamond"/>
                <a:cs typeface="Garamond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12339066" y="7776657"/>
              <a:ext cx="19211128" cy="16569"/>
            </a:xfrm>
            <a:prstGeom prst="line">
              <a:avLst/>
            </a:prstGeom>
            <a:ln w="127000" cmpd="sng">
              <a:gradFill flip="none" rotWithShape="1">
                <a:gsLst>
                  <a:gs pos="0">
                    <a:srgbClr val="FFC400"/>
                  </a:gs>
                  <a:gs pos="100000">
                    <a:prstClr val="white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3954861" y="7211459"/>
            <a:ext cx="9573805" cy="2706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Garamond"/>
                <a:cs typeface="Garamond"/>
              </a:rPr>
              <a:t>Conclusion</a:t>
            </a:r>
            <a:r>
              <a:rPr lang="en-US" sz="4800" b="1" dirty="0">
                <a:latin typeface="Garamond"/>
                <a:cs typeface="Garamond"/>
              </a:rPr>
              <a:t> </a:t>
            </a:r>
            <a:r>
              <a:rPr lang="en-US" sz="4800" b="1" dirty="0" smtClean="0">
                <a:latin typeface="Garamond"/>
                <a:cs typeface="Garamond"/>
              </a:rPr>
              <a:t>and Recommendations for Further Study</a:t>
            </a:r>
            <a:endParaRPr lang="en-US" sz="4800" b="1" dirty="0">
              <a:latin typeface="Garamond"/>
              <a:cs typeface="Garamond"/>
            </a:endParaRPr>
          </a:p>
          <a:p>
            <a:r>
              <a:rPr lang="en-US" sz="4000" dirty="0">
                <a:latin typeface="Garamond"/>
                <a:cs typeface="Garamond"/>
              </a:rPr>
              <a:t> </a:t>
            </a:r>
            <a:endParaRPr lang="en-US" sz="3600" dirty="0">
              <a:latin typeface="Garamond"/>
              <a:cs typeface="Garamond"/>
            </a:endParaRPr>
          </a:p>
          <a:p>
            <a:r>
              <a:rPr lang="en-US" sz="3600" dirty="0">
                <a:latin typeface="Garamond"/>
                <a:cs typeface="Garamond"/>
              </a:rPr>
              <a:t>For NHANES, new individuals are surveyed each year, and geographic location is kept confidential. The inability to track the health of a single person over time prohibited us from performing causation analysis.</a:t>
            </a:r>
          </a:p>
          <a:p>
            <a:endParaRPr lang="en-US" sz="3600" dirty="0">
              <a:latin typeface="Garamond"/>
              <a:cs typeface="Garamond"/>
            </a:endParaRPr>
          </a:p>
          <a:p>
            <a:r>
              <a:rPr lang="en-US" sz="3600" dirty="0">
                <a:latin typeface="Garamond"/>
                <a:cs typeface="Garamond"/>
              </a:rPr>
              <a:t>Utilizing bootstrap resampling, we found that the coefficients’ 95% confidence intervals were generally similar to the experimental values. However, two confidence intervals stood out: the confidence intervals for Non-Hispanic Black, which spanned 0, and diabetes, which was quite wide and had a lower bound very close to 0. Therefore, we are unable to conclusively identify a difference in </a:t>
            </a:r>
            <a:r>
              <a:rPr lang="en-US" sz="3600" dirty="0" err="1">
                <a:latin typeface="Garamond"/>
                <a:cs typeface="Garamond"/>
              </a:rPr>
              <a:t>eGFR</a:t>
            </a:r>
            <a:r>
              <a:rPr lang="en-US" sz="3600" dirty="0">
                <a:latin typeface="Garamond"/>
                <a:cs typeface="Garamond"/>
              </a:rPr>
              <a:t> for the Non-Hispanic Black group.</a:t>
            </a:r>
          </a:p>
          <a:p>
            <a:endParaRPr lang="en-US" sz="3600" dirty="0">
              <a:latin typeface="Garamond"/>
              <a:cs typeface="Garamond"/>
            </a:endParaRPr>
          </a:p>
          <a:p>
            <a:r>
              <a:rPr lang="en-US" sz="3600" dirty="0">
                <a:latin typeface="Garamond"/>
                <a:cs typeface="Garamond"/>
              </a:rPr>
              <a:t>After removing all observations that contained a missing value for one or more covariates, only 85% were left for analysis. Adding more covariates reduced this number further and we cannot conclude that the data was missing completely at random. Future studies could explore imputation. </a:t>
            </a:r>
            <a:endParaRPr lang="en-US" sz="3600" b="1" dirty="0">
              <a:solidFill>
                <a:srgbClr val="001B3C"/>
              </a:solidFill>
              <a:latin typeface="Garamond"/>
              <a:cs typeface="Garamond"/>
            </a:endParaRPr>
          </a:p>
          <a:p>
            <a:endParaRPr lang="en-US" sz="3600" b="1" dirty="0">
              <a:solidFill>
                <a:srgbClr val="001B3C"/>
              </a:solidFill>
              <a:latin typeface="Garamond"/>
              <a:cs typeface="Garamond"/>
            </a:endParaRPr>
          </a:p>
          <a:p>
            <a:r>
              <a:rPr lang="en-US" sz="4800" b="1" dirty="0" smtClean="0">
                <a:solidFill>
                  <a:srgbClr val="001B3C"/>
                </a:solidFill>
                <a:latin typeface="Garamond"/>
                <a:cs typeface="Garamond"/>
              </a:rPr>
              <a:t>Acknowledgements</a:t>
            </a:r>
            <a:endParaRPr lang="en-US" sz="4800" b="1" dirty="0">
              <a:solidFill>
                <a:srgbClr val="001B3C"/>
              </a:solidFill>
              <a:latin typeface="Garamond"/>
              <a:cs typeface="Garamond"/>
            </a:endParaRPr>
          </a:p>
          <a:p>
            <a:endParaRPr lang="en-US" sz="2000" dirty="0">
              <a:latin typeface="Garamond"/>
              <a:cs typeface="Garamond"/>
            </a:endParaRPr>
          </a:p>
          <a:p>
            <a:r>
              <a:rPr lang="en-US" sz="3600" dirty="0" smtClean="0">
                <a:latin typeface="Garamond"/>
                <a:cs typeface="Garamond"/>
              </a:rPr>
              <a:t>This project would not have been possible without the mentorship of Dr</a:t>
            </a:r>
            <a:r>
              <a:rPr lang="en-US" sz="3600" dirty="0">
                <a:latin typeface="Garamond"/>
                <a:cs typeface="Garamond"/>
              </a:rPr>
              <a:t>. </a:t>
            </a:r>
            <a:r>
              <a:rPr lang="en-US" sz="3600" dirty="0" err="1">
                <a:latin typeface="Garamond"/>
                <a:cs typeface="Garamond"/>
              </a:rPr>
              <a:t>Yanming</a:t>
            </a:r>
            <a:r>
              <a:rPr lang="en-US" sz="3600" dirty="0">
                <a:latin typeface="Garamond"/>
                <a:cs typeface="Garamond"/>
              </a:rPr>
              <a:t> </a:t>
            </a:r>
            <a:r>
              <a:rPr lang="en-US" sz="3600" dirty="0" smtClean="0">
                <a:latin typeface="Garamond"/>
                <a:cs typeface="Garamond"/>
              </a:rPr>
              <a:t>Li, Dr</a:t>
            </a:r>
            <a:r>
              <a:rPr lang="en-US" sz="3600" dirty="0">
                <a:latin typeface="Garamond"/>
                <a:cs typeface="Garamond"/>
              </a:rPr>
              <a:t>. </a:t>
            </a:r>
            <a:r>
              <a:rPr lang="en-US" sz="3600" dirty="0" err="1" smtClean="0">
                <a:latin typeface="Garamond"/>
                <a:cs typeface="Garamond"/>
              </a:rPr>
              <a:t>Jian</a:t>
            </a:r>
            <a:r>
              <a:rPr lang="en-US" sz="3600" dirty="0" smtClean="0">
                <a:latin typeface="Garamond"/>
                <a:cs typeface="Garamond"/>
              </a:rPr>
              <a:t> Kang, and Dr</a:t>
            </a:r>
            <a:r>
              <a:rPr lang="en-US" sz="3600" dirty="0">
                <a:latin typeface="Garamond"/>
                <a:cs typeface="Garamond"/>
              </a:rPr>
              <a:t>. Kevin </a:t>
            </a:r>
            <a:r>
              <a:rPr lang="en-US" sz="3600" dirty="0" smtClean="0">
                <a:latin typeface="Garamond"/>
                <a:cs typeface="Garamond"/>
              </a:rPr>
              <a:t>He and also without the support of the Big </a:t>
            </a:r>
            <a:r>
              <a:rPr lang="en-US" sz="3600" dirty="0">
                <a:latin typeface="Garamond"/>
                <a:cs typeface="Garamond"/>
              </a:rPr>
              <a:t>Data Summer </a:t>
            </a:r>
            <a:r>
              <a:rPr lang="en-US" sz="3600" dirty="0" smtClean="0">
                <a:latin typeface="Garamond"/>
                <a:cs typeface="Garamond"/>
              </a:rPr>
              <a:t>Institute. We are very thankful for the opportunity to conduct research at the University of Michigan.</a:t>
            </a:r>
            <a:endParaRPr lang="en-US" sz="3600" dirty="0">
              <a:latin typeface="Garamond"/>
              <a:cs typeface="Garamond"/>
            </a:endParaRPr>
          </a:p>
          <a:p>
            <a:endParaRPr lang="en-US" sz="2000" dirty="0" smtClean="0">
              <a:latin typeface="Garamond"/>
              <a:cs typeface="Garamond"/>
            </a:endParaRPr>
          </a:p>
          <a:p>
            <a:endParaRPr lang="en-US" sz="2000" dirty="0">
              <a:latin typeface="Garamond"/>
              <a:cs typeface="Garamond"/>
            </a:endParaRPr>
          </a:p>
          <a:p>
            <a:r>
              <a:rPr lang="en-US" sz="4800" b="1" dirty="0" smtClean="0">
                <a:solidFill>
                  <a:srgbClr val="001B3C"/>
                </a:solidFill>
                <a:latin typeface="Garamond"/>
                <a:cs typeface="Garamond"/>
              </a:rPr>
              <a:t>Citations</a:t>
            </a:r>
          </a:p>
          <a:p>
            <a:endParaRPr lang="en-US" sz="1600" dirty="0" smtClean="0">
              <a:solidFill>
                <a:srgbClr val="001B3C"/>
              </a:solidFill>
              <a:latin typeface="Garamond"/>
              <a:cs typeface="Garamond"/>
            </a:endParaRPr>
          </a:p>
          <a:p>
            <a:pPr indent="-457200"/>
            <a:r>
              <a:rPr lang="en-US" sz="1500" dirty="0">
                <a:latin typeface="Garamond"/>
                <a:cs typeface="Garamond"/>
              </a:rPr>
              <a:t>Dan </a:t>
            </a:r>
            <a:r>
              <a:rPr lang="en-US" sz="1500" dirty="0" err="1">
                <a:latin typeface="Garamond"/>
                <a:cs typeface="Garamond"/>
              </a:rPr>
              <a:t>Carr</a:t>
            </a:r>
            <a:r>
              <a:rPr lang="en-US" sz="1500" dirty="0">
                <a:latin typeface="Garamond"/>
                <a:cs typeface="Garamond"/>
              </a:rPr>
              <a:t>, ported by Nicholas </a:t>
            </a:r>
            <a:r>
              <a:rPr lang="en-US" sz="1500" dirty="0" err="1">
                <a:latin typeface="Garamond"/>
                <a:cs typeface="Garamond"/>
              </a:rPr>
              <a:t>Lewin-Koh</a:t>
            </a:r>
            <a:r>
              <a:rPr lang="en-US" sz="1500" dirty="0">
                <a:latin typeface="Garamond"/>
                <a:cs typeface="Garamond"/>
              </a:rPr>
              <a:t>, Martin </a:t>
            </a:r>
            <a:r>
              <a:rPr lang="en-US" sz="1500" dirty="0" err="1">
                <a:latin typeface="Garamond"/>
                <a:cs typeface="Garamond"/>
              </a:rPr>
              <a:t>Maechler</a:t>
            </a:r>
            <a:r>
              <a:rPr lang="en-US" sz="1500" dirty="0">
                <a:latin typeface="Garamond"/>
                <a:cs typeface="Garamond"/>
              </a:rPr>
              <a:t> and contains copies of lattice functions written by </a:t>
            </a:r>
            <a:r>
              <a:rPr lang="en-US" sz="1500" dirty="0" err="1">
                <a:latin typeface="Garamond"/>
                <a:cs typeface="Garamond"/>
              </a:rPr>
              <a:t>Deepayan</a:t>
            </a:r>
            <a:r>
              <a:rPr lang="en-US" sz="1500" dirty="0">
                <a:latin typeface="Garamond"/>
                <a:cs typeface="Garamond"/>
              </a:rPr>
              <a:t> Sarkar (2015). </a:t>
            </a:r>
            <a:r>
              <a:rPr lang="en-US" sz="1500" dirty="0" err="1">
                <a:latin typeface="Garamond"/>
                <a:cs typeface="Garamond"/>
              </a:rPr>
              <a:t>hexbin</a:t>
            </a:r>
            <a:r>
              <a:rPr lang="en-US" sz="1500" dirty="0">
                <a:latin typeface="Garamond"/>
                <a:cs typeface="Garamond"/>
              </a:rPr>
              <a:t>: Hexagonal Binning Routines. R package version 1.27.1</a:t>
            </a:r>
            <a:r>
              <a:rPr lang="en-US" sz="1500" dirty="0" smtClean="0">
                <a:latin typeface="Garamond"/>
                <a:cs typeface="Garamond"/>
              </a:rPr>
              <a:t>.</a:t>
            </a:r>
          </a:p>
          <a:p>
            <a:pPr indent="-457200"/>
            <a:endParaRPr lang="en-US" sz="1500" dirty="0">
              <a:latin typeface="Garamond"/>
              <a:cs typeface="Garamond"/>
            </a:endParaRPr>
          </a:p>
          <a:p>
            <a:pPr indent="-457200"/>
            <a:r>
              <a:rPr lang="en-US" sz="1500" dirty="0">
                <a:latin typeface="Garamond"/>
                <a:cs typeface="Garamond"/>
              </a:rPr>
              <a:t>"Introduction to Volume 1: CKD in the United States." American Journal of Kidney Diseases 67.3 (2016): n. </a:t>
            </a:r>
            <a:r>
              <a:rPr lang="en-US" sz="1500" dirty="0" err="1">
                <a:latin typeface="Garamond"/>
                <a:cs typeface="Garamond"/>
              </a:rPr>
              <a:t>pag</a:t>
            </a:r>
            <a:r>
              <a:rPr lang="en-US" sz="1500" dirty="0">
                <a:latin typeface="Garamond"/>
                <a:cs typeface="Garamond"/>
              </a:rPr>
              <a:t>. Web</a:t>
            </a:r>
            <a:r>
              <a:rPr lang="en-US" sz="1500" dirty="0" smtClean="0">
                <a:latin typeface="Garamond"/>
                <a:cs typeface="Garamond"/>
              </a:rPr>
              <a:t>.</a:t>
            </a:r>
          </a:p>
          <a:p>
            <a:pPr indent="-457200"/>
            <a:endParaRPr lang="en-US" sz="1500" dirty="0">
              <a:latin typeface="Garamond"/>
              <a:cs typeface="Garamond"/>
            </a:endParaRPr>
          </a:p>
          <a:p>
            <a:pPr indent="-457200"/>
            <a:r>
              <a:rPr lang="en-US" sz="1500" dirty="0">
                <a:latin typeface="Garamond"/>
                <a:cs typeface="Garamond"/>
              </a:rPr>
              <a:t>Hadley Wickham (2007). Reshaping Data with the reshape Package. Journal of Statistical Software, 21(12), 1-20.</a:t>
            </a:r>
          </a:p>
          <a:p>
            <a:pPr indent="-457200"/>
            <a:endParaRPr lang="en-US" sz="1500" dirty="0" smtClean="0">
              <a:latin typeface="Garamond"/>
              <a:cs typeface="Garamond"/>
            </a:endParaRPr>
          </a:p>
          <a:p>
            <a:pPr indent="-457200"/>
            <a:r>
              <a:rPr lang="en-US" sz="1500" dirty="0">
                <a:latin typeface="Garamond"/>
                <a:cs typeface="Garamond"/>
              </a:rPr>
              <a:t>Heike Hofmann and Marie </a:t>
            </a:r>
            <a:r>
              <a:rPr lang="en-US" sz="1500" dirty="0" err="1">
                <a:latin typeface="Garamond"/>
                <a:cs typeface="Garamond"/>
              </a:rPr>
              <a:t>Vendettuoli</a:t>
            </a:r>
            <a:r>
              <a:rPr lang="en-US" sz="1500" dirty="0">
                <a:latin typeface="Garamond"/>
                <a:cs typeface="Garamond"/>
              </a:rPr>
              <a:t> (2015). </a:t>
            </a:r>
            <a:r>
              <a:rPr lang="en-US" sz="1500" dirty="0" err="1">
                <a:latin typeface="Garamond"/>
                <a:cs typeface="Garamond"/>
              </a:rPr>
              <a:t>ggparallel</a:t>
            </a:r>
            <a:r>
              <a:rPr lang="en-US" sz="1500" dirty="0">
                <a:latin typeface="Garamond"/>
                <a:cs typeface="Garamond"/>
              </a:rPr>
              <a:t>: Variations of Parallel Coordinate Plots for Categorical Data. R package version 0.1.2</a:t>
            </a:r>
            <a:r>
              <a:rPr lang="en-US" sz="1500" dirty="0" smtClean="0">
                <a:latin typeface="Garamond"/>
                <a:cs typeface="Garamond"/>
              </a:rPr>
              <a:t>.</a:t>
            </a:r>
          </a:p>
          <a:p>
            <a:pPr indent="-457200"/>
            <a:endParaRPr lang="en-US" sz="1500" dirty="0">
              <a:latin typeface="Garamond"/>
              <a:cs typeface="Garamond"/>
            </a:endParaRPr>
          </a:p>
          <a:p>
            <a:pPr indent="-457200"/>
            <a:r>
              <a:rPr lang="en-US" sz="1500" dirty="0">
                <a:latin typeface="Garamond"/>
                <a:cs typeface="Garamond"/>
              </a:rPr>
              <a:t>H. Wickham. ggplot2: Elegant Graphics for Data Analysis. Springer-</a:t>
            </a:r>
            <a:r>
              <a:rPr lang="en-US" sz="1500" dirty="0" err="1">
                <a:latin typeface="Garamond"/>
                <a:cs typeface="Garamond"/>
              </a:rPr>
              <a:t>Verlag</a:t>
            </a:r>
            <a:r>
              <a:rPr lang="en-US" sz="1500" dirty="0">
                <a:latin typeface="Garamond"/>
                <a:cs typeface="Garamond"/>
              </a:rPr>
              <a:t> New York, 2009.</a:t>
            </a:r>
          </a:p>
          <a:p>
            <a:pPr indent="-457200"/>
            <a:endParaRPr lang="en-US" sz="1500" dirty="0">
              <a:latin typeface="Garamond"/>
              <a:cs typeface="Garamond"/>
            </a:endParaRPr>
          </a:p>
          <a:p>
            <a:pPr indent="-457200"/>
            <a:r>
              <a:rPr lang="en-US" sz="1500" dirty="0" err="1">
                <a:latin typeface="Garamond"/>
                <a:cs typeface="Garamond"/>
              </a:rPr>
              <a:t>Karthik</a:t>
            </a:r>
            <a:r>
              <a:rPr lang="en-US" sz="1500" dirty="0">
                <a:latin typeface="Garamond"/>
                <a:cs typeface="Garamond"/>
              </a:rPr>
              <a:t> Ram and Hadley Wickham (2015). </a:t>
            </a:r>
            <a:r>
              <a:rPr lang="en-US" sz="1500" dirty="0" err="1">
                <a:latin typeface="Garamond"/>
                <a:cs typeface="Garamond"/>
              </a:rPr>
              <a:t>wesanderson</a:t>
            </a:r>
            <a:r>
              <a:rPr lang="en-US" sz="1500" dirty="0">
                <a:latin typeface="Garamond"/>
                <a:cs typeface="Garamond"/>
              </a:rPr>
              <a:t>: A Wes Anderson Palette Generator. R package version 0.3.2</a:t>
            </a:r>
          </a:p>
          <a:p>
            <a:pPr indent="-457200"/>
            <a:endParaRPr lang="en-US" sz="1500" dirty="0" smtClean="0">
              <a:latin typeface="Garamond"/>
              <a:cs typeface="Garamond"/>
            </a:endParaRPr>
          </a:p>
          <a:p>
            <a:pPr indent="-457200"/>
            <a:r>
              <a:rPr lang="en-US" sz="1500" dirty="0" smtClean="0">
                <a:latin typeface="Garamond"/>
                <a:cs typeface="Garamond"/>
              </a:rPr>
              <a:t>T. Lumley (2014) "survey: analysis of complex survey samples". R package version 3.30.</a:t>
            </a:r>
          </a:p>
          <a:p>
            <a:pPr indent="-457200"/>
            <a:endParaRPr lang="en-US" sz="1500" dirty="0">
              <a:latin typeface="Garamond"/>
              <a:cs typeface="Garamond"/>
            </a:endParaRPr>
          </a:p>
          <a:p>
            <a:pPr indent="-457200"/>
            <a:r>
              <a:rPr lang="en-US" sz="1500" dirty="0">
                <a:latin typeface="Garamond"/>
                <a:cs typeface="Garamond"/>
              </a:rPr>
              <a:t>"UNITED STATES RENAL DATA SYSTEM." USRDS Home Page. </a:t>
            </a:r>
            <a:r>
              <a:rPr lang="en-US" sz="1500" dirty="0" err="1">
                <a:latin typeface="Garamond"/>
                <a:cs typeface="Garamond"/>
              </a:rPr>
              <a:t>N.p</a:t>
            </a:r>
            <a:r>
              <a:rPr lang="en-US" sz="1500" dirty="0">
                <a:latin typeface="Garamond"/>
                <a:cs typeface="Garamond"/>
              </a:rPr>
              <a:t>., </a:t>
            </a:r>
            <a:r>
              <a:rPr lang="en-US" sz="1500" dirty="0" err="1">
                <a:latin typeface="Garamond"/>
                <a:cs typeface="Garamond"/>
              </a:rPr>
              <a:t>n.d.</a:t>
            </a:r>
            <a:r>
              <a:rPr lang="en-US" sz="1500" dirty="0">
                <a:latin typeface="Garamond"/>
                <a:cs typeface="Garamond"/>
              </a:rPr>
              <a:t> Web. 17 July 2016</a:t>
            </a:r>
            <a:r>
              <a:rPr lang="en-US" sz="1500" dirty="0" smtClean="0">
                <a:latin typeface="Garamond"/>
                <a:cs typeface="Garamond"/>
              </a:rPr>
              <a:t>.</a:t>
            </a:r>
          </a:p>
          <a:p>
            <a:pPr indent="-457200"/>
            <a:endParaRPr lang="en-US" sz="1000" dirty="0" smtClean="0">
              <a:latin typeface="Garamond"/>
              <a:cs typeface="Garamond"/>
            </a:endParaRPr>
          </a:p>
          <a:p>
            <a:pPr indent="-457200"/>
            <a:r>
              <a:rPr lang="en-US" sz="1500" dirty="0" smtClean="0">
                <a:latin typeface="Garamond"/>
                <a:cs typeface="Garamond"/>
              </a:rPr>
              <a:t>Winston </a:t>
            </a:r>
            <a:r>
              <a:rPr lang="en-US" sz="1500" dirty="0">
                <a:latin typeface="Garamond"/>
                <a:cs typeface="Garamond"/>
              </a:rPr>
              <a:t>Chang, (2014). </a:t>
            </a:r>
            <a:r>
              <a:rPr lang="en-US" sz="1500" dirty="0" err="1" smtClean="0">
                <a:latin typeface="Garamond"/>
                <a:cs typeface="Garamond"/>
              </a:rPr>
              <a:t>Extrafont</a:t>
            </a:r>
            <a:r>
              <a:rPr lang="en-US" sz="1500" dirty="0" smtClean="0">
                <a:latin typeface="Garamond"/>
                <a:cs typeface="Garamond"/>
              </a:rPr>
              <a:t>: Tools </a:t>
            </a:r>
            <a:r>
              <a:rPr lang="en-US" sz="1500" dirty="0">
                <a:latin typeface="Garamond"/>
                <a:cs typeface="Garamond"/>
              </a:rPr>
              <a:t>for using fonts. R </a:t>
            </a:r>
            <a:r>
              <a:rPr lang="en-US" sz="1500" dirty="0" smtClean="0">
                <a:latin typeface="Garamond"/>
                <a:cs typeface="Garamond"/>
              </a:rPr>
              <a:t>package version </a:t>
            </a:r>
            <a:r>
              <a:rPr lang="en-US" sz="1500" dirty="0">
                <a:latin typeface="Garamond"/>
                <a:cs typeface="Garamond"/>
              </a:rPr>
              <a:t>0.17</a:t>
            </a:r>
            <a:r>
              <a:rPr lang="en-US" sz="1500" dirty="0" smtClean="0">
                <a:latin typeface="Garamond"/>
                <a:cs typeface="Garamond"/>
              </a:rPr>
              <a:t>.</a:t>
            </a:r>
          </a:p>
          <a:p>
            <a:pPr indent="-457200"/>
            <a:endParaRPr lang="en-US" sz="1500" dirty="0">
              <a:latin typeface="Garamond"/>
              <a:cs typeface="Garamond"/>
            </a:endParaRPr>
          </a:p>
          <a:p>
            <a:pPr indent="-457200"/>
            <a:endParaRPr lang="en-US" sz="1000" dirty="0" smtClean="0">
              <a:latin typeface="Garamond"/>
              <a:cs typeface="Garamond"/>
            </a:endParaRPr>
          </a:p>
          <a:p>
            <a:pPr indent="-457200"/>
            <a:endParaRPr lang="en-US" sz="1000" dirty="0" smtClean="0">
              <a:latin typeface="Garamond"/>
              <a:cs typeface="Garamond"/>
            </a:endParaRPr>
          </a:p>
          <a:p>
            <a:r>
              <a:rPr lang="en-US" sz="4000" dirty="0">
                <a:latin typeface="Garamond"/>
                <a:cs typeface="Garamond"/>
              </a:rPr>
              <a:t> </a:t>
            </a:r>
          </a:p>
          <a:p>
            <a:endParaRPr lang="es-ES_tradnl" sz="4000" dirty="0">
              <a:latin typeface="Garamond"/>
              <a:cs typeface="Garamond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406334" y="8331482"/>
            <a:ext cx="7967436" cy="5816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1B3C"/>
                </a:solidFill>
                <a:latin typeface="Garamond"/>
                <a:cs typeface="Garamond"/>
              </a:rPr>
              <a:t>1</a:t>
            </a:r>
            <a:r>
              <a:rPr lang="en-US" sz="4400" dirty="0" smtClean="0">
                <a:solidFill>
                  <a:srgbClr val="001B3C"/>
                </a:solidFill>
                <a:latin typeface="Garamond"/>
                <a:cs typeface="Garamond"/>
              </a:rPr>
              <a:t>. </a:t>
            </a:r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Narrow down variables of interest</a:t>
            </a:r>
            <a:endParaRPr lang="en-US" sz="3600" dirty="0">
              <a:solidFill>
                <a:srgbClr val="001B3C"/>
              </a:solidFill>
              <a:latin typeface="Garamond"/>
              <a:cs typeface="Garamond"/>
            </a:endParaRPr>
          </a:p>
          <a:p>
            <a:r>
              <a:rPr lang="en-US" sz="3600" dirty="0">
                <a:solidFill>
                  <a:srgbClr val="001B3C"/>
                </a:solidFill>
                <a:latin typeface="Garamond"/>
                <a:cs typeface="Garamond"/>
              </a:rPr>
              <a:t>through literature review, </a:t>
            </a:r>
          </a:p>
          <a:p>
            <a:r>
              <a:rPr lang="en-US" sz="3600" dirty="0">
                <a:solidFill>
                  <a:srgbClr val="001B3C"/>
                </a:solidFill>
                <a:latin typeface="Garamond"/>
                <a:cs typeface="Garamond"/>
              </a:rPr>
              <a:t>visualizations</a:t>
            </a:r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, and chi</a:t>
            </a:r>
            <a:r>
              <a:rPr lang="en-US" sz="3600" dirty="0">
                <a:solidFill>
                  <a:srgbClr val="001B3C"/>
                </a:solidFill>
                <a:latin typeface="Garamond"/>
                <a:cs typeface="Garamond"/>
              </a:rPr>
              <a:t>-squared </a:t>
            </a:r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tests. </a:t>
            </a:r>
          </a:p>
          <a:p>
            <a:endParaRPr lang="en-US" sz="2000" dirty="0">
              <a:solidFill>
                <a:srgbClr val="001B3C"/>
              </a:solidFill>
              <a:latin typeface="Garamond"/>
              <a:cs typeface="Garamond"/>
            </a:endParaRPr>
          </a:p>
          <a:p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Discard some variables due to a high number of missing values.</a:t>
            </a:r>
          </a:p>
          <a:p>
            <a:endParaRPr lang="en-US" sz="2000" dirty="0">
              <a:solidFill>
                <a:srgbClr val="001B3C"/>
              </a:solidFill>
              <a:latin typeface="Garamond"/>
              <a:cs typeface="Garamond"/>
            </a:endParaRPr>
          </a:p>
          <a:p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Subset the data so that only those older than 18 are included. </a:t>
            </a:r>
          </a:p>
          <a:p>
            <a:endParaRPr lang="en-US" sz="3600" dirty="0">
              <a:solidFill>
                <a:srgbClr val="001B3C"/>
              </a:solidFill>
              <a:latin typeface="Garamond"/>
              <a:cs typeface="Garamond"/>
            </a:endParaRPr>
          </a:p>
          <a:p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Transform age into a categorical variable.</a:t>
            </a:r>
            <a:endParaRPr lang="en-US" sz="3600" dirty="0">
              <a:solidFill>
                <a:srgbClr val="001B3C"/>
              </a:solidFill>
              <a:latin typeface="Garamond"/>
              <a:cs typeface="Garamond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889874" y="15067404"/>
            <a:ext cx="8483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aramond"/>
                <a:cs typeface="Garamond"/>
              </a:rPr>
              <a:t>Parallel sets visualization used to understand relationships between categorical variables in multivariate datasets</a:t>
            </a:r>
            <a:endParaRPr lang="en-US" sz="2000" dirty="0">
              <a:latin typeface="Garamond"/>
              <a:cs typeface="Garamon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341265" y="20646030"/>
            <a:ext cx="839287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Garamond"/>
                <a:cs typeface="Garamond"/>
              </a:rPr>
              <a:t>3. </a:t>
            </a:r>
            <a:r>
              <a:rPr lang="en-US" sz="3600" dirty="0" smtClean="0">
                <a:latin typeface="Garamond"/>
                <a:cs typeface="Garamond"/>
              </a:rPr>
              <a:t>Perform 10-fold cross validation and bootstrap resampling to find the most accurate multiple linear regression model for predicting estimated glomerular filtration rate (measurement for determining CKD stage).</a:t>
            </a:r>
          </a:p>
          <a:p>
            <a:endParaRPr lang="en-US" sz="2000" dirty="0">
              <a:latin typeface="Garamond"/>
              <a:cs typeface="Garamond"/>
            </a:endParaRPr>
          </a:p>
          <a:p>
            <a:r>
              <a:rPr lang="en-US" sz="3600" dirty="0" smtClean="0">
                <a:latin typeface="Garamond"/>
                <a:cs typeface="Garamond"/>
              </a:rPr>
              <a:t>Penalize errors on higher-weight observations by weighting errors on specific PSUs by corresponding survey weight to maintain internal consistency.</a:t>
            </a:r>
            <a:endParaRPr lang="en-US" sz="3600" dirty="0">
              <a:latin typeface="Garamond"/>
              <a:cs typeface="Garamon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3341265" y="16870949"/>
                <a:ext cx="8382461" cy="3498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>
                    <a:solidFill>
                      <a:srgbClr val="001B3C"/>
                    </a:solidFill>
                    <a:latin typeface="Garamond" charset="0"/>
                    <a:ea typeface="Garamond" charset="0"/>
                    <a:cs typeface="Garamond" charset="0"/>
                  </a:rPr>
                  <a:t>2</a:t>
                </a:r>
                <a:r>
                  <a:rPr lang="en-US" sz="4400" b="1" dirty="0" smtClean="0">
                    <a:solidFill>
                      <a:srgbClr val="001B3C"/>
                    </a:solidFill>
                    <a:latin typeface="Garamond" charset="0"/>
                    <a:ea typeface="Garamond" charset="0"/>
                    <a:cs typeface="Garamond" charset="0"/>
                  </a:rPr>
                  <a:t>.</a:t>
                </a:r>
                <a:r>
                  <a:rPr lang="en-US" sz="4400" dirty="0" smtClean="0">
                    <a:solidFill>
                      <a:srgbClr val="001B3C"/>
                    </a:solidFill>
                    <a:latin typeface="Garamond" charset="0"/>
                    <a:ea typeface="Garamond" charset="0"/>
                    <a:cs typeface="Garamond" charset="0"/>
                  </a:rPr>
                  <a:t> </a:t>
                </a:r>
                <a:r>
                  <a:rPr lang="en-US" sz="3600" dirty="0" smtClean="0">
                    <a:solidFill>
                      <a:srgbClr val="001B3C"/>
                    </a:solidFill>
                    <a:latin typeface="Garamond"/>
                    <a:cs typeface="Garamond"/>
                  </a:rPr>
                  <a:t>Use backward </a:t>
                </a:r>
                <a:r>
                  <a:rPr lang="en-US" sz="3600" dirty="0">
                    <a:solidFill>
                      <a:srgbClr val="001B3C"/>
                    </a:solidFill>
                    <a:latin typeface="Garamond"/>
                    <a:cs typeface="Garamond"/>
                  </a:rPr>
                  <a:t>selection to get </a:t>
                </a:r>
                <a:r>
                  <a:rPr lang="en-US" sz="3600" dirty="0" smtClean="0">
                    <a:solidFill>
                      <a:srgbClr val="001B3C"/>
                    </a:solidFill>
                    <a:latin typeface="Garamond"/>
                    <a:cs typeface="Garamond"/>
                  </a:rPr>
                  <a:t>GLMs of the form: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𝑌</m:t>
                          </m:r>
                        </m:e>
                      </m:acc>
                      <m:r>
                        <a:rPr lang="en-US" sz="32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… +</m:t>
                      </m:r>
                      <m:sSub>
                        <m:sSubPr>
                          <m:ctrlP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sSub>
                        <m:sSubPr>
                          <m:ctrlP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𝜀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 smtClean="0">
                  <a:solidFill>
                    <a:srgbClr val="001B3C"/>
                  </a:solidFill>
                  <a:latin typeface="Garamond"/>
                  <a:cs typeface="Garamond"/>
                </a:endParaRPr>
              </a:p>
              <a:p>
                <a:r>
                  <a:rPr lang="en-US" sz="3600" dirty="0">
                    <a:solidFill>
                      <a:srgbClr val="001B3C"/>
                    </a:solidFill>
                    <a:latin typeface="Garamond"/>
                    <a:cs typeface="Garamond"/>
                  </a:rPr>
                  <a:t>with the lowest BIC </a:t>
                </a:r>
                <a:r>
                  <a:rPr lang="en-US" sz="3600" dirty="0" smtClean="0">
                    <a:solidFill>
                      <a:srgbClr val="001B3C"/>
                    </a:solidFill>
                    <a:latin typeface="Garamond"/>
                    <a:cs typeface="Garamond"/>
                  </a:rPr>
                  <a:t>value.</a:t>
                </a:r>
              </a:p>
              <a:p>
                <a:endParaRPr lang="en-US" sz="2000" dirty="0">
                  <a:solidFill>
                    <a:srgbClr val="001B3C"/>
                  </a:solidFill>
                  <a:latin typeface="Garamond"/>
                  <a:cs typeface="Garamond"/>
                </a:endParaRPr>
              </a:p>
              <a:p>
                <a:r>
                  <a:rPr lang="en-US" sz="3600" dirty="0">
                    <a:solidFill>
                      <a:srgbClr val="001B3C"/>
                    </a:solidFill>
                    <a:latin typeface="Garamond"/>
                    <a:cs typeface="Garamond"/>
                  </a:rPr>
                  <a:t>Test with different initial sets of variables.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1265" y="16870949"/>
                <a:ext cx="8382461" cy="3498073"/>
              </a:xfrm>
              <a:prstGeom prst="rect">
                <a:avLst/>
              </a:prstGeom>
              <a:blipFill rotWithShape="0">
                <a:blip r:embed="rId7"/>
                <a:stretch>
                  <a:fillRect l="-2982" t="-3665" b="-57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33986612" y="22798783"/>
            <a:ext cx="9605564" cy="0"/>
          </a:xfrm>
          <a:prstGeom prst="line">
            <a:avLst/>
          </a:prstGeom>
          <a:ln w="19050" cmpd="sng">
            <a:gradFill flip="none" rotWithShape="1">
              <a:gsLst>
                <a:gs pos="0">
                  <a:srgbClr val="FFC400"/>
                </a:gs>
                <a:gs pos="100000">
                  <a:prstClr val="white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986612" y="27676873"/>
            <a:ext cx="9605564" cy="0"/>
          </a:xfrm>
          <a:prstGeom prst="line">
            <a:avLst/>
          </a:prstGeom>
          <a:ln w="19050" cmpd="sng">
            <a:gradFill flip="none" rotWithShape="1">
              <a:gsLst>
                <a:gs pos="0">
                  <a:srgbClr val="FFC400"/>
                </a:gs>
                <a:gs pos="100000">
                  <a:prstClr val="white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2color-transparentbg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6251" y="1874060"/>
            <a:ext cx="2921201" cy="3189952"/>
          </a:xfrm>
          <a:prstGeom prst="rect">
            <a:avLst/>
          </a:prstGeom>
        </p:spPr>
      </p:pic>
      <p:pic>
        <p:nvPicPr>
          <p:cNvPr id="40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108091" y="26689913"/>
            <a:ext cx="5893426" cy="566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34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273</Words>
  <Application>Microsoft Macintosh PowerPoint</Application>
  <PresentationFormat>Custom</PresentationFormat>
  <Paragraphs>94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 Lucchesi</dc:creator>
  <cp:lastModifiedBy>Lydia Lucchesi</cp:lastModifiedBy>
  <cp:revision>308</cp:revision>
  <dcterms:created xsi:type="dcterms:W3CDTF">2016-07-14T19:21:14Z</dcterms:created>
  <dcterms:modified xsi:type="dcterms:W3CDTF">2016-07-28T19:54:42Z</dcterms:modified>
</cp:coreProperties>
</file>