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BB491E-59D5-405E-A8F4-868BCA73059A}">
  <a:tblStyle styleId="{A0BB491E-59D5-405E-A8F4-868BCA730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7af01a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17af01a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17af01a1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17af01a1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17af01a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17af01a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1A1A1A"/>
                </a:solidFill>
              </a:rPr>
              <a:t>RAG performs well on single-hop questions and those requiring detailed information. This is validated by its performance on the NQ dataset as well as the single-hop (sh) and detail-oriented (dtl) questions in the NovelQA dataset (Table 1 and Table 3).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7af01a1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17af01a1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GraphRAG, particularly Community-GraphRAG (Local), excels on multi-hop queries. For instance, it achieved the best performance on both the HotPotQA and MultiHop-RAG datasets. Although its overall performance on the NovelQA dataset is lower than that of RAG, it still performs well on the multi-hop (mh) queries in NovelQA.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184d2bb6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184d2bb6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184d2bb6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184d2bb6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17af01a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17af01a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17af01a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17af01a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17af01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17af01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31450c9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31450c9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8c14969c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8c14969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Cited from the paper: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"Retrieval-Augmented Generation (RAG) has emerged as a powerful approach to enhance downstream tasks by retrieving relevant knowledge from external data sources."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"In most existing RAG systems, retrieval is primarily conducted from text databases using lexical and semantic search."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"It has achieved remarkable success in various real-world applications, such as healthcare...law...finance...education..."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"...significantly improves their faithfulness by mitigating hallucinations, reducing privacy risks, and enhancing robustness."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31450c9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31450c9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31450c9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31450c9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31450c9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31450c9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31450c9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31450c9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31450c9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31450c9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31450c99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31450c99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31450c99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31450c99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31450c99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31450c99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31450c9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31450c9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83204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83204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Cited from the paper: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"GraphRAG has recently gained attention for retrieving graph-structured data, such as knowledge graphs (KGs) and molecular graphs."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"GraphRAG has also demonstrated its effectiveness for text-based tasks after structuring implicit knowledge from text into graph representations."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"Beyond leveraging existing graphs, GraphRAG has also demonstrated its effectiveness for text-based tasks after structuring implicit knowledge from text into graph representations..."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"These studies highlight the potential of GraphRAG in processing text-based tasks by constructing graphs from textual data."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2.2)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832047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1832047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Cited from the paper:</a:t>
            </a: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"Most applications of GraphRAG for text data have been designed for specific tasks and datasets, lacking a systematic evaluation and comparison..."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(Abstract)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"To bridge this gap, we systematically evaluate the performance of RAG and GraphRAG on general text-based tasks using widely adopted datasets..."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"...we conduct experiments on both single-hop and multi-hop QA under single-document and multi-document scenarios."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"...we evaluate both single-document and multi-document summarization to comprehensively assess the effectiveness of RAG and GraphRAG."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1832047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1832047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"Our findings reveal that RAG and GraphRAG are complementary, each excelling in different aspects."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"We propose two strategies... (1) Selection... (2) Integration..."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 </a:t>
            </a: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 i="1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"For the Question Answering task, we observe that RAG performs better on single-hop questions and those requiring detailed information, while GraphRAG is more effective for multi-hop questions."</a:t>
            </a:r>
            <a:endParaRPr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"In the Query-based Summarization task, RAG captures fine-grained details, whereas GraphRAG generates more diverse and multi-faceted summaries."</a:t>
            </a:r>
            <a:endParaRPr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>
                <a:solidFill>
                  <a:schemeClr val="dk1"/>
                </a:solidFill>
              </a:rPr>
              <a:t>(Section 1 Introduction)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173b7bb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173b7bb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173b7b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173b7b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73b7bb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173b7bb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173b7bb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173b7bb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90500" rtl="0" algn="l">
              <a:lnSpc>
                <a:spcPct val="91283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lang="zh-TW" sz="4150">
                <a:latin typeface="Lato"/>
                <a:ea typeface="Lato"/>
                <a:cs typeface="Lato"/>
                <a:sym typeface="Lato"/>
              </a:rPr>
              <a:t>RAG vs. GraphRAG: A Systematic Evaluation and Key Insights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Group 8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113524012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 胡　禎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113524013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 張祐豪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113524020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 洪慈徽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113524025</a:t>
            </a: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 郁宸瑋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Answering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most widely used tasks for </a:t>
            </a:r>
            <a:r>
              <a:rPr b="1" lang="zh-TW">
                <a:solidFill>
                  <a:srgbClr val="1880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evaluating the performance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RAG systems.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single-hop QA, multi-hop QA, 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open-domain QA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(Wang, 2022)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sets and Evaluation Metrics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1026000" y="278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{A0BB491E-59D5-405E-A8F4-868BCA73059A}</a:tableStyleId>
              </a:tblPr>
              <a:tblGrid>
                <a:gridCol w="1855200"/>
                <a:gridCol w="1700150"/>
                <a:gridCol w="4187050"/>
              </a:tblGrid>
              <a:tr h="321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Dataset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TaskType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Natural Questions (NQ)</a:t>
                      </a:r>
                      <a:r>
                        <a:rPr lang="zh-TW" sz="1000"/>
                        <a:t> (Kwiatkowski et al., 2019)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Single-hop QA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Real-world factual questions</a:t>
                      </a:r>
                      <a:r>
                        <a:rPr lang="zh-TW" sz="1000"/>
                        <a:t> collected from </a:t>
                      </a:r>
                      <a:r>
                        <a:rPr b="1" lang="zh-TW" sz="1000"/>
                        <a:t>Google Search</a:t>
                      </a:r>
                      <a:r>
                        <a:rPr lang="zh-TW" sz="1000"/>
                        <a:t>. Questions are</a:t>
                      </a:r>
                      <a:r>
                        <a:rPr lang="zh-TW" sz="10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r>
                        <a:rPr b="1" lang="zh-TW" sz="1000">
                          <a:solidFill>
                            <a:srgbClr val="188038"/>
                          </a:solidFill>
                          <a:highlight>
                            <a:schemeClr val="lt1"/>
                          </a:highlight>
                        </a:rPr>
                        <a:t>short and direct</a:t>
                      </a:r>
                      <a:r>
                        <a:rPr lang="zh-TW" sz="1000"/>
                        <a:t>; </a:t>
                      </a:r>
                      <a:r>
                        <a:rPr lang="zh-TW" sz="1000"/>
                        <a:t>e.g., </a:t>
                      </a:r>
                      <a:r>
                        <a:rPr lang="zh-TW" sz="1000"/>
                        <a:t>Where is the capital of China?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 HotpotQA</a:t>
                      </a:r>
                      <a:br>
                        <a:rPr b="1" lang="zh-TW" sz="1000"/>
                      </a:br>
                      <a:r>
                        <a:rPr b="1" lang="zh-TW" sz="1000"/>
                        <a:t> </a:t>
                      </a:r>
                      <a:r>
                        <a:rPr lang="zh-TW" sz="1000"/>
                        <a:t>(Yang et al., 2018)	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Multi-hop QA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Requires reasoning across </a:t>
                      </a:r>
                      <a:r>
                        <a:rPr b="1" lang="zh-TW" sz="1000"/>
                        <a:t>two or more passages</a:t>
                      </a:r>
                      <a:r>
                        <a:rPr lang="zh-TW" sz="1000"/>
                        <a:t>, e.g., combining information from</a:t>
                      </a:r>
                      <a:r>
                        <a:rPr b="1" lang="zh-TW" sz="1000"/>
                        <a:t> A and B to derive answer C.</a:t>
                      </a:r>
                      <a:endParaRPr b="1"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MultiHop-RAG</a:t>
                      </a:r>
                      <a:r>
                        <a:rPr lang="zh-TW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(Tang and Yang, 2024)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Multi-hop QA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Involving </a:t>
                      </a:r>
                      <a:r>
                        <a:rPr b="1" lang="zh-TW" sz="1000">
                          <a:solidFill>
                            <a:srgbClr val="188038"/>
                          </a:solidFill>
                        </a:rPr>
                        <a:t>multiple documents </a:t>
                      </a: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and</a:t>
                      </a:r>
                      <a:r>
                        <a:rPr b="1" lang="zh-TW" sz="1000">
                          <a:solidFill>
                            <a:srgbClr val="188038"/>
                          </a:solidFill>
                        </a:rPr>
                        <a:t> multi-step reasoning</a:t>
                      </a:r>
                      <a:r>
                        <a:rPr lang="zh-TW" sz="1000">
                          <a:solidFill>
                            <a:srgbClr val="188038"/>
                          </a:solidFill>
                        </a:rPr>
                        <a:t>. </a:t>
                      </a:r>
                      <a:r>
                        <a:rPr lang="zh-TW" sz="1000"/>
                        <a:t>Questions are categorized into: Inference, Comparison, Temporal, and Null types.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000"/>
                        <a:t>NovelQA</a:t>
                      </a:r>
                      <a:r>
                        <a:rPr lang="zh-TW" sz="1000"/>
                        <a:t>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(Tang and Yang, 2024)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Single-hop + Multi-hop QA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Based on </a:t>
                      </a:r>
                      <a:r>
                        <a:rPr b="1" lang="zh-TW" sz="1000"/>
                        <a:t>full-length English novels</a:t>
                      </a:r>
                      <a:r>
                        <a:rPr lang="zh-TW" sz="1000"/>
                        <a:t> (&gt;50,000 words). Questions are involving narrative reasoning, character relationships, etc.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 Main Results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2245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23"/>
          <p:cNvGraphicFramePr/>
          <p:nvPr/>
        </p:nvGraphicFramePr>
        <p:xfrm>
          <a:off x="1104900" y="250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{A0BB491E-59D5-405E-A8F4-868BCA73059A}</a:tableStyleId>
              </a:tblPr>
              <a:tblGrid>
                <a:gridCol w="2502775"/>
                <a:gridCol w="4810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Category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	</a:t>
                      </a:r>
                      <a:r>
                        <a:rPr b="1" lang="zh-TW"/>
                        <a:t>Reason/Explanation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NQ / HotpotQA uses </a:t>
                      </a:r>
                      <a:r>
                        <a:rPr b="1" lang="zh-TW"/>
                        <a:t>Precision, Recall, F1-score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r>
                        <a:rPr lang="zh-TW"/>
                        <a:t>he answers are usually a </a:t>
                      </a:r>
                      <a:r>
                        <a:rPr b="1" lang="zh-TW"/>
                        <a:t>short sentence</a:t>
                      </a:r>
                      <a:r>
                        <a:rPr lang="zh-TW"/>
                        <a:t> or a </a:t>
                      </a:r>
                      <a:r>
                        <a:rPr b="1" lang="zh-TW"/>
                        <a:t>short phrase</a:t>
                      </a:r>
                      <a:r>
                        <a:rPr lang="zh-TW"/>
                        <a:t>, it is necessary to evaluate both whether </a:t>
                      </a:r>
                      <a:r>
                        <a:rPr b="1" lang="zh-TW">
                          <a:solidFill>
                            <a:srgbClr val="188038"/>
                          </a:solidFill>
                        </a:rPr>
                        <a:t>the predicted answer exists (Precision)</a:t>
                      </a:r>
                      <a:r>
                        <a:rPr lang="zh-TW"/>
                        <a:t> and whether </a:t>
                      </a:r>
                      <a:r>
                        <a:rPr b="1" lang="zh-TW">
                          <a:solidFill>
                            <a:srgbClr val="188038"/>
                          </a:solidFill>
                        </a:rPr>
                        <a:t>all correct answers were included (Recall)</a:t>
                      </a:r>
                      <a:r>
                        <a:rPr lang="zh-TW"/>
                        <a:t>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MultiHop-RAG / NovelQA uses </a:t>
                      </a:r>
                      <a:r>
                        <a:rPr b="1" lang="zh-TW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r>
                        <a:rPr lang="zh-TW"/>
                        <a:t>he questions are </a:t>
                      </a:r>
                      <a:r>
                        <a:rPr b="1" lang="zh-TW">
                          <a:solidFill>
                            <a:srgbClr val="188038"/>
                          </a:solidFill>
                        </a:rPr>
                        <a:t>classification-based</a:t>
                      </a:r>
                      <a:r>
                        <a:rPr b="1" lang="zh-TW"/>
                        <a:t>(The answers are discrete choices)</a:t>
                      </a:r>
                      <a:r>
                        <a:rPr lang="zh-TW"/>
                        <a:t>, e.g., selecting the correct option through</a:t>
                      </a:r>
                      <a:r>
                        <a:rPr b="1" lang="zh-TW"/>
                        <a:t> inference</a:t>
                      </a:r>
                      <a:r>
                        <a:rPr lang="zh-TW"/>
                        <a:t>, or </a:t>
                      </a:r>
                      <a:r>
                        <a:rPr b="1" lang="zh-TW"/>
                        <a:t>judging</a:t>
                      </a:r>
                      <a:r>
                        <a:rPr lang="zh-TW"/>
                        <a:t> whether an answer exists.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 Main Results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RAG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performs well on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single-hop questions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those requiring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detailed information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13" y="2496475"/>
            <a:ext cx="6700581" cy="19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1358825" y="3631400"/>
            <a:ext cx="40824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475" y="2496478"/>
            <a:ext cx="6516676" cy="21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/>
          <p:nvPr/>
        </p:nvSpPr>
        <p:spPr>
          <a:xfrm>
            <a:off x="4211450" y="3214700"/>
            <a:ext cx="360600" cy="3009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443575" y="3214700"/>
            <a:ext cx="287400" cy="30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443575" y="4153500"/>
            <a:ext cx="287400" cy="30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248050" y="4153500"/>
            <a:ext cx="287400" cy="30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 Main Results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GraphRAG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excels on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multi-hop queries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 For instance, it achieved the best performance on both the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HotPotQA 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MultiHop-RAG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datasets. </a:t>
            </a:r>
            <a:endParaRPr b="1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13" y="2801275"/>
            <a:ext cx="6700581" cy="19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6257750" y="4363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6384925" y="3271125"/>
            <a:ext cx="492900" cy="23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7476950" y="4363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13" y="2965838"/>
            <a:ext cx="80295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/>
          <p:nvPr/>
        </p:nvSpPr>
        <p:spPr>
          <a:xfrm>
            <a:off x="4327392" y="2965850"/>
            <a:ext cx="1147800" cy="23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7996200" y="4215200"/>
            <a:ext cx="4929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63" y="2839100"/>
            <a:ext cx="79914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 Main Results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Community-GraphRAG (Global) 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lacks detail and is prone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hallucinations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performing especially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poorly on detailed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null-type QA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questions.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3905375" y="4227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6952850" y="4227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4325550" y="2839100"/>
            <a:ext cx="1137300" cy="239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QA Main Results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1A1A1A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KG-based GraphRAG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performs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poorly in QA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tasks mainly because the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knowledge graphs constructed from text 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 Only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around 65% of answer entities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Hotpot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NQ</a:t>
            </a:r>
            <a:r>
              <a:rPr b="1" lang="zh-TW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datasets are present in the constructed graphs.</a:t>
            </a:r>
            <a:endParaRPr b="1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88" y="2839100"/>
            <a:ext cx="6700581" cy="19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/>
          <p:nvPr/>
        </p:nvSpPr>
        <p:spPr>
          <a:xfrm>
            <a:off x="7574450" y="4264475"/>
            <a:ext cx="3606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5155100" y="4264475"/>
            <a:ext cx="3606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5155100" y="3965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7574450" y="3965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1462100" y="3965925"/>
            <a:ext cx="360600" cy="17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1462100" y="4264475"/>
            <a:ext cx="1575300" cy="1767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Comparative QA Analysis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729450" y="2078875"/>
            <a:ext cx="76887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Queries answered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Correctly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both methods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correctly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only by RAG (</a:t>
            </a:r>
            <a:r>
              <a:rPr lang="zh-TW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RAG-only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)、</a:t>
            </a:r>
            <a:r>
              <a:rPr lang="zh-TW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correctly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only by GraphRAG (</a:t>
            </a:r>
            <a:r>
              <a:rPr lang="zh-TW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GraphRAG-only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and </a:t>
            </a:r>
            <a:r>
              <a:rPr lang="zh-TW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incorrectly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lang="zh-TW" sz="13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both methods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50" y="2749828"/>
            <a:ext cx="5992701" cy="20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5359500" y="3105350"/>
            <a:ext cx="363600" cy="3102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4720600" y="3760325"/>
            <a:ext cx="363600" cy="310200"/>
          </a:xfrm>
          <a:prstGeom prst="rect">
            <a:avLst/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837875" y="3105350"/>
            <a:ext cx="363600" cy="31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6209650" y="3760325"/>
            <a:ext cx="363600" cy="31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Improving QA Performance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2078875"/>
            <a:ext cx="7688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on the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complementary properties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RAG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GraphRAG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investigate the following two strategies to enhance overall QA performance.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1: RAG vs. GraphRAG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Selection.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well-suited for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fact-based questions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require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direct retrieval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detailed information.</a:t>
            </a:r>
            <a:endParaRPr b="1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GraphRAG (Local)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more effective for 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reasoning-based</a:t>
            </a: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involve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multi-step inference.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2: RAG vs. GraphRAG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Integration.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romanLcPeriod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retrieved contents from both RAG and GraphRAG are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concatenated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jointly input into the generator to produce the final response.</a:t>
            </a:r>
            <a:endParaRPr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AutoNum type="romanLcPeriod"/>
            </a:pPr>
            <a:r>
              <a:rPr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Maximally combines the advantages of both methods, but comes with</a:t>
            </a:r>
            <a:r>
              <a:rPr b="1" lang="zh-TW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higher computational cost.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MultiHop-RAG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 using the Llama 3.1-70B model,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strategies </a:t>
            </a:r>
            <a:r>
              <a:rPr b="1" lang="zh-TW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effectively improved performance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strategy outperformed the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individual model by 1.1%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the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strategy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a 6.4% improvement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Query-Based Summarization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729450" y="1853850"/>
            <a:ext cx="80940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 widely used</a:t>
            </a: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task to evaluate the performance of RAG systems.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Prior work focused mainly on global summarization </a:t>
            </a:r>
            <a:r>
              <a:rPr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(Edge et al., 2024)</a:t>
            </a: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Lacking: Evaluation of RAG and GraphRAG for </a:t>
            </a: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Query-Based Summarization.</a:t>
            </a:r>
            <a:endParaRPr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Datasets and Evaluation Metrics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Datasets: SQuALITY</a:t>
            </a:r>
            <a:r>
              <a:rPr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(Wang et al., 2022)</a:t>
            </a: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, QMSum</a:t>
            </a:r>
            <a:r>
              <a:rPr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(Zhong et al., 2021),</a:t>
            </a: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ODSum-story, ODSum-meeting</a:t>
            </a:r>
            <a:r>
              <a:rPr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(Zhou et al., 2023).</a:t>
            </a:r>
            <a:endParaRPr sz="12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Metrics:  ROUGE-2 </a:t>
            </a:r>
            <a:r>
              <a:rPr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(Lin, 2004)</a:t>
            </a: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, BERTScore</a:t>
            </a:r>
            <a:r>
              <a:rPr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(Zhang et al., 2019).</a:t>
            </a:r>
            <a:endParaRPr sz="12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Datasets</a:t>
            </a:r>
            <a:endParaRPr/>
          </a:p>
        </p:txBody>
      </p:sp>
      <p:graphicFrame>
        <p:nvGraphicFramePr>
          <p:cNvPr id="228" name="Google Shape;228;p31"/>
          <p:cNvGraphicFramePr/>
          <p:nvPr/>
        </p:nvGraphicFramePr>
        <p:xfrm>
          <a:off x="291425" y="197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{A0BB491E-59D5-405E-A8F4-868BCA73059A}</a:tableStyleId>
              </a:tblPr>
              <a:tblGrid>
                <a:gridCol w="1458300"/>
                <a:gridCol w="1737750"/>
                <a:gridCol w="5533350"/>
              </a:tblGrid>
              <a:tr h="3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Catogory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Dataset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Description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Single-document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SQuALITY 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(Wang et al., 2022)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Short stories from Project Gutenberg. Each query has 4 human-written summaries.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QMSum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(Zhong et al., 2021)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Annotated queries and summaries from multi-domain meetings.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Multi-document</a:t>
                      </a:r>
                      <a:endParaRPr b="1"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ODSum-story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 (Zhou et al., 2023)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Multi-doc version of SQuALITY for open-domain story summarization.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ODSum-meeting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(Zhou et al., 2023)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Multi-doc version of QMSum for meeting summarization across multiple files.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Let me introduce Retrieval-Augmented Generation (RAG) first</a:t>
            </a:r>
            <a:endParaRPr sz="2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80517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 retrieves external knowledge to help LLMs make better decisions.</a:t>
            </a:r>
            <a:b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addresses hallucination, context window limits, and boosts factual accuracy.</a:t>
            </a:r>
            <a:b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 mainly works with text-based data via lexical or semantic search.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RAG solve?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healthcare, law, finance, and education.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LLMs by reducing hallucination and improving robustness.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widely adopted, reliable technique.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 Metrics</a:t>
            </a:r>
            <a:endParaRPr/>
          </a:p>
        </p:txBody>
      </p:sp>
      <p:graphicFrame>
        <p:nvGraphicFramePr>
          <p:cNvPr id="234" name="Google Shape;234;p32"/>
          <p:cNvGraphicFramePr/>
          <p:nvPr/>
        </p:nvGraphicFramePr>
        <p:xfrm>
          <a:off x="936450" y="259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{A0BB491E-59D5-405E-A8F4-868BCA73059A}</a:tableStyleId>
              </a:tblPr>
              <a:tblGrid>
                <a:gridCol w="1922025"/>
                <a:gridCol w="5349075"/>
              </a:tblGrid>
              <a:tr h="31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Metrics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Reason / Explanation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 ROUGE-2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(Lin, 2004)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Measures lexical overlap at the bigram level between generated and reference summaries. It captures surface-level accuracy, useful for evaluating content preservation.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300"/>
                        <a:t>BERTScore</a:t>
                      </a:r>
                      <a:endParaRPr b="1"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(Zhang et al., 2019)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Uses pre-trained BERT embeddings to compute semantic similarity between generated and reference summaries. It captures deeper meaning alignment and paraphrasing quality.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729450" y="1853850"/>
            <a:ext cx="80940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Measuring lexical and semantic similarity between the predicted and ground truth summaries.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Summarization Experimental Results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729450" y="1853850"/>
            <a:ext cx="80940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RAG generally performs well on query-based summarization tasks.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Especially on the multi-document summarization tasks.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RAG</a:t>
            </a: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is often the best method.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33"/>
          <p:cNvGrpSpPr/>
          <p:nvPr/>
        </p:nvGrpSpPr>
        <p:grpSpPr>
          <a:xfrm>
            <a:off x="422549" y="2816099"/>
            <a:ext cx="8298903" cy="2068035"/>
            <a:chOff x="127113" y="194863"/>
            <a:chExt cx="8696325" cy="2238375"/>
          </a:xfrm>
        </p:grpSpPr>
        <p:pic>
          <p:nvPicPr>
            <p:cNvPr id="243" name="Google Shape;243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13" y="194863"/>
              <a:ext cx="8696325" cy="223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33"/>
            <p:cNvSpPr/>
            <p:nvPr/>
          </p:nvSpPr>
          <p:spPr>
            <a:xfrm>
              <a:off x="230225" y="1154475"/>
              <a:ext cx="8514300" cy="20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5" name="Google Shape;245;p33"/>
          <p:cNvGrpSpPr/>
          <p:nvPr/>
        </p:nvGrpSpPr>
        <p:grpSpPr>
          <a:xfrm>
            <a:off x="485321" y="2730877"/>
            <a:ext cx="8235882" cy="2313334"/>
            <a:chOff x="139375" y="2585638"/>
            <a:chExt cx="8514300" cy="2405463"/>
          </a:xfrm>
        </p:grpSpPr>
        <p:pic>
          <p:nvPicPr>
            <p:cNvPr id="246" name="Google Shape;24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585638"/>
              <a:ext cx="8488242" cy="2405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3"/>
            <p:cNvSpPr/>
            <p:nvPr/>
          </p:nvSpPr>
          <p:spPr>
            <a:xfrm>
              <a:off x="139375" y="3728775"/>
              <a:ext cx="8514300" cy="20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Summarization Experimental Results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729450" y="1853850"/>
            <a:ext cx="80940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KG-based GraphRAG benefit from combining triplets with their corresponding text.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100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By obtaining more details from text, its predictions are closer to the ground truth.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34"/>
          <p:cNvGrpSpPr/>
          <p:nvPr/>
        </p:nvGrpSpPr>
        <p:grpSpPr>
          <a:xfrm>
            <a:off x="422549" y="2816099"/>
            <a:ext cx="8298903" cy="2068035"/>
            <a:chOff x="127113" y="194863"/>
            <a:chExt cx="8696325" cy="2238375"/>
          </a:xfrm>
        </p:grpSpPr>
        <p:pic>
          <p:nvPicPr>
            <p:cNvPr id="255" name="Google Shape;25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13" y="194863"/>
              <a:ext cx="8696325" cy="223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4"/>
            <p:cNvSpPr/>
            <p:nvPr/>
          </p:nvSpPr>
          <p:spPr>
            <a:xfrm>
              <a:off x="218123" y="1366435"/>
              <a:ext cx="8514300" cy="402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7" name="Google Shape;257;p34"/>
          <p:cNvGrpSpPr/>
          <p:nvPr/>
        </p:nvGrpSpPr>
        <p:grpSpPr>
          <a:xfrm>
            <a:off x="455850" y="2816102"/>
            <a:ext cx="8235882" cy="2313334"/>
            <a:chOff x="139366" y="2585638"/>
            <a:chExt cx="8514300" cy="2405463"/>
          </a:xfrm>
        </p:grpSpPr>
        <p:pic>
          <p:nvPicPr>
            <p:cNvPr id="258" name="Google Shape;25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585638"/>
              <a:ext cx="8488242" cy="2405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34"/>
            <p:cNvSpPr/>
            <p:nvPr/>
          </p:nvSpPr>
          <p:spPr>
            <a:xfrm>
              <a:off x="139366" y="3923130"/>
              <a:ext cx="8514300" cy="405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Summarization Experimental Results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729450" y="1853850"/>
            <a:ext cx="80940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Community-based GraphRAG performs better with the Local search method.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100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Local search retrieves low-level details, entities which leads to more accurate and informative summaries compared to global search.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5"/>
          <p:cNvGrpSpPr/>
          <p:nvPr/>
        </p:nvGrpSpPr>
        <p:grpSpPr>
          <a:xfrm>
            <a:off x="422549" y="2816099"/>
            <a:ext cx="8298903" cy="2068035"/>
            <a:chOff x="127113" y="194863"/>
            <a:chExt cx="8696325" cy="2238375"/>
          </a:xfrm>
        </p:grpSpPr>
        <p:pic>
          <p:nvPicPr>
            <p:cNvPr id="267" name="Google Shape;26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13" y="194863"/>
              <a:ext cx="8696325" cy="223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35"/>
            <p:cNvSpPr/>
            <p:nvPr/>
          </p:nvSpPr>
          <p:spPr>
            <a:xfrm>
              <a:off x="220009" y="1761473"/>
              <a:ext cx="8514300" cy="402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69" name="Google Shape;269;p35"/>
          <p:cNvGrpSpPr/>
          <p:nvPr/>
        </p:nvGrpSpPr>
        <p:grpSpPr>
          <a:xfrm>
            <a:off x="455863" y="2753802"/>
            <a:ext cx="8235882" cy="2313334"/>
            <a:chOff x="139379" y="2585638"/>
            <a:chExt cx="8514300" cy="2405463"/>
          </a:xfrm>
        </p:grpSpPr>
        <p:pic>
          <p:nvPicPr>
            <p:cNvPr id="270" name="Google Shape;270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585638"/>
              <a:ext cx="8488242" cy="2405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35"/>
            <p:cNvSpPr/>
            <p:nvPr/>
          </p:nvSpPr>
          <p:spPr>
            <a:xfrm>
              <a:off x="139379" y="4330430"/>
              <a:ext cx="8514300" cy="405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Summarization Experimental Results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729450" y="1853850"/>
            <a:ext cx="82098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Integration strategy is often comparable to RAG only performance.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100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Combining RAG with GraphRAG-Local yields performance similar to using RAG alone.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36"/>
          <p:cNvGrpSpPr/>
          <p:nvPr/>
        </p:nvGrpSpPr>
        <p:grpSpPr>
          <a:xfrm>
            <a:off x="422549" y="2816099"/>
            <a:ext cx="8298903" cy="2068035"/>
            <a:chOff x="422549" y="2816099"/>
            <a:chExt cx="8298903" cy="2068035"/>
          </a:xfrm>
        </p:grpSpPr>
        <p:grpSp>
          <p:nvGrpSpPr>
            <p:cNvPr id="279" name="Google Shape;279;p36"/>
            <p:cNvGrpSpPr/>
            <p:nvPr/>
          </p:nvGrpSpPr>
          <p:grpSpPr>
            <a:xfrm>
              <a:off x="422549" y="2816099"/>
              <a:ext cx="8298903" cy="2068035"/>
              <a:chOff x="127113" y="194863"/>
              <a:chExt cx="8696325" cy="2238375"/>
            </a:xfrm>
          </p:grpSpPr>
          <p:pic>
            <p:nvPicPr>
              <p:cNvPr id="280" name="Google Shape;280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27113" y="194863"/>
                <a:ext cx="8696325" cy="2238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1" name="Google Shape;281;p36"/>
              <p:cNvSpPr/>
              <p:nvPr/>
            </p:nvSpPr>
            <p:spPr>
              <a:xfrm>
                <a:off x="220009" y="2173107"/>
                <a:ext cx="8514300" cy="1830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82" name="Google Shape;282;p36"/>
            <p:cNvSpPr/>
            <p:nvPr/>
          </p:nvSpPr>
          <p:spPr>
            <a:xfrm>
              <a:off x="596250" y="3703745"/>
              <a:ext cx="8125200" cy="1923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3" name="Google Shape;283;p36"/>
          <p:cNvGrpSpPr/>
          <p:nvPr/>
        </p:nvGrpSpPr>
        <p:grpSpPr>
          <a:xfrm>
            <a:off x="468450" y="2721025"/>
            <a:ext cx="8338450" cy="2285825"/>
            <a:chOff x="468447" y="2693442"/>
            <a:chExt cx="8294489" cy="2313354"/>
          </a:xfrm>
        </p:grpSpPr>
        <p:grpSp>
          <p:nvGrpSpPr>
            <p:cNvPr id="284" name="Google Shape;284;p36"/>
            <p:cNvGrpSpPr/>
            <p:nvPr/>
          </p:nvGrpSpPr>
          <p:grpSpPr>
            <a:xfrm>
              <a:off x="468447" y="2693442"/>
              <a:ext cx="8294489" cy="2313354"/>
              <a:chOff x="152402" y="2585627"/>
              <a:chExt cx="8574888" cy="2405484"/>
            </a:xfrm>
          </p:grpSpPr>
          <p:pic>
            <p:nvPicPr>
              <p:cNvPr id="285" name="Google Shape;285;p3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52402" y="2585627"/>
                <a:ext cx="8574888" cy="240548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Google Shape;286;p36"/>
              <p:cNvSpPr/>
              <p:nvPr/>
            </p:nvSpPr>
            <p:spPr>
              <a:xfrm>
                <a:off x="212986" y="4678470"/>
                <a:ext cx="8514300" cy="2427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87" name="Google Shape;287;p36"/>
            <p:cNvSpPr/>
            <p:nvPr/>
          </p:nvSpPr>
          <p:spPr>
            <a:xfrm>
              <a:off x="497738" y="3781404"/>
              <a:ext cx="8235900" cy="2334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Position Bias in Existing Evaluation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729450" y="1853850"/>
            <a:ext cx="82098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Community-based GraphRAG underperforms compared to RAG. It’s </a:t>
            </a:r>
            <a:r>
              <a:rPr b="1" lang="zh-TW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contrasts</a:t>
            </a: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with previous research</a:t>
            </a:r>
            <a:r>
              <a:rPr b="1" lang="zh-TW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(Edge et al, 2024)</a:t>
            </a: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Key differences: </a:t>
            </a: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Focuing on global summarization, LLM-as-a-Judge.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Position Bias existing in LLM-as-a-Judge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Changing the order of the two methods will significantly affect result fairness.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Community-based GraphRAG(Global) focuses more on the global aspects of whole corpus, whereas RAG captures more detailed information.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50072" t="0"/>
          <a:stretch/>
        </p:blipFill>
        <p:spPr>
          <a:xfrm>
            <a:off x="2244688" y="3872575"/>
            <a:ext cx="2240813" cy="12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b="0" l="50072" r="0" t="0"/>
          <a:stretch/>
        </p:blipFill>
        <p:spPr>
          <a:xfrm>
            <a:off x="4735750" y="3872563"/>
            <a:ext cx="2240900" cy="127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729450" y="1853850"/>
            <a:ext cx="82098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Systematically evaluate and compare RAG and GraphRAG on general text-based tasks.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RAG performs strongly across both QA and summarization, especially in detail-focused queries.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GraphRAG (Local) shows advantages in reasoning and diverse content coverage, particularly when local graph structure is used.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GraphRAG (Global) often underperforms due to loss of contextual grounding and over-generalization.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Integration strategies combine both models, but results are comparable to RAG alone in most tasks.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729450" y="1853850"/>
            <a:ext cx="82098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Evaluating AI systems with LLMs requires bias-aware and balanced designs.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This study reveals the distinct strengths of RAG and GraphRAG, providing valuable insights for future research.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●"/>
            </a:pPr>
            <a:r>
              <a:rPr b="1"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b="1"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Broaden task types, model selection.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Font typeface="Arial"/>
              <a:buChar char="○"/>
            </a:pPr>
            <a:r>
              <a:rPr lang="zh-TW" sz="15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Improving graph construction to improve GraphRAG or developing novel approaches to combine RAG and GraphRAG to get better perfomence.</a:t>
            </a:r>
            <a:endParaRPr sz="15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idx="4294967295"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1283"/>
              </a:lnSpc>
              <a:spcBef>
                <a:spcPts val="600"/>
              </a:spcBef>
              <a:spcAft>
                <a:spcPts val="900"/>
              </a:spcAft>
              <a:buNone/>
            </a:pPr>
            <a:r>
              <a:rPr lang="zh-TW" sz="5200">
                <a:latin typeface="Lato"/>
                <a:ea typeface="Lato"/>
                <a:cs typeface="Lato"/>
                <a:sym typeface="Lato"/>
              </a:rPr>
              <a:t>Thank you</a:t>
            </a:r>
            <a:endParaRPr sz="5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44100" y="1258975"/>
            <a:ext cx="848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Second, let’s go forward to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Graph Retrieval-Augmented Generation</a:t>
            </a:r>
            <a:r>
              <a:rPr lang="zh-TW" sz="1800"/>
              <a:t> </a:t>
            </a:r>
            <a:r>
              <a:rPr lang="zh-TW" sz="1800"/>
              <a:t>(GraphRAG)</a:t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80139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GraphRAG retrieves from </a:t>
            </a: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graph-structured data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knowledge graphs or molecule graphs.</a:t>
            </a:r>
            <a:b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captures relationships between entities, which is great for reasoning.</a:t>
            </a:r>
            <a:b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it's even being used on text—by </a:t>
            </a: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structuring text into graphs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GraphRAG is evolving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Originally used existing graphs (e.g., KG), but now builds graphs </a:t>
            </a: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text itself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applications like summarization, planning, and reasoning.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no longer just for structured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Third, what do we learn from this paper?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99000" y="1794175"/>
            <a:ext cx="8346000" cy="29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studies on GraphRAG are limited to specific tasks and datasets.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There's no </a:t>
            </a: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systematic comparison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RAG and GraphRAG on general text tasks.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study </a:t>
            </a: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fills that gap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comparing them on QA and summarization benchmarks.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method of retrieval (RAG vs GraphRAG)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variable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Performance in QA and summarization tasks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single-hop/multi-hop and single-/multi-document settings were tested.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 &amp; Hook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9950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 is better at detailed, fact-based tasks 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(like single-hop QA).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GraphRAG excels at reasoning and multi-hop queries.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complementary, not competitors.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hybrid strategies: (1) Selection (2) Integration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25" y="355952"/>
            <a:ext cx="8414549" cy="457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RAG Setup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7650" y="1853850"/>
            <a:ext cx="76887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Chunking Strategy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Input texts are split into smaller units (chunks) of about </a:t>
            </a: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256 tokens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each.</a:t>
            </a:r>
            <a:b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Model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They use </a:t>
            </a: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OpenAI’s </a:t>
            </a:r>
            <a:r>
              <a:rPr b="1" lang="zh-TW" sz="13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text-embedding-ada-002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for creating vector representations, known for its performance across retrieval tasks.</a:t>
            </a:r>
            <a:b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 Mechanism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any given query, the top </a:t>
            </a: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most similar chunks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retrieved based on vector similarity.</a:t>
            </a:r>
            <a:b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Generation Models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Two versions of </a:t>
            </a: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 3.1 models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used for generating final answers: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372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Char char="●"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Llama-3.1-8B-Instruct</a:t>
            </a:r>
            <a:endParaRPr b="1"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372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Char char="●"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Llama-3.1-70B-Instruct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​.</a:t>
            </a:r>
            <a:b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Scope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372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35"/>
              <a:buFont typeface="Arial"/>
              <a:buChar char="●"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Single-Document Tasks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separate RAG system is built for each document individually.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3372" lvl="0" marL="45720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335"/>
              <a:buFont typeface="Arial"/>
              <a:buChar char="●"/>
            </a:pPr>
            <a:r>
              <a:rPr b="1"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Multi-Document Tasks</a:t>
            </a:r>
            <a:r>
              <a:rPr lang="zh-TW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 documents are indexed together into a single system.</a:t>
            </a:r>
            <a:endParaRPr sz="150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GraphRAG Setup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1779775"/>
            <a:ext cx="76887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KG-based GraphRAG (Knowledge Graph Extraction)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Construction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Text chunks are processed with LLMs to extract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triplets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(head entity, relation, tail entity), building a Knowledge Graph (KG).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Entities in the query are matched to entities in the KG.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these matched nodes, a </a:t>
            </a: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traversal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retrieves relevant triplets and optionally the corresponding original text.</a:t>
            </a:r>
            <a:b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Variants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KG-GraphRAG (Triplets)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Only triplets are retrieved.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KG-GraphRAG (Triplets+Text)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Both triplets and related source text are retrieved.</a:t>
            </a:r>
            <a:b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Tool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Built using the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LlamaIndex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toolkit​.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GraphRAG Setup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7650" y="1853850"/>
            <a:ext cx="7688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Community-based GraphRAG (Hierarchical Community Graphs)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Extended Graph Building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Beyond just a KG, this method organizes entities and relations into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communities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graph community detection algorithms.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 Strategies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Search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Retrieves lower-level community information plus related entities and relations (rich in detailed content)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Search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Focuses on retrieving </a:t>
            </a:r>
            <a:r>
              <a:rPr b="1"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higher-level summaries</a:t>
            </a:r>
            <a: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more abstract and general retrieval.</a:t>
            </a:r>
            <a:br>
              <a:rPr lang="zh-TW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Tool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Implemented with </a:t>
            </a:r>
            <a:r>
              <a:rPr b="1"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Microsoft’s GraphRAG framework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