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9" r:id="rId9"/>
    <p:sldId id="262" r:id="rId10"/>
    <p:sldId id="271" r:id="rId11"/>
    <p:sldId id="270" r:id="rId12"/>
    <p:sldId id="272" r:id="rId13"/>
    <p:sldId id="273" r:id="rId14"/>
    <p:sldId id="274" r:id="rId15"/>
    <p:sldId id="275" r:id="rId16"/>
    <p:sldId id="276" r:id="rId17"/>
    <p:sldId id="263" r:id="rId18"/>
    <p:sldId id="264" r:id="rId19"/>
    <p:sldId id="265" r:id="rId20"/>
    <p:sldId id="266" r:id="rId21"/>
    <p:sldId id="267" r:id="rId22"/>
    <p:sldId id="277" r:id="rId23"/>
    <p:sldId id="284" r:id="rId24"/>
    <p:sldId id="278" r:id="rId25"/>
    <p:sldId id="279" r:id="rId26"/>
    <p:sldId id="280" r:id="rId27"/>
    <p:sldId id="281" r:id="rId28"/>
    <p:sldId id="282" r:id="rId29"/>
    <p:sldId id="283" r:id="rId3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86" y="4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8427-9CEE-4FC3-8C45-47981FD23875}" type="datetimeFigureOut">
              <a:rPr lang="zh-TW" altLang="en-US" smtClean="0"/>
              <a:t>2025/3/13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6882E-91A6-4AD3-98E0-B1103F72E0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7924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8427-9CEE-4FC3-8C45-47981FD23875}" type="datetimeFigureOut">
              <a:rPr lang="zh-TW" altLang="en-US" smtClean="0"/>
              <a:t>2025/3/13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6882E-91A6-4AD3-98E0-B1103F72E0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8327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8427-9CEE-4FC3-8C45-47981FD23875}" type="datetimeFigureOut">
              <a:rPr lang="zh-TW" altLang="en-US" smtClean="0"/>
              <a:t>2025/3/13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6882E-91A6-4AD3-98E0-B1103F72E0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6441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8427-9CEE-4FC3-8C45-47981FD23875}" type="datetimeFigureOut">
              <a:rPr lang="zh-TW" altLang="en-US" smtClean="0"/>
              <a:t>2025/3/13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6882E-91A6-4AD3-98E0-B1103F72E0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0310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8427-9CEE-4FC3-8C45-47981FD23875}" type="datetimeFigureOut">
              <a:rPr lang="zh-TW" altLang="en-US" smtClean="0"/>
              <a:t>2025/3/13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6882E-91A6-4AD3-98E0-B1103F72E0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7863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8427-9CEE-4FC3-8C45-47981FD23875}" type="datetimeFigureOut">
              <a:rPr lang="zh-TW" altLang="en-US" smtClean="0"/>
              <a:t>2025/3/13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6882E-91A6-4AD3-98E0-B1103F72E0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9441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8427-9CEE-4FC3-8C45-47981FD23875}" type="datetimeFigureOut">
              <a:rPr lang="zh-TW" altLang="en-US" smtClean="0"/>
              <a:t>2025/3/13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6882E-91A6-4AD3-98E0-B1103F72E0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8760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8427-9CEE-4FC3-8C45-47981FD23875}" type="datetimeFigureOut">
              <a:rPr lang="zh-TW" altLang="en-US" smtClean="0"/>
              <a:t>2025/3/13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6882E-91A6-4AD3-98E0-B1103F72E0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0092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8427-9CEE-4FC3-8C45-47981FD23875}" type="datetimeFigureOut">
              <a:rPr lang="zh-TW" altLang="en-US" smtClean="0"/>
              <a:t>2025/3/13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6882E-91A6-4AD3-98E0-B1103F72E0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3015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8427-9CEE-4FC3-8C45-47981FD23875}" type="datetimeFigureOut">
              <a:rPr lang="zh-TW" altLang="en-US" smtClean="0"/>
              <a:t>2025/3/13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6882E-91A6-4AD3-98E0-B1103F72E0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3841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8427-9CEE-4FC3-8C45-47981FD23875}" type="datetimeFigureOut">
              <a:rPr lang="zh-TW" altLang="en-US" smtClean="0"/>
              <a:t>2025/3/13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6882E-91A6-4AD3-98E0-B1103F72E0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5676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B8427-9CEE-4FC3-8C45-47981FD23875}" type="datetimeFigureOut">
              <a:rPr lang="zh-TW" altLang="en-US" smtClean="0"/>
              <a:t>2025/3/13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6882E-91A6-4AD3-98E0-B1103F72E0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0589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SGP-TOD: </a:t>
            </a:r>
            <a:br>
              <a:rPr lang="en-US" altLang="zh-TW" dirty="0" smtClean="0"/>
            </a:br>
            <a:r>
              <a:rPr lang="en-US" altLang="zh-TW" dirty="0" smtClean="0"/>
              <a:t>Building Task Bots Effortlessly via </a:t>
            </a:r>
            <a:r>
              <a:rPr lang="en-US" altLang="zh-TW" u="sng" dirty="0" smtClean="0"/>
              <a:t>S</a:t>
            </a:r>
            <a:r>
              <a:rPr lang="en-US" altLang="zh-TW" dirty="0" smtClean="0"/>
              <a:t>chema-</a:t>
            </a:r>
            <a:r>
              <a:rPr lang="en-US" altLang="zh-TW" u="sng" dirty="0" smtClean="0"/>
              <a:t>G</a:t>
            </a:r>
            <a:r>
              <a:rPr lang="en-US" altLang="zh-TW" dirty="0" smtClean="0"/>
              <a:t>uided </a:t>
            </a:r>
            <a:r>
              <a:rPr lang="en-US" altLang="zh-TW" u="sng" dirty="0" smtClean="0"/>
              <a:t>P</a:t>
            </a:r>
            <a:r>
              <a:rPr lang="en-US" altLang="zh-TW" dirty="0" smtClean="0"/>
              <a:t>rompting</a:t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Presentation Overview by Group 3</a:t>
            </a:r>
            <a:br>
              <a:rPr lang="en-US" altLang="zh-TW" dirty="0" smtClean="0"/>
            </a:br>
            <a:r>
              <a:rPr lang="en-US" altLang="zh-TW" dirty="0" smtClean="0"/>
              <a:t>2025/03/13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748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</a:t>
            </a:r>
            <a:r>
              <a:rPr lang="en-US" altLang="zh-TW" dirty="0" smtClean="0"/>
              <a:t>ialog Example </a:t>
            </a:r>
            <a:r>
              <a:rPr lang="en-US" altLang="zh-TW" dirty="0" smtClean="0">
                <a:solidFill>
                  <a:schemeClr val="bg2"/>
                </a:solidFill>
              </a:rPr>
              <a:t>1</a:t>
            </a:r>
            <a:endParaRPr lang="zh-TW" altLang="en-US" dirty="0">
              <a:solidFill>
                <a:schemeClr val="bg2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412776"/>
            <a:ext cx="8546419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749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</a:t>
            </a:r>
            <a:r>
              <a:rPr lang="en-US" altLang="zh-TW" dirty="0" smtClean="0"/>
              <a:t>ialog Example </a:t>
            </a:r>
            <a:r>
              <a:rPr lang="en-US" altLang="zh-TW" dirty="0">
                <a:solidFill>
                  <a:schemeClr val="bg2"/>
                </a:solidFill>
              </a:rPr>
              <a:t>2</a:t>
            </a:r>
            <a:endParaRPr lang="zh-TW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412776"/>
            <a:ext cx="8546419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5013176"/>
            <a:ext cx="3562350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385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412776"/>
            <a:ext cx="8546419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</a:t>
            </a:r>
            <a:r>
              <a:rPr lang="en-US" altLang="zh-TW" dirty="0" smtClean="0"/>
              <a:t>ialog Example </a:t>
            </a:r>
            <a:r>
              <a:rPr lang="en-US" altLang="zh-TW" dirty="0">
                <a:solidFill>
                  <a:schemeClr val="bg2"/>
                </a:solidFill>
              </a:rPr>
              <a:t>3</a:t>
            </a:r>
            <a:endParaRPr lang="zh-TW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5013176"/>
            <a:ext cx="3562350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6372200" y="4973106"/>
            <a:ext cx="432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err="1" smtClean="0">
                <a:solidFill>
                  <a:srgbClr val="FF0000"/>
                </a:solidFill>
                <a:ea typeface="Microsoft YaHei Light" pitchFamily="34" charset="-122"/>
              </a:rPr>
              <a:t>h</a:t>
            </a:r>
            <a:r>
              <a:rPr lang="en-US" altLang="zh-TW" b="1" dirty="0" err="1" smtClean="0">
                <a:solidFill>
                  <a:srgbClr val="FF0000"/>
                </a:solidFill>
                <a:ea typeface="Microsoft YaHei Light" pitchFamily="34" charset="-122"/>
              </a:rPr>
              <a:t>t</a:t>
            </a:r>
            <a:endParaRPr lang="zh-TW" altLang="en-US" b="1" dirty="0">
              <a:solidFill>
                <a:srgbClr val="FF0000"/>
              </a:solidFill>
              <a:ea typeface="Microsoft YaHei Light" pitchFamily="34" charset="-122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55576" y="4149080"/>
            <a:ext cx="432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err="1" smtClean="0">
                <a:solidFill>
                  <a:srgbClr val="FF0000"/>
                </a:solidFill>
                <a:ea typeface="Microsoft YaHei Light" pitchFamily="34" charset="-122"/>
              </a:rPr>
              <a:t>h</a:t>
            </a:r>
            <a:r>
              <a:rPr lang="en-US" altLang="zh-TW" b="1" dirty="0" err="1" smtClean="0">
                <a:solidFill>
                  <a:srgbClr val="FF0000"/>
                </a:solidFill>
                <a:ea typeface="Microsoft YaHei Light" pitchFamily="34" charset="-122"/>
              </a:rPr>
              <a:t>t</a:t>
            </a:r>
            <a:endParaRPr lang="zh-TW" altLang="en-US" b="1" dirty="0">
              <a:solidFill>
                <a:srgbClr val="FF0000"/>
              </a:solidFill>
              <a:ea typeface="Microsoft YaHei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013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</a:t>
            </a:r>
            <a:r>
              <a:rPr lang="en-US" altLang="zh-TW" dirty="0" smtClean="0"/>
              <a:t>ialog Example </a:t>
            </a:r>
            <a:r>
              <a:rPr lang="en-US" altLang="zh-TW" dirty="0">
                <a:solidFill>
                  <a:schemeClr val="bg2"/>
                </a:solidFill>
              </a:rPr>
              <a:t>4</a:t>
            </a:r>
            <a:endParaRPr lang="zh-TW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412776"/>
            <a:ext cx="8546419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5013176"/>
            <a:ext cx="3562350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6372200" y="4973106"/>
            <a:ext cx="432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err="1" smtClean="0">
                <a:solidFill>
                  <a:srgbClr val="FF0000"/>
                </a:solidFill>
                <a:ea typeface="Microsoft YaHei Light" pitchFamily="34" charset="-122"/>
              </a:rPr>
              <a:t>h</a:t>
            </a:r>
            <a:r>
              <a:rPr lang="en-US" altLang="zh-TW" b="1" dirty="0" err="1" smtClean="0">
                <a:solidFill>
                  <a:srgbClr val="FF0000"/>
                </a:solidFill>
                <a:ea typeface="Microsoft YaHei Light" pitchFamily="34" charset="-122"/>
              </a:rPr>
              <a:t>t</a:t>
            </a:r>
            <a:endParaRPr lang="zh-TW" altLang="en-US" b="1" dirty="0">
              <a:solidFill>
                <a:srgbClr val="FF0000"/>
              </a:solidFill>
              <a:ea typeface="Microsoft YaHei Light" pitchFamily="34" charset="-122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55576" y="4149080"/>
            <a:ext cx="432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err="1" smtClean="0">
                <a:solidFill>
                  <a:srgbClr val="FF0000"/>
                </a:solidFill>
                <a:ea typeface="Microsoft YaHei Light" pitchFamily="34" charset="-122"/>
              </a:rPr>
              <a:t>h</a:t>
            </a:r>
            <a:r>
              <a:rPr lang="en-US" altLang="zh-TW" b="1" dirty="0" err="1" smtClean="0">
                <a:solidFill>
                  <a:srgbClr val="FF0000"/>
                </a:solidFill>
                <a:ea typeface="Microsoft YaHei Light" pitchFamily="34" charset="-122"/>
              </a:rPr>
              <a:t>t</a:t>
            </a:r>
            <a:endParaRPr lang="zh-TW" altLang="en-US" b="1" dirty="0">
              <a:solidFill>
                <a:srgbClr val="FF0000"/>
              </a:solidFill>
              <a:ea typeface="Microsoft YaHei Light" pitchFamily="34" charset="-122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217491" y="4973106"/>
            <a:ext cx="432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err="1">
                <a:solidFill>
                  <a:srgbClr val="FF0000"/>
                </a:solidFill>
                <a:ea typeface="Microsoft YaHei Light" pitchFamily="34" charset="-122"/>
              </a:rPr>
              <a:t>b</a:t>
            </a:r>
            <a:r>
              <a:rPr lang="en-US" altLang="zh-TW" b="1" dirty="0" err="1" smtClean="0">
                <a:solidFill>
                  <a:srgbClr val="FF0000"/>
                </a:solidFill>
                <a:ea typeface="Microsoft YaHei Light" pitchFamily="34" charset="-122"/>
              </a:rPr>
              <a:t>t</a:t>
            </a:r>
            <a:endParaRPr lang="zh-TW" altLang="en-US" b="1" dirty="0">
              <a:solidFill>
                <a:srgbClr val="FF0000"/>
              </a:solidFill>
              <a:ea typeface="Microsoft YaHei Light" pitchFamily="34" charset="-122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267743" y="2388950"/>
            <a:ext cx="432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err="1">
                <a:solidFill>
                  <a:srgbClr val="FF0000"/>
                </a:solidFill>
                <a:ea typeface="Microsoft YaHei Light" pitchFamily="34" charset="-122"/>
              </a:rPr>
              <a:t>b</a:t>
            </a:r>
            <a:r>
              <a:rPr lang="en-US" altLang="zh-TW" b="1" dirty="0" err="1" smtClean="0">
                <a:solidFill>
                  <a:srgbClr val="FF0000"/>
                </a:solidFill>
                <a:ea typeface="Microsoft YaHei Light" pitchFamily="34" charset="-122"/>
              </a:rPr>
              <a:t>t</a:t>
            </a:r>
            <a:endParaRPr lang="zh-TW" altLang="en-US" b="1" dirty="0">
              <a:solidFill>
                <a:srgbClr val="FF0000"/>
              </a:solidFill>
              <a:ea typeface="Microsoft YaHei Light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791497" y="4549190"/>
            <a:ext cx="2352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Belief Instructions (BI)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6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</a:t>
            </a:r>
            <a:r>
              <a:rPr lang="en-US" altLang="zh-TW" dirty="0" smtClean="0"/>
              <a:t>ialog Example </a:t>
            </a:r>
            <a:r>
              <a:rPr lang="en-US" altLang="zh-TW" dirty="0">
                <a:solidFill>
                  <a:schemeClr val="bg2"/>
                </a:solidFill>
              </a:rPr>
              <a:t>5</a:t>
            </a:r>
            <a:endParaRPr lang="zh-TW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412776"/>
            <a:ext cx="8546419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5013176"/>
            <a:ext cx="3562350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6372200" y="4973106"/>
            <a:ext cx="432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err="1" smtClean="0">
                <a:solidFill>
                  <a:srgbClr val="FF0000"/>
                </a:solidFill>
                <a:ea typeface="Microsoft YaHei Light" pitchFamily="34" charset="-122"/>
              </a:rPr>
              <a:t>h</a:t>
            </a:r>
            <a:r>
              <a:rPr lang="en-US" altLang="zh-TW" b="1" dirty="0" err="1" smtClean="0">
                <a:solidFill>
                  <a:srgbClr val="FF0000"/>
                </a:solidFill>
                <a:ea typeface="Microsoft YaHei Light" pitchFamily="34" charset="-122"/>
              </a:rPr>
              <a:t>t</a:t>
            </a:r>
            <a:endParaRPr lang="zh-TW" altLang="en-US" b="1" dirty="0">
              <a:solidFill>
                <a:srgbClr val="FF0000"/>
              </a:solidFill>
              <a:ea typeface="Microsoft YaHei Light" pitchFamily="34" charset="-122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55576" y="4149080"/>
            <a:ext cx="432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err="1" smtClean="0">
                <a:solidFill>
                  <a:srgbClr val="FF0000"/>
                </a:solidFill>
                <a:ea typeface="Microsoft YaHei Light" pitchFamily="34" charset="-122"/>
              </a:rPr>
              <a:t>h</a:t>
            </a:r>
            <a:r>
              <a:rPr lang="en-US" altLang="zh-TW" b="1" dirty="0" err="1" smtClean="0">
                <a:solidFill>
                  <a:srgbClr val="FF0000"/>
                </a:solidFill>
                <a:ea typeface="Microsoft YaHei Light" pitchFamily="34" charset="-122"/>
              </a:rPr>
              <a:t>t</a:t>
            </a:r>
            <a:endParaRPr lang="zh-TW" altLang="en-US" b="1" dirty="0">
              <a:solidFill>
                <a:srgbClr val="FF0000"/>
              </a:solidFill>
              <a:ea typeface="Microsoft YaHei Light" pitchFamily="34" charset="-122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217491" y="4973106"/>
            <a:ext cx="432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err="1">
                <a:solidFill>
                  <a:srgbClr val="FF0000"/>
                </a:solidFill>
                <a:ea typeface="Microsoft YaHei Light" pitchFamily="34" charset="-122"/>
              </a:rPr>
              <a:t>b</a:t>
            </a:r>
            <a:r>
              <a:rPr lang="en-US" altLang="zh-TW" b="1" dirty="0" err="1" smtClean="0">
                <a:solidFill>
                  <a:srgbClr val="FF0000"/>
                </a:solidFill>
                <a:ea typeface="Microsoft YaHei Light" pitchFamily="34" charset="-122"/>
              </a:rPr>
              <a:t>t</a:t>
            </a:r>
            <a:endParaRPr lang="zh-TW" altLang="en-US" b="1" dirty="0">
              <a:solidFill>
                <a:srgbClr val="FF0000"/>
              </a:solidFill>
              <a:ea typeface="Microsoft YaHei Light" pitchFamily="34" charset="-122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267743" y="2388950"/>
            <a:ext cx="432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err="1">
                <a:solidFill>
                  <a:srgbClr val="FF0000"/>
                </a:solidFill>
                <a:ea typeface="Microsoft YaHei Light" pitchFamily="34" charset="-122"/>
              </a:rPr>
              <a:t>b</a:t>
            </a:r>
            <a:r>
              <a:rPr lang="en-US" altLang="zh-TW" b="1" dirty="0" err="1" smtClean="0">
                <a:solidFill>
                  <a:srgbClr val="FF0000"/>
                </a:solidFill>
                <a:ea typeface="Microsoft YaHei Light" pitchFamily="34" charset="-122"/>
              </a:rPr>
              <a:t>t</a:t>
            </a:r>
            <a:endParaRPr lang="zh-TW" altLang="en-US" b="1" dirty="0">
              <a:solidFill>
                <a:srgbClr val="FF0000"/>
              </a:solidFill>
              <a:ea typeface="Microsoft YaHei Light" pitchFamily="34" charset="-122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201301" y="5301208"/>
            <a:ext cx="432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err="1">
                <a:solidFill>
                  <a:srgbClr val="FF0000"/>
                </a:solidFill>
                <a:ea typeface="Microsoft YaHei Light" pitchFamily="34" charset="-122"/>
              </a:rPr>
              <a:t>c</a:t>
            </a:r>
            <a:r>
              <a:rPr lang="en-US" altLang="zh-TW" b="1" dirty="0" err="1" smtClean="0">
                <a:solidFill>
                  <a:srgbClr val="FF0000"/>
                </a:solidFill>
                <a:ea typeface="Microsoft YaHei Light" pitchFamily="34" charset="-122"/>
              </a:rPr>
              <a:t>t</a:t>
            </a:r>
            <a:endParaRPr lang="zh-TW" altLang="en-US" b="1" dirty="0">
              <a:solidFill>
                <a:srgbClr val="FF0000"/>
              </a:solidFill>
              <a:ea typeface="Microsoft YaHei Light" pitchFamily="34" charset="-122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427984" y="4077072"/>
            <a:ext cx="432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err="1">
                <a:solidFill>
                  <a:srgbClr val="FF0000"/>
                </a:solidFill>
                <a:ea typeface="Microsoft YaHei Light" pitchFamily="34" charset="-122"/>
              </a:rPr>
              <a:t>c</a:t>
            </a:r>
            <a:r>
              <a:rPr lang="en-US" altLang="zh-TW" b="1" dirty="0" err="1" smtClean="0">
                <a:solidFill>
                  <a:srgbClr val="FF0000"/>
                </a:solidFill>
                <a:ea typeface="Microsoft YaHei Light" pitchFamily="34" charset="-122"/>
              </a:rPr>
              <a:t>t</a:t>
            </a:r>
            <a:endParaRPr lang="zh-TW" altLang="en-US" b="1" dirty="0">
              <a:solidFill>
                <a:srgbClr val="FF0000"/>
              </a:solidFill>
              <a:ea typeface="Microsoft YaHei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946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</a:t>
            </a:r>
            <a:r>
              <a:rPr lang="en-US" altLang="zh-TW" dirty="0" smtClean="0"/>
              <a:t>ialog Example </a:t>
            </a:r>
            <a:r>
              <a:rPr lang="en-US" altLang="zh-TW" dirty="0" smtClean="0">
                <a:solidFill>
                  <a:schemeClr val="bg2"/>
                </a:solidFill>
              </a:rPr>
              <a:t>6</a:t>
            </a:r>
            <a:endParaRPr lang="zh-TW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412776"/>
            <a:ext cx="8546419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5013176"/>
            <a:ext cx="3562350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6372200" y="4973106"/>
            <a:ext cx="432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err="1" smtClean="0">
                <a:solidFill>
                  <a:srgbClr val="FF0000"/>
                </a:solidFill>
                <a:ea typeface="Microsoft YaHei Light" pitchFamily="34" charset="-122"/>
              </a:rPr>
              <a:t>h</a:t>
            </a:r>
            <a:r>
              <a:rPr lang="en-US" altLang="zh-TW" b="1" dirty="0" err="1" smtClean="0">
                <a:solidFill>
                  <a:srgbClr val="FF0000"/>
                </a:solidFill>
                <a:ea typeface="Microsoft YaHei Light" pitchFamily="34" charset="-122"/>
              </a:rPr>
              <a:t>t</a:t>
            </a:r>
            <a:endParaRPr lang="zh-TW" altLang="en-US" b="1" dirty="0">
              <a:solidFill>
                <a:srgbClr val="FF0000"/>
              </a:solidFill>
              <a:ea typeface="Microsoft YaHei Light" pitchFamily="34" charset="-122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55576" y="4149080"/>
            <a:ext cx="432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err="1" smtClean="0">
                <a:solidFill>
                  <a:srgbClr val="FF0000"/>
                </a:solidFill>
                <a:ea typeface="Microsoft YaHei Light" pitchFamily="34" charset="-122"/>
              </a:rPr>
              <a:t>h</a:t>
            </a:r>
            <a:r>
              <a:rPr lang="en-US" altLang="zh-TW" b="1" dirty="0" err="1" smtClean="0">
                <a:solidFill>
                  <a:srgbClr val="FF0000"/>
                </a:solidFill>
                <a:ea typeface="Microsoft YaHei Light" pitchFamily="34" charset="-122"/>
              </a:rPr>
              <a:t>t</a:t>
            </a:r>
            <a:endParaRPr lang="zh-TW" altLang="en-US" b="1" dirty="0">
              <a:solidFill>
                <a:srgbClr val="FF0000"/>
              </a:solidFill>
              <a:ea typeface="Microsoft YaHei Light" pitchFamily="34" charset="-122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217491" y="4973106"/>
            <a:ext cx="432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err="1">
                <a:solidFill>
                  <a:srgbClr val="FF0000"/>
                </a:solidFill>
                <a:ea typeface="Microsoft YaHei Light" pitchFamily="34" charset="-122"/>
              </a:rPr>
              <a:t>b</a:t>
            </a:r>
            <a:r>
              <a:rPr lang="en-US" altLang="zh-TW" b="1" dirty="0" err="1" smtClean="0">
                <a:solidFill>
                  <a:srgbClr val="FF0000"/>
                </a:solidFill>
                <a:ea typeface="Microsoft YaHei Light" pitchFamily="34" charset="-122"/>
              </a:rPr>
              <a:t>t</a:t>
            </a:r>
            <a:endParaRPr lang="zh-TW" altLang="en-US" b="1" dirty="0">
              <a:solidFill>
                <a:srgbClr val="FF0000"/>
              </a:solidFill>
              <a:ea typeface="Microsoft YaHei Light" pitchFamily="34" charset="-122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267743" y="2388950"/>
            <a:ext cx="432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err="1">
                <a:solidFill>
                  <a:srgbClr val="FF0000"/>
                </a:solidFill>
                <a:ea typeface="Microsoft YaHei Light" pitchFamily="34" charset="-122"/>
              </a:rPr>
              <a:t>b</a:t>
            </a:r>
            <a:r>
              <a:rPr lang="en-US" altLang="zh-TW" b="1" dirty="0" err="1" smtClean="0">
                <a:solidFill>
                  <a:srgbClr val="FF0000"/>
                </a:solidFill>
                <a:ea typeface="Microsoft YaHei Light" pitchFamily="34" charset="-122"/>
              </a:rPr>
              <a:t>t</a:t>
            </a:r>
            <a:endParaRPr lang="zh-TW" altLang="en-US" b="1" dirty="0">
              <a:solidFill>
                <a:srgbClr val="FF0000"/>
              </a:solidFill>
              <a:ea typeface="Microsoft YaHei Light" pitchFamily="34" charset="-122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201301" y="5301208"/>
            <a:ext cx="432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err="1">
                <a:solidFill>
                  <a:srgbClr val="FF0000"/>
                </a:solidFill>
                <a:ea typeface="Microsoft YaHei Light" pitchFamily="34" charset="-122"/>
              </a:rPr>
              <a:t>c</a:t>
            </a:r>
            <a:r>
              <a:rPr lang="en-US" altLang="zh-TW" b="1" dirty="0" err="1" smtClean="0">
                <a:solidFill>
                  <a:srgbClr val="FF0000"/>
                </a:solidFill>
                <a:ea typeface="Microsoft YaHei Light" pitchFamily="34" charset="-122"/>
              </a:rPr>
              <a:t>t</a:t>
            </a:r>
            <a:endParaRPr lang="zh-TW" altLang="en-US" b="1" dirty="0">
              <a:solidFill>
                <a:srgbClr val="FF0000"/>
              </a:solidFill>
              <a:ea typeface="Microsoft YaHei Light" pitchFamily="34" charset="-122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427984" y="4077072"/>
            <a:ext cx="432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err="1">
                <a:solidFill>
                  <a:srgbClr val="FF0000"/>
                </a:solidFill>
                <a:ea typeface="Microsoft YaHei Light" pitchFamily="34" charset="-122"/>
              </a:rPr>
              <a:t>c</a:t>
            </a:r>
            <a:r>
              <a:rPr lang="en-US" altLang="zh-TW" b="1" dirty="0" err="1" smtClean="0">
                <a:solidFill>
                  <a:srgbClr val="FF0000"/>
                </a:solidFill>
                <a:ea typeface="Microsoft YaHei Light" pitchFamily="34" charset="-122"/>
              </a:rPr>
              <a:t>t</a:t>
            </a:r>
            <a:endParaRPr lang="zh-TW" altLang="en-US" b="1" dirty="0">
              <a:solidFill>
                <a:srgbClr val="FF0000"/>
              </a:solidFill>
              <a:ea typeface="Microsoft YaHei Light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48264" y="5367621"/>
            <a:ext cx="2142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P</a:t>
            </a:r>
            <a:r>
              <a:rPr lang="en-US" altLang="zh-TW" b="1" dirty="0" smtClean="0">
                <a:solidFill>
                  <a:srgbClr val="FF0000"/>
                </a:solidFill>
              </a:rPr>
              <a:t>olicy Skeletons (PS)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195917" y="5589240"/>
            <a:ext cx="432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  <a:ea typeface="Microsoft YaHei Light" pitchFamily="34" charset="-122"/>
              </a:rPr>
              <a:t>a</a:t>
            </a:r>
            <a:r>
              <a:rPr lang="en-US" altLang="zh-TW" b="1" dirty="0" smtClean="0">
                <a:solidFill>
                  <a:srgbClr val="FF0000"/>
                </a:solidFill>
                <a:ea typeface="Microsoft YaHei Light" pitchFamily="34" charset="-122"/>
              </a:rPr>
              <a:t>t</a:t>
            </a:r>
            <a:endParaRPr lang="zh-TW" altLang="en-US" b="1" dirty="0">
              <a:solidFill>
                <a:srgbClr val="FF0000"/>
              </a:solidFill>
              <a:ea typeface="Microsoft YaHei Light" pitchFamily="34" charset="-122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763868" y="2401997"/>
            <a:ext cx="432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  <a:ea typeface="Microsoft YaHei Light" pitchFamily="34" charset="-122"/>
              </a:rPr>
              <a:t>a</a:t>
            </a:r>
            <a:r>
              <a:rPr lang="en-US" altLang="zh-TW" b="1" dirty="0" smtClean="0">
                <a:solidFill>
                  <a:srgbClr val="FF0000"/>
                </a:solidFill>
                <a:ea typeface="Microsoft YaHei Light" pitchFamily="34" charset="-122"/>
              </a:rPr>
              <a:t>t</a:t>
            </a:r>
            <a:endParaRPr lang="zh-TW" altLang="en-US" b="1" dirty="0">
              <a:solidFill>
                <a:srgbClr val="FF0000"/>
              </a:solidFill>
              <a:ea typeface="Microsoft YaHei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834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</a:t>
            </a:r>
            <a:r>
              <a:rPr lang="en-US" altLang="zh-TW" dirty="0" smtClean="0"/>
              <a:t>ialog Example </a:t>
            </a:r>
            <a:r>
              <a:rPr lang="en-US" altLang="zh-TW" dirty="0">
                <a:solidFill>
                  <a:schemeClr val="bg2"/>
                </a:solidFill>
              </a:rPr>
              <a:t>7</a:t>
            </a:r>
            <a:endParaRPr lang="zh-TW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412776"/>
            <a:ext cx="8546419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5013176"/>
            <a:ext cx="3562350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6372200" y="4973106"/>
            <a:ext cx="432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err="1" smtClean="0">
                <a:solidFill>
                  <a:srgbClr val="FF0000"/>
                </a:solidFill>
                <a:ea typeface="Microsoft YaHei Light" pitchFamily="34" charset="-122"/>
              </a:rPr>
              <a:t>h</a:t>
            </a:r>
            <a:r>
              <a:rPr lang="en-US" altLang="zh-TW" b="1" dirty="0" err="1" smtClean="0">
                <a:solidFill>
                  <a:srgbClr val="FF0000"/>
                </a:solidFill>
                <a:ea typeface="Microsoft YaHei Light" pitchFamily="34" charset="-122"/>
              </a:rPr>
              <a:t>t</a:t>
            </a:r>
            <a:endParaRPr lang="zh-TW" altLang="en-US" b="1" dirty="0">
              <a:solidFill>
                <a:srgbClr val="FF0000"/>
              </a:solidFill>
              <a:ea typeface="Microsoft YaHei Light" pitchFamily="34" charset="-122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55576" y="4149080"/>
            <a:ext cx="432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err="1" smtClean="0">
                <a:solidFill>
                  <a:srgbClr val="FF0000"/>
                </a:solidFill>
                <a:ea typeface="Microsoft YaHei Light" pitchFamily="34" charset="-122"/>
              </a:rPr>
              <a:t>h</a:t>
            </a:r>
            <a:r>
              <a:rPr lang="en-US" altLang="zh-TW" b="1" dirty="0" err="1" smtClean="0">
                <a:solidFill>
                  <a:srgbClr val="FF0000"/>
                </a:solidFill>
                <a:ea typeface="Microsoft YaHei Light" pitchFamily="34" charset="-122"/>
              </a:rPr>
              <a:t>t</a:t>
            </a:r>
            <a:endParaRPr lang="zh-TW" altLang="en-US" b="1" dirty="0">
              <a:solidFill>
                <a:srgbClr val="FF0000"/>
              </a:solidFill>
              <a:ea typeface="Microsoft YaHei Light" pitchFamily="34" charset="-122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217491" y="4973106"/>
            <a:ext cx="432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err="1">
                <a:solidFill>
                  <a:srgbClr val="FF0000"/>
                </a:solidFill>
                <a:ea typeface="Microsoft YaHei Light" pitchFamily="34" charset="-122"/>
              </a:rPr>
              <a:t>b</a:t>
            </a:r>
            <a:r>
              <a:rPr lang="en-US" altLang="zh-TW" b="1" dirty="0" err="1" smtClean="0">
                <a:solidFill>
                  <a:srgbClr val="FF0000"/>
                </a:solidFill>
                <a:ea typeface="Microsoft YaHei Light" pitchFamily="34" charset="-122"/>
              </a:rPr>
              <a:t>t</a:t>
            </a:r>
            <a:endParaRPr lang="zh-TW" altLang="en-US" b="1" dirty="0">
              <a:solidFill>
                <a:srgbClr val="FF0000"/>
              </a:solidFill>
              <a:ea typeface="Microsoft YaHei Light" pitchFamily="34" charset="-122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267743" y="2388950"/>
            <a:ext cx="432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err="1">
                <a:solidFill>
                  <a:srgbClr val="FF0000"/>
                </a:solidFill>
                <a:ea typeface="Microsoft YaHei Light" pitchFamily="34" charset="-122"/>
              </a:rPr>
              <a:t>b</a:t>
            </a:r>
            <a:r>
              <a:rPr lang="en-US" altLang="zh-TW" b="1" dirty="0" err="1" smtClean="0">
                <a:solidFill>
                  <a:srgbClr val="FF0000"/>
                </a:solidFill>
                <a:ea typeface="Microsoft YaHei Light" pitchFamily="34" charset="-122"/>
              </a:rPr>
              <a:t>t</a:t>
            </a:r>
            <a:endParaRPr lang="zh-TW" altLang="en-US" b="1" dirty="0">
              <a:solidFill>
                <a:srgbClr val="FF0000"/>
              </a:solidFill>
              <a:ea typeface="Microsoft YaHei Light" pitchFamily="34" charset="-122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201301" y="5301208"/>
            <a:ext cx="432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err="1">
                <a:solidFill>
                  <a:srgbClr val="FF0000"/>
                </a:solidFill>
                <a:ea typeface="Microsoft YaHei Light" pitchFamily="34" charset="-122"/>
              </a:rPr>
              <a:t>c</a:t>
            </a:r>
            <a:r>
              <a:rPr lang="en-US" altLang="zh-TW" b="1" dirty="0" err="1" smtClean="0">
                <a:solidFill>
                  <a:srgbClr val="FF0000"/>
                </a:solidFill>
                <a:ea typeface="Microsoft YaHei Light" pitchFamily="34" charset="-122"/>
              </a:rPr>
              <a:t>t</a:t>
            </a:r>
            <a:endParaRPr lang="zh-TW" altLang="en-US" b="1" dirty="0">
              <a:solidFill>
                <a:srgbClr val="FF0000"/>
              </a:solidFill>
              <a:ea typeface="Microsoft YaHei Light" pitchFamily="34" charset="-122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427984" y="4077072"/>
            <a:ext cx="432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err="1">
                <a:solidFill>
                  <a:srgbClr val="FF0000"/>
                </a:solidFill>
                <a:ea typeface="Microsoft YaHei Light" pitchFamily="34" charset="-122"/>
              </a:rPr>
              <a:t>c</a:t>
            </a:r>
            <a:r>
              <a:rPr lang="en-US" altLang="zh-TW" b="1" dirty="0" err="1" smtClean="0">
                <a:solidFill>
                  <a:srgbClr val="FF0000"/>
                </a:solidFill>
                <a:ea typeface="Microsoft YaHei Light" pitchFamily="34" charset="-122"/>
              </a:rPr>
              <a:t>t</a:t>
            </a:r>
            <a:endParaRPr lang="zh-TW" altLang="en-US" b="1" dirty="0">
              <a:solidFill>
                <a:srgbClr val="FF0000"/>
              </a:solidFill>
              <a:ea typeface="Microsoft YaHei Light" pitchFamily="34" charset="-122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195917" y="5589240"/>
            <a:ext cx="432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  <a:ea typeface="Microsoft YaHei Light" pitchFamily="34" charset="-122"/>
              </a:rPr>
              <a:t>a</a:t>
            </a:r>
            <a:r>
              <a:rPr lang="en-US" altLang="zh-TW" b="1" dirty="0" smtClean="0">
                <a:solidFill>
                  <a:srgbClr val="FF0000"/>
                </a:solidFill>
                <a:ea typeface="Microsoft YaHei Light" pitchFamily="34" charset="-122"/>
              </a:rPr>
              <a:t>t</a:t>
            </a:r>
            <a:endParaRPr lang="zh-TW" altLang="en-US" b="1" dirty="0">
              <a:solidFill>
                <a:srgbClr val="FF0000"/>
              </a:solidFill>
              <a:ea typeface="Microsoft YaHei Light" pitchFamily="34" charset="-122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763868" y="2401997"/>
            <a:ext cx="432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  <a:ea typeface="Microsoft YaHei Light" pitchFamily="34" charset="-122"/>
              </a:rPr>
              <a:t>a</a:t>
            </a:r>
            <a:r>
              <a:rPr lang="en-US" altLang="zh-TW" b="1" dirty="0" smtClean="0">
                <a:solidFill>
                  <a:srgbClr val="FF0000"/>
                </a:solidFill>
                <a:ea typeface="Microsoft YaHei Light" pitchFamily="34" charset="-122"/>
              </a:rPr>
              <a:t>t</a:t>
            </a:r>
            <a:endParaRPr lang="zh-TW" altLang="en-US" b="1" dirty="0">
              <a:solidFill>
                <a:srgbClr val="FF0000"/>
              </a:solidFill>
              <a:ea typeface="Microsoft YaHei Light" pitchFamily="34" charset="-122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220071" y="5903127"/>
            <a:ext cx="432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err="1">
                <a:solidFill>
                  <a:srgbClr val="FF0000"/>
                </a:solidFill>
                <a:ea typeface="Microsoft YaHei Light" pitchFamily="34" charset="-122"/>
              </a:rPr>
              <a:t>r</a:t>
            </a:r>
            <a:r>
              <a:rPr lang="en-US" altLang="zh-TW" b="1" dirty="0" err="1" smtClean="0">
                <a:solidFill>
                  <a:srgbClr val="FF0000"/>
                </a:solidFill>
                <a:ea typeface="Microsoft YaHei Light" pitchFamily="34" charset="-122"/>
              </a:rPr>
              <a:t>t</a:t>
            </a:r>
            <a:endParaRPr lang="zh-TW" altLang="en-US" b="1" dirty="0">
              <a:solidFill>
                <a:srgbClr val="FF0000"/>
              </a:solidFill>
              <a:ea typeface="Microsoft YaHei Light" pitchFamily="34" charset="-122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7236296" y="2420888"/>
            <a:ext cx="432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err="1">
                <a:solidFill>
                  <a:srgbClr val="FF0000"/>
                </a:solidFill>
                <a:ea typeface="Microsoft YaHei Light" pitchFamily="34" charset="-122"/>
              </a:rPr>
              <a:t>r</a:t>
            </a:r>
            <a:r>
              <a:rPr lang="en-US" altLang="zh-TW" b="1" dirty="0" err="1" smtClean="0">
                <a:solidFill>
                  <a:srgbClr val="FF0000"/>
                </a:solidFill>
                <a:ea typeface="Microsoft YaHei Light" pitchFamily="34" charset="-122"/>
              </a:rPr>
              <a:t>t</a:t>
            </a:r>
            <a:endParaRPr lang="zh-TW" altLang="en-US" b="1" dirty="0">
              <a:solidFill>
                <a:srgbClr val="FF0000"/>
              </a:solidFill>
              <a:ea typeface="Microsoft YaHei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032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Experimental Setup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b="1" dirty="0" smtClean="0"/>
              <a:t>Datasets:</a:t>
            </a:r>
            <a:r>
              <a:rPr lang="en-US" altLang="zh-TW" dirty="0" smtClean="0"/>
              <a:t> Evaluated on </a:t>
            </a:r>
            <a:r>
              <a:rPr lang="en-US" altLang="zh-TW" b="1" dirty="0" err="1" smtClean="0"/>
              <a:t>MultiWOZ</a:t>
            </a:r>
            <a:r>
              <a:rPr lang="en-US" altLang="zh-TW" b="1" dirty="0" smtClean="0"/>
              <a:t>, RADDLE, STAR</a:t>
            </a:r>
            <a:r>
              <a:rPr lang="en-US" altLang="zh-TW" dirty="0" smtClean="0"/>
              <a:t> datasets.</a:t>
            </a:r>
          </a:p>
          <a:p>
            <a:r>
              <a:rPr lang="en-US" altLang="zh-TW" b="1" dirty="0" smtClean="0"/>
              <a:t>Comparison Methods:</a:t>
            </a:r>
            <a:endParaRPr lang="en-US" altLang="zh-TW" dirty="0" smtClean="0"/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F</a:t>
            </a:r>
            <a:r>
              <a:rPr lang="en-US" altLang="zh-TW" dirty="0" smtClean="0">
                <a:solidFill>
                  <a:srgbClr val="FF0000"/>
                </a:solidFill>
              </a:rPr>
              <a:t>ine-tuned</a:t>
            </a:r>
            <a:r>
              <a:rPr lang="en-US" altLang="zh-TW" dirty="0" smtClean="0"/>
              <a:t> models: BERT+S, SAM.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Few-shot</a:t>
            </a:r>
            <a:r>
              <a:rPr lang="en-US" altLang="zh-TW" dirty="0" smtClean="0"/>
              <a:t> methods: </a:t>
            </a:r>
            <a:r>
              <a:rPr lang="en-US" altLang="zh-TW" dirty="0" err="1" smtClean="0"/>
              <a:t>ChatGPT</a:t>
            </a:r>
            <a:r>
              <a:rPr lang="en-US" altLang="zh-TW" dirty="0" smtClean="0"/>
              <a:t> using 15-shot prompting.</a:t>
            </a:r>
          </a:p>
          <a:p>
            <a:r>
              <a:rPr lang="en-US" altLang="zh-TW" b="1" dirty="0" smtClean="0"/>
              <a:t>Evaluation Metrics:</a:t>
            </a:r>
            <a:endParaRPr lang="en-US" altLang="zh-TW" dirty="0" smtClean="0"/>
          </a:p>
          <a:p>
            <a:pPr lvl="1"/>
            <a:r>
              <a:rPr lang="en-US" altLang="zh-TW" b="1" dirty="0" smtClean="0"/>
              <a:t>Task Transfer:</a:t>
            </a:r>
            <a:r>
              <a:rPr lang="en-US" altLang="zh-TW" dirty="0" smtClean="0"/>
              <a:t> Performance on unseen tasks within the same domain.</a:t>
            </a:r>
          </a:p>
          <a:p>
            <a:pPr lvl="1"/>
            <a:r>
              <a:rPr lang="en-US" altLang="zh-TW" b="1" dirty="0" smtClean="0"/>
              <a:t>Domain Transfer:</a:t>
            </a:r>
            <a:r>
              <a:rPr lang="en-US" altLang="zh-TW" dirty="0" smtClean="0"/>
              <a:t> Performance on tasks in completely new domains.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853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Results &amp; Analysis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b="1" dirty="0" smtClean="0"/>
              <a:t>SGP-TOD achieves top zero-shot performance.</a:t>
            </a:r>
            <a:endParaRPr lang="en-US" altLang="zh-TW" dirty="0" smtClean="0"/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Outperforms</a:t>
            </a:r>
            <a:r>
              <a:rPr lang="en-US" altLang="zh-TW" b="1" dirty="0" smtClean="0"/>
              <a:t> or matches SOTA zero-shot </a:t>
            </a:r>
            <a:r>
              <a:rPr lang="en-US" altLang="zh-TW" b="1" dirty="0" smtClean="0">
                <a:solidFill>
                  <a:srgbClr val="FF0000"/>
                </a:solidFill>
              </a:rPr>
              <a:t>transfer methods</a:t>
            </a:r>
            <a:r>
              <a:rPr lang="en-US" altLang="zh-TW" b="1" dirty="0" smtClean="0"/>
              <a:t>.</a:t>
            </a:r>
            <a:endParaRPr lang="en-US" altLang="zh-TW" dirty="0" smtClean="0"/>
          </a:p>
          <a:p>
            <a:r>
              <a:rPr lang="en-US" altLang="zh-TW" b="1" dirty="0" smtClean="0"/>
              <a:t>Impact of different LLMs: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Codex &gt; GPT-3.5 in </a:t>
            </a:r>
            <a:r>
              <a:rPr lang="en-US" altLang="zh-TW" u="sng" dirty="0" smtClean="0"/>
              <a:t>action label </a:t>
            </a:r>
            <a:r>
              <a:rPr lang="en-US" altLang="zh-TW" dirty="0" smtClean="0"/>
              <a:t>interpretation.</a:t>
            </a:r>
          </a:p>
          <a:p>
            <a:pPr lvl="1"/>
            <a:r>
              <a:rPr lang="en-US" altLang="zh-TW" dirty="0" smtClean="0"/>
              <a:t>GPT-3.5-E2E benefits from structured response formatting.</a:t>
            </a:r>
          </a:p>
          <a:p>
            <a:r>
              <a:rPr lang="en-US" altLang="zh-TW" b="1" dirty="0" smtClean="0"/>
              <a:t>Effect of different task schemas: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SGP-TOD performs well across different manually-crafted schemas.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8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Limitations &amp; Future 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b="1" dirty="0" smtClean="0"/>
              <a:t>Potential Data Contamination(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數據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汙染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預看到測試資料</a:t>
            </a:r>
            <a:r>
              <a:rPr lang="en-US" altLang="zh-TW" b="1" dirty="0" smtClean="0"/>
              <a:t>):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LLM pre-training data is undisclosed, making contamination verification difficult.</a:t>
            </a:r>
          </a:p>
          <a:p>
            <a:pPr lvl="1"/>
            <a:r>
              <a:rPr lang="en-US" altLang="zh-TW" dirty="0" smtClean="0"/>
              <a:t>Future work should include systematic data filtering.</a:t>
            </a:r>
          </a:p>
          <a:p>
            <a:r>
              <a:rPr lang="en-US" altLang="zh-TW" b="1" dirty="0" smtClean="0"/>
              <a:t>Dependence on Schema Quality: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Variations in schema design can lead to performance discrepancies.</a:t>
            </a:r>
          </a:p>
          <a:p>
            <a:pPr lvl="1"/>
            <a:r>
              <a:rPr lang="en-US" altLang="zh-TW" dirty="0" smtClean="0"/>
              <a:t>Need for automatic schema generation for better generalization.</a:t>
            </a:r>
          </a:p>
          <a:p>
            <a:r>
              <a:rPr lang="en-US" altLang="zh-TW" b="1" dirty="0" smtClean="0"/>
              <a:t>Future Directions: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Personalized </a:t>
            </a:r>
            <a:r>
              <a:rPr lang="en-US" altLang="zh-TW" dirty="0" err="1" smtClean="0"/>
              <a:t>chatbots</a:t>
            </a:r>
            <a:r>
              <a:rPr lang="en-US" altLang="zh-TW" dirty="0" smtClean="0"/>
              <a:t> with dynamic task schemas.</a:t>
            </a:r>
          </a:p>
          <a:p>
            <a:pPr lvl="1"/>
            <a:r>
              <a:rPr lang="en-US" altLang="zh-TW" dirty="0" smtClean="0"/>
              <a:t>Enhanced LLM moderation to filter inappropriate content.</a:t>
            </a:r>
          </a:p>
        </p:txBody>
      </p:sp>
    </p:spTree>
    <p:extLst>
      <p:ext uri="{BB962C8B-B14F-4D97-AF65-F5344CB8AC3E}">
        <p14:creationId xmlns:p14="http://schemas.microsoft.com/office/powerpoint/2010/main" val="338602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b="1" dirty="0" smtClean="0"/>
              <a:t>Introduction</a:t>
            </a:r>
          </a:p>
          <a:p>
            <a:pPr lvl="1"/>
            <a:r>
              <a:rPr lang="en-US" altLang="zh-TW" b="1" dirty="0" smtClean="0"/>
              <a:t>Key Contributions</a:t>
            </a:r>
          </a:p>
          <a:p>
            <a:r>
              <a:rPr lang="en-US" altLang="zh-TW" b="1" dirty="0" smtClean="0"/>
              <a:t>SGP-TOD Architecture</a:t>
            </a:r>
          </a:p>
          <a:p>
            <a:pPr lvl="1"/>
            <a:r>
              <a:rPr lang="en-US" altLang="zh-TW" b="1" dirty="0" smtClean="0"/>
              <a:t>DST Prompter (Dialogue State Tracking)</a:t>
            </a:r>
          </a:p>
          <a:p>
            <a:pPr lvl="1"/>
            <a:r>
              <a:rPr lang="en-US" altLang="zh-TW" b="1" dirty="0" smtClean="0"/>
              <a:t>Policy Prompter</a:t>
            </a:r>
          </a:p>
          <a:p>
            <a:r>
              <a:rPr lang="en-US" altLang="zh-TW" b="1" dirty="0" smtClean="0"/>
              <a:t>Experimental Setup</a:t>
            </a:r>
          </a:p>
          <a:p>
            <a:r>
              <a:rPr lang="en-US" altLang="zh-TW" b="1" dirty="0" smtClean="0"/>
              <a:t>Results &amp; Analysis</a:t>
            </a:r>
          </a:p>
          <a:p>
            <a:r>
              <a:rPr lang="en-US" altLang="zh-TW" b="1" dirty="0" smtClean="0"/>
              <a:t>Limitations &amp; Future Work</a:t>
            </a:r>
          </a:p>
          <a:p>
            <a:r>
              <a:rPr lang="en-US" altLang="zh-TW" b="1" dirty="0" smtClean="0"/>
              <a:t>Conclusion</a:t>
            </a:r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2314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Conclusion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/>
              <a:t>SGP-TOD provides a scalable, schema-driven prompting strategy for task bots.</a:t>
            </a:r>
            <a:endParaRPr lang="en-US" altLang="zh-TW" dirty="0" smtClean="0"/>
          </a:p>
          <a:p>
            <a:r>
              <a:rPr lang="en-US" altLang="zh-TW" dirty="0" smtClean="0"/>
              <a:t>Enables </a:t>
            </a:r>
            <a:r>
              <a:rPr lang="en-US" altLang="zh-TW" b="1" dirty="0" smtClean="0"/>
              <a:t>zero-shot adaptability</a:t>
            </a:r>
            <a:r>
              <a:rPr lang="en-US" altLang="zh-TW" dirty="0" smtClean="0"/>
              <a:t> without fine-tuning, reducing development time.</a:t>
            </a:r>
          </a:p>
          <a:p>
            <a:r>
              <a:rPr lang="en-US" altLang="zh-TW" dirty="0" smtClean="0"/>
              <a:t>Future research can focus on:</a:t>
            </a:r>
          </a:p>
          <a:p>
            <a:pPr lvl="1"/>
            <a:r>
              <a:rPr lang="en-US" altLang="zh-TW" b="1" dirty="0" smtClean="0"/>
              <a:t>Improved schema optimization techniques.</a:t>
            </a:r>
            <a:endParaRPr lang="en-US" altLang="zh-TW" dirty="0" smtClean="0"/>
          </a:p>
          <a:p>
            <a:pPr lvl="1"/>
            <a:r>
              <a:rPr lang="en-US" altLang="zh-TW" b="1" dirty="0" smtClean="0"/>
              <a:t>More robust transfer learning strategies for new domains.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27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/>
          <a:lstStyle/>
          <a:p>
            <a:r>
              <a:rPr lang="en-US" altLang="zh-TW" b="1" dirty="0" smtClean="0"/>
              <a:t>Q&amp;A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821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48" y="1340769"/>
            <a:ext cx="8459930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718438" y="6165304"/>
            <a:ext cx="7920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https://github.com/zhangxy-2019/sgp-tod/tree/main</a:t>
            </a:r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725145"/>
            <a:ext cx="6326187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29174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68556"/>
            <a:ext cx="8436551" cy="4248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82822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1103313"/>
            <a:ext cx="8812213" cy="485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185605" y="6093296"/>
            <a:ext cx="87917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https://github.com/google-research-datasets/dstc8-schema-guided-dialogue/tree/master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98540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6752"/>
            <a:ext cx="8378236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38602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" y="2179638"/>
            <a:ext cx="8945563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5657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888" y="1817688"/>
            <a:ext cx="6116637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53128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96752"/>
            <a:ext cx="8453838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13352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56792"/>
            <a:ext cx="7712609" cy="3889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8497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b="1" dirty="0" smtClean="0"/>
              <a:t>What is </a:t>
            </a:r>
            <a:r>
              <a:rPr lang="en-US" altLang="zh-TW" b="1" u="sng" dirty="0" smtClean="0"/>
              <a:t>T</a:t>
            </a:r>
            <a:r>
              <a:rPr lang="en-US" altLang="zh-TW" b="1" dirty="0" smtClean="0"/>
              <a:t>ask-</a:t>
            </a:r>
            <a:r>
              <a:rPr lang="en-US" altLang="zh-TW" b="1" u="sng" dirty="0" smtClean="0"/>
              <a:t>O</a:t>
            </a:r>
            <a:r>
              <a:rPr lang="en-US" altLang="zh-TW" b="1" dirty="0" smtClean="0"/>
              <a:t>riented </a:t>
            </a:r>
            <a:r>
              <a:rPr lang="en-US" altLang="zh-TW" b="1" u="sng" dirty="0" smtClean="0"/>
              <a:t>D</a:t>
            </a:r>
            <a:r>
              <a:rPr lang="en-US" altLang="zh-TW" b="1" dirty="0" smtClean="0"/>
              <a:t>ialogue (TOD)?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Used in virtual assistants, customer service, and automated support.</a:t>
            </a:r>
          </a:p>
          <a:p>
            <a:pPr lvl="1"/>
            <a:r>
              <a:rPr lang="en-US" altLang="zh-TW" dirty="0" smtClean="0"/>
              <a:t>Traditional methods require </a:t>
            </a:r>
            <a:r>
              <a:rPr lang="en-US" altLang="zh-TW" i="1" dirty="0" smtClean="0"/>
              <a:t>extensive fine-tuning </a:t>
            </a:r>
            <a:r>
              <a:rPr lang="en-US" altLang="zh-TW" dirty="0" smtClean="0"/>
              <a:t>and </a:t>
            </a:r>
            <a:r>
              <a:rPr lang="en-US" altLang="zh-TW" i="1" dirty="0" smtClean="0"/>
              <a:t>large labeled datasets</a:t>
            </a:r>
            <a:r>
              <a:rPr lang="en-US" altLang="zh-TW" dirty="0" smtClean="0"/>
              <a:t>.</a:t>
            </a:r>
          </a:p>
          <a:p>
            <a:r>
              <a:rPr lang="en-US" altLang="zh-TW" b="1" dirty="0" smtClean="0"/>
              <a:t>SGP-TOD Solution: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Leverages Large Language Models (LLMs) with </a:t>
            </a:r>
            <a:r>
              <a:rPr lang="en-US" altLang="zh-TW" u="sng" dirty="0" smtClean="0"/>
              <a:t>schema-guided prompting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Enables zero-shot generalization, reducing the need for labeled data.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37555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Key Contributions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/>
              <a:t>SGP-TOD enables efficient end-to-end task bot creation.</a:t>
            </a:r>
            <a:endParaRPr lang="en-US" altLang="zh-TW" dirty="0" smtClean="0"/>
          </a:p>
          <a:p>
            <a:r>
              <a:rPr lang="en-US" altLang="zh-TW" dirty="0" smtClean="0"/>
              <a:t>Uses </a:t>
            </a:r>
            <a:r>
              <a:rPr lang="en-US" altLang="zh-TW" b="1" dirty="0" smtClean="0"/>
              <a:t>task schema</a:t>
            </a:r>
            <a:r>
              <a:rPr lang="en-US" altLang="zh-TW" dirty="0" smtClean="0"/>
              <a:t> to guide LLMs in generating responses.</a:t>
            </a:r>
          </a:p>
          <a:p>
            <a:r>
              <a:rPr lang="en-US" altLang="zh-TW" dirty="0" smtClean="0"/>
              <a:t>Achieves </a:t>
            </a:r>
            <a:r>
              <a:rPr lang="en-US" altLang="zh-TW" b="1" dirty="0" smtClean="0"/>
              <a:t>state-of-the-art (SOTA) zero-shot performance</a:t>
            </a:r>
            <a:r>
              <a:rPr lang="en-US" altLang="zh-TW" dirty="0" smtClean="0"/>
              <a:t> across multiple datasets.</a:t>
            </a:r>
          </a:p>
          <a:p>
            <a:r>
              <a:rPr lang="en-US" altLang="zh-TW" dirty="0" smtClean="0"/>
              <a:t>Reduces reliance on </a:t>
            </a:r>
            <a:r>
              <a:rPr lang="en-US" altLang="zh-TW" b="1" dirty="0" smtClean="0"/>
              <a:t>task-specific training and fine-tuning.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000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833" y="1340768"/>
            <a:ext cx="4678656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SGP-TOD Architecture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4186808" cy="4525963"/>
          </a:xfrm>
        </p:spPr>
        <p:txBody>
          <a:bodyPr>
            <a:normAutofit fontScale="85000" lnSpcReduction="10000"/>
          </a:bodyPr>
          <a:lstStyle/>
          <a:p>
            <a:r>
              <a:rPr lang="en-US" altLang="zh-TW" b="1" dirty="0" smtClean="0"/>
              <a:t>Three main components:</a:t>
            </a:r>
            <a:endParaRPr lang="en-US" altLang="zh-TW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zh-TW" b="1" dirty="0" smtClean="0"/>
              <a:t>LLM</a:t>
            </a:r>
            <a:r>
              <a:rPr lang="en-US" altLang="zh-TW" dirty="0" smtClean="0"/>
              <a:t>: Generates responses based on structured instructions.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b="1" dirty="0" smtClean="0"/>
              <a:t>DST Prompter</a:t>
            </a:r>
            <a:r>
              <a:rPr lang="en-US" altLang="zh-TW" dirty="0" smtClean="0"/>
              <a:t>: Tracks dialogue state using </a:t>
            </a:r>
            <a:r>
              <a:rPr lang="en-US" altLang="zh-TW" dirty="0" smtClean="0">
                <a:solidFill>
                  <a:srgbClr val="FF0000"/>
                </a:solidFill>
              </a:rPr>
              <a:t>belief instructions.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b="1" dirty="0" smtClean="0"/>
              <a:t>Policy Prompter</a:t>
            </a:r>
            <a:r>
              <a:rPr lang="en-US" altLang="zh-TW" dirty="0" smtClean="0"/>
              <a:t>: Guides system actions using predefined </a:t>
            </a:r>
            <a:r>
              <a:rPr lang="en-US" altLang="zh-TW" dirty="0" smtClean="0">
                <a:solidFill>
                  <a:srgbClr val="FF0000"/>
                </a:solidFill>
              </a:rPr>
              <a:t>policy skeletons</a:t>
            </a:r>
            <a:r>
              <a:rPr lang="en-US" altLang="zh-TW" dirty="0" smtClean="0"/>
              <a:t>.</a:t>
            </a:r>
          </a:p>
          <a:p>
            <a:pPr marL="971550" lvl="1" indent="-51435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7775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833" y="1340768"/>
            <a:ext cx="4678656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/>
              <a:t>DST Prompter </a:t>
            </a:r>
            <a:br>
              <a:rPr lang="en-US" altLang="zh-TW" b="1" dirty="0" smtClean="0"/>
            </a:br>
            <a:r>
              <a:rPr lang="en-US" altLang="zh-TW" b="1" dirty="0" smtClean="0"/>
              <a:t>(Dialogue State Tracking)</a:t>
            </a:r>
            <a:r>
              <a:rPr lang="en-US" altLang="zh-TW" b="1" dirty="0" smtClean="0">
                <a:solidFill>
                  <a:schemeClr val="bg2"/>
                </a:solidFill>
              </a:rPr>
              <a:t>1/3</a:t>
            </a:r>
            <a:endParaRPr lang="zh-TW" altLang="en-US" dirty="0">
              <a:solidFill>
                <a:schemeClr val="bg2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3970784" cy="4997152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 smtClean="0"/>
              <a:t>Extracts </a:t>
            </a:r>
            <a:r>
              <a:rPr lang="en-US" altLang="zh-TW" dirty="0" smtClean="0">
                <a:solidFill>
                  <a:srgbClr val="FF0000"/>
                </a:solidFill>
              </a:rPr>
              <a:t>user intent</a:t>
            </a:r>
            <a:r>
              <a:rPr lang="en-US" altLang="zh-TW" dirty="0" smtClean="0"/>
              <a:t> and </a:t>
            </a:r>
            <a:r>
              <a:rPr lang="en-US" altLang="zh-TW" dirty="0" smtClean="0">
                <a:solidFill>
                  <a:srgbClr val="FF0000"/>
                </a:solidFill>
              </a:rPr>
              <a:t>required slots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Uses </a:t>
            </a:r>
            <a:r>
              <a:rPr lang="en-US" altLang="zh-TW" b="1" dirty="0" smtClean="0">
                <a:solidFill>
                  <a:srgbClr val="FF0000"/>
                </a:solidFill>
              </a:rPr>
              <a:t>Belief Instructions (BI)</a:t>
            </a:r>
            <a:r>
              <a:rPr lang="en-US" altLang="zh-TW" dirty="0" smtClean="0"/>
              <a:t> to help LLM interpret and track dialogue states.</a:t>
            </a:r>
          </a:p>
          <a:p>
            <a:r>
              <a:rPr lang="en-US" altLang="zh-TW" dirty="0" smtClean="0"/>
              <a:t>Uses SQL-based belief state representation to interact with databases.</a:t>
            </a:r>
          </a:p>
          <a:p>
            <a:r>
              <a:rPr lang="en-US" altLang="zh-TW" dirty="0" smtClean="0"/>
              <a:t>Example:</a:t>
            </a:r>
          </a:p>
          <a:p>
            <a:pPr lvl="1"/>
            <a:r>
              <a:rPr lang="en-US" altLang="zh-TW" dirty="0" smtClean="0"/>
              <a:t>User asks for a restaurant.</a:t>
            </a:r>
          </a:p>
          <a:p>
            <a:pPr lvl="1"/>
            <a:r>
              <a:rPr lang="en-US" altLang="zh-TW" dirty="0" smtClean="0"/>
              <a:t>DST Prompter tracks parameters like " food", “area", and "price range".</a:t>
            </a:r>
          </a:p>
          <a:p>
            <a:pPr lvl="1"/>
            <a:r>
              <a:rPr lang="en-US" altLang="zh-TW" dirty="0" smtClean="0"/>
              <a:t>Generates structured queries to retrieve relevant information.</a:t>
            </a:r>
          </a:p>
        </p:txBody>
      </p:sp>
    </p:spTree>
    <p:extLst>
      <p:ext uri="{BB962C8B-B14F-4D97-AF65-F5344CB8AC3E}">
        <p14:creationId xmlns:p14="http://schemas.microsoft.com/office/powerpoint/2010/main" val="372281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833" y="1340768"/>
            <a:ext cx="4678656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/>
              <a:t>DST Prompter </a:t>
            </a:r>
            <a:br>
              <a:rPr lang="en-US" altLang="zh-TW" b="1" dirty="0" smtClean="0"/>
            </a:br>
            <a:r>
              <a:rPr lang="en-US" altLang="zh-TW" b="1" dirty="0" smtClean="0"/>
              <a:t>(Dialogue State Tracking)</a:t>
            </a:r>
            <a:r>
              <a:rPr lang="en-US" altLang="zh-TW" b="1" dirty="0" smtClean="0">
                <a:solidFill>
                  <a:schemeClr val="bg2"/>
                </a:solidFill>
              </a:rPr>
              <a:t>2/3</a:t>
            </a:r>
            <a:endParaRPr lang="zh-TW" altLang="en-US" dirty="0">
              <a:solidFill>
                <a:schemeClr val="bg2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204864"/>
            <a:ext cx="4381500" cy="1114425"/>
          </a:xfrm>
          <a:prstGeom prst="rect">
            <a:avLst/>
          </a:prstGeom>
          <a:noFill/>
          <a:ln w="571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內容版面配置區 2"/>
          <p:cNvSpPr txBox="1">
            <a:spLocks/>
          </p:cNvSpPr>
          <p:nvPr/>
        </p:nvSpPr>
        <p:spPr>
          <a:xfrm>
            <a:off x="457200" y="1600200"/>
            <a:ext cx="3970784" cy="499715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Extracts </a:t>
            </a:r>
            <a:r>
              <a:rPr lang="en-US" altLang="zh-TW" dirty="0" smtClean="0">
                <a:solidFill>
                  <a:srgbClr val="FF0000"/>
                </a:solidFill>
              </a:rPr>
              <a:t>user intent</a:t>
            </a:r>
            <a:r>
              <a:rPr lang="en-US" altLang="zh-TW" dirty="0" smtClean="0"/>
              <a:t> and </a:t>
            </a:r>
            <a:r>
              <a:rPr lang="en-US" altLang="zh-TW" dirty="0" smtClean="0">
                <a:solidFill>
                  <a:srgbClr val="FF0000"/>
                </a:solidFill>
              </a:rPr>
              <a:t>required slots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Uses </a:t>
            </a:r>
            <a:r>
              <a:rPr lang="en-US" altLang="zh-TW" b="1" dirty="0" smtClean="0">
                <a:solidFill>
                  <a:srgbClr val="FF0000"/>
                </a:solidFill>
              </a:rPr>
              <a:t>Belief Instructions (BI)</a:t>
            </a:r>
            <a:r>
              <a:rPr lang="en-US" altLang="zh-TW" dirty="0" smtClean="0"/>
              <a:t> to help LLM interpret and track dialogue states.</a:t>
            </a:r>
          </a:p>
          <a:p>
            <a:r>
              <a:rPr lang="en-US" altLang="zh-TW" dirty="0" smtClean="0"/>
              <a:t>Uses SQL-based belief state representation to interact with databases.</a:t>
            </a:r>
          </a:p>
          <a:p>
            <a:r>
              <a:rPr lang="en-US" altLang="zh-TW" dirty="0" smtClean="0"/>
              <a:t>Example:</a:t>
            </a:r>
          </a:p>
          <a:p>
            <a:pPr lvl="1"/>
            <a:r>
              <a:rPr lang="en-US" altLang="zh-TW" dirty="0" smtClean="0"/>
              <a:t>User asks for a restaurant.</a:t>
            </a:r>
          </a:p>
          <a:p>
            <a:pPr lvl="1"/>
            <a:r>
              <a:rPr lang="en-US" altLang="zh-TW" dirty="0" smtClean="0"/>
              <a:t>DST Prompter tracks parameters like " </a:t>
            </a:r>
            <a:r>
              <a:rPr lang="en-US" altLang="zh-TW" dirty="0" smtClean="0">
                <a:solidFill>
                  <a:srgbClr val="FF0000"/>
                </a:solidFill>
              </a:rPr>
              <a:t>food</a:t>
            </a:r>
            <a:r>
              <a:rPr lang="en-US" altLang="zh-TW" dirty="0" smtClean="0"/>
              <a:t>", “</a:t>
            </a:r>
            <a:r>
              <a:rPr lang="en-US" altLang="zh-TW" dirty="0" smtClean="0">
                <a:solidFill>
                  <a:srgbClr val="FF0000"/>
                </a:solidFill>
              </a:rPr>
              <a:t>area</a:t>
            </a:r>
            <a:r>
              <a:rPr lang="en-US" altLang="zh-TW" dirty="0" smtClean="0"/>
              <a:t>", and "</a:t>
            </a:r>
            <a:r>
              <a:rPr lang="en-US" altLang="zh-TW" dirty="0" smtClean="0">
                <a:solidFill>
                  <a:srgbClr val="FF0000"/>
                </a:solidFill>
              </a:rPr>
              <a:t>price range</a:t>
            </a:r>
            <a:r>
              <a:rPr lang="en-US" altLang="zh-TW" dirty="0" smtClean="0"/>
              <a:t>".</a:t>
            </a:r>
          </a:p>
          <a:p>
            <a:pPr lvl="1"/>
            <a:r>
              <a:rPr lang="en-US" altLang="zh-TW" dirty="0" smtClean="0"/>
              <a:t>Generates structured queries to retrieve relevant information.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6164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833" y="1340768"/>
            <a:ext cx="4678656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/>
              <a:t>DST Prompter </a:t>
            </a:r>
            <a:br>
              <a:rPr lang="en-US" altLang="zh-TW" b="1" dirty="0" smtClean="0"/>
            </a:br>
            <a:r>
              <a:rPr lang="en-US" altLang="zh-TW" b="1" dirty="0" smtClean="0"/>
              <a:t>(Dialogue State Tracking)</a:t>
            </a:r>
            <a:r>
              <a:rPr lang="en-US" altLang="zh-TW" b="1" dirty="0" smtClean="0">
                <a:solidFill>
                  <a:schemeClr val="bg2"/>
                </a:solidFill>
              </a:rPr>
              <a:t>3/3</a:t>
            </a:r>
            <a:endParaRPr lang="zh-TW" altLang="en-US" dirty="0">
              <a:solidFill>
                <a:schemeClr val="bg2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27984" y="1916832"/>
            <a:ext cx="1872208" cy="2736304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3970784" cy="4997152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 smtClean="0"/>
              <a:t>Extracts </a:t>
            </a:r>
            <a:r>
              <a:rPr lang="en-US" altLang="zh-TW" dirty="0" smtClean="0">
                <a:solidFill>
                  <a:srgbClr val="FF0000"/>
                </a:solidFill>
              </a:rPr>
              <a:t>user intent</a:t>
            </a:r>
            <a:r>
              <a:rPr lang="en-US" altLang="zh-TW" dirty="0" smtClean="0"/>
              <a:t> and </a:t>
            </a:r>
            <a:r>
              <a:rPr lang="en-US" altLang="zh-TW" dirty="0" smtClean="0">
                <a:solidFill>
                  <a:srgbClr val="FF0000"/>
                </a:solidFill>
              </a:rPr>
              <a:t>required slots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Uses </a:t>
            </a:r>
            <a:r>
              <a:rPr lang="en-US" altLang="zh-TW" b="1" dirty="0" smtClean="0">
                <a:solidFill>
                  <a:srgbClr val="FF0000"/>
                </a:solidFill>
              </a:rPr>
              <a:t>Belief Instructions (BI)</a:t>
            </a:r>
            <a:r>
              <a:rPr lang="en-US" altLang="zh-TW" dirty="0" smtClean="0"/>
              <a:t> to help LLM interpret and track dialogue states.</a:t>
            </a:r>
          </a:p>
          <a:p>
            <a:r>
              <a:rPr lang="en-US" altLang="zh-TW" dirty="0" smtClean="0"/>
              <a:t>Uses SQL-based belief state representation to interact with databases.</a:t>
            </a:r>
          </a:p>
          <a:p>
            <a:r>
              <a:rPr lang="en-US" altLang="zh-TW" dirty="0" smtClean="0"/>
              <a:t>Example:</a:t>
            </a:r>
          </a:p>
          <a:p>
            <a:pPr lvl="1"/>
            <a:r>
              <a:rPr lang="en-US" altLang="zh-TW" dirty="0" smtClean="0"/>
              <a:t>User asks for a restaurant.</a:t>
            </a:r>
          </a:p>
          <a:p>
            <a:pPr lvl="1"/>
            <a:r>
              <a:rPr lang="en-US" altLang="zh-TW" dirty="0" smtClean="0"/>
              <a:t>DST Prompter tracks parameters like " </a:t>
            </a:r>
            <a:r>
              <a:rPr lang="en-US" altLang="zh-TW" dirty="0" smtClean="0">
                <a:solidFill>
                  <a:srgbClr val="FF0000"/>
                </a:solidFill>
              </a:rPr>
              <a:t>food</a:t>
            </a:r>
            <a:r>
              <a:rPr lang="en-US" altLang="zh-TW" dirty="0" smtClean="0"/>
              <a:t>", “</a:t>
            </a:r>
            <a:r>
              <a:rPr lang="en-US" altLang="zh-TW" dirty="0" smtClean="0">
                <a:solidFill>
                  <a:srgbClr val="FF0000"/>
                </a:solidFill>
              </a:rPr>
              <a:t>area</a:t>
            </a:r>
            <a:r>
              <a:rPr lang="en-US" altLang="zh-TW" dirty="0" smtClean="0"/>
              <a:t>", and "</a:t>
            </a:r>
            <a:r>
              <a:rPr lang="en-US" altLang="zh-TW" dirty="0" smtClean="0">
                <a:solidFill>
                  <a:srgbClr val="FF0000"/>
                </a:solidFill>
              </a:rPr>
              <a:t>price range</a:t>
            </a:r>
            <a:r>
              <a:rPr lang="en-US" altLang="zh-TW" dirty="0" smtClean="0"/>
              <a:t>".</a:t>
            </a:r>
          </a:p>
          <a:p>
            <a:pPr lvl="1"/>
            <a:r>
              <a:rPr lang="en-US" altLang="zh-TW" dirty="0" smtClean="0"/>
              <a:t>Generates structured queries to retrieve relevant information.</a:t>
            </a:r>
          </a:p>
        </p:txBody>
      </p:sp>
    </p:spTree>
    <p:extLst>
      <p:ext uri="{BB962C8B-B14F-4D97-AF65-F5344CB8AC3E}">
        <p14:creationId xmlns:p14="http://schemas.microsoft.com/office/powerpoint/2010/main" val="396432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Policy Prompter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3898776" cy="4781128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Defines </a:t>
            </a:r>
            <a:r>
              <a:rPr lang="en-US" altLang="zh-TW" dirty="0" smtClean="0">
                <a:solidFill>
                  <a:srgbClr val="FF0000"/>
                </a:solidFill>
              </a:rPr>
              <a:t>system behavior </a:t>
            </a:r>
            <a:r>
              <a:rPr lang="en-US" altLang="zh-TW" dirty="0" smtClean="0"/>
              <a:t>based on user intent and database results.</a:t>
            </a:r>
          </a:p>
          <a:p>
            <a:r>
              <a:rPr lang="en-US" altLang="zh-TW" dirty="0" smtClean="0"/>
              <a:t>Uses </a:t>
            </a:r>
            <a:r>
              <a:rPr lang="en-US" altLang="zh-TW" b="1" dirty="0" smtClean="0">
                <a:solidFill>
                  <a:srgbClr val="FF0000"/>
                </a:solidFill>
              </a:rPr>
              <a:t>policy skeletons </a:t>
            </a:r>
            <a:r>
              <a:rPr lang="en-US" altLang="zh-TW" dirty="0" smtClean="0"/>
              <a:t>to ensure consistency in responses.</a:t>
            </a:r>
          </a:p>
          <a:p>
            <a:r>
              <a:rPr lang="en-US" altLang="zh-TW" dirty="0" smtClean="0"/>
              <a:t>Example:</a:t>
            </a:r>
          </a:p>
          <a:p>
            <a:pPr lvl="1"/>
            <a:r>
              <a:rPr lang="en-US" altLang="zh-TW" dirty="0" smtClean="0"/>
              <a:t>If no restaurant matches, system asks for alternative preferences.</a:t>
            </a:r>
          </a:p>
          <a:p>
            <a:pPr lvl="1"/>
            <a:r>
              <a:rPr lang="en-US" altLang="zh-TW" dirty="0" smtClean="0"/>
              <a:t>If multiple restaurants match, system provides ranked recommendations.</a:t>
            </a:r>
          </a:p>
          <a:p>
            <a:endParaRPr lang="zh-TW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833" y="1340768"/>
            <a:ext cx="4678656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6288185" y="2600908"/>
            <a:ext cx="2676303" cy="3204356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027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701</Words>
  <Application>Microsoft Office PowerPoint</Application>
  <PresentationFormat>如螢幕大小 (4:3)</PresentationFormat>
  <Paragraphs>136</Paragraphs>
  <Slides>29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0" baseType="lpstr">
      <vt:lpstr>Office 佈景主題</vt:lpstr>
      <vt:lpstr>SGP-TOD:  Building Task Bots Effortlessly via Schema-Guided Prompting </vt:lpstr>
      <vt:lpstr>Outlines</vt:lpstr>
      <vt:lpstr>Introduction</vt:lpstr>
      <vt:lpstr>Key Contributions</vt:lpstr>
      <vt:lpstr>SGP-TOD Architecture</vt:lpstr>
      <vt:lpstr>DST Prompter  (Dialogue State Tracking)1/3</vt:lpstr>
      <vt:lpstr>DST Prompter  (Dialogue State Tracking)2/3</vt:lpstr>
      <vt:lpstr>DST Prompter  (Dialogue State Tracking)3/3</vt:lpstr>
      <vt:lpstr>Policy Prompter</vt:lpstr>
      <vt:lpstr>Dialog Example 1</vt:lpstr>
      <vt:lpstr>Dialog Example 2</vt:lpstr>
      <vt:lpstr>Dialog Example 3</vt:lpstr>
      <vt:lpstr>Dialog Example 4</vt:lpstr>
      <vt:lpstr>Dialog Example 5</vt:lpstr>
      <vt:lpstr>Dialog Example 6</vt:lpstr>
      <vt:lpstr>Dialog Example 7</vt:lpstr>
      <vt:lpstr>Experimental Setup</vt:lpstr>
      <vt:lpstr>Results &amp; Analysis</vt:lpstr>
      <vt:lpstr>Limitations &amp; Future Work</vt:lpstr>
      <vt:lpstr>Conclusion</vt:lpstr>
      <vt:lpstr>Q&amp;A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jason21home@gmail.com</dc:creator>
  <cp:lastModifiedBy>jason21home@gmail.com</cp:lastModifiedBy>
  <cp:revision>16</cp:revision>
  <dcterms:created xsi:type="dcterms:W3CDTF">2025-03-11T16:25:50Z</dcterms:created>
  <dcterms:modified xsi:type="dcterms:W3CDTF">2025-03-12T21:37:25Z</dcterms:modified>
</cp:coreProperties>
</file>