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</p:sldIdLst>
  <p:sldSz cy="6858000" cx="12192000"/>
  <p:notesSz cx="4683125" cy="86868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/>
        </p:nvSpPr>
        <p:spPr>
          <a:xfrm>
            <a:off x="62765" y="7088119"/>
            <a:ext cx="4556436" cy="968368"/>
          </a:xfrm>
          <a:prstGeom prst="roundRect">
            <a:avLst>
              <a:gd fmla="val 16667" name="adj"/>
            </a:avLst>
          </a:prstGeom>
          <a:solidFill>
            <a:srgbClr val="F2F2F2"/>
          </a:solidFill>
          <a:ln>
            <a:noFill/>
          </a:ln>
        </p:spPr>
        <p:txBody>
          <a:bodyPr anchorCtr="0" anchor="t" bIns="36475" lIns="72975" spcFirstLastPara="1" rIns="72975" wrap="square" tIns="364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【Key Points】: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4;n"/>
          <p:cNvSpPr txBox="1"/>
          <p:nvPr>
            <p:ph idx="2" type="hdr"/>
          </p:nvPr>
        </p:nvSpPr>
        <p:spPr>
          <a:xfrm>
            <a:off x="0" y="0"/>
            <a:ext cx="2029209" cy="434271"/>
          </a:xfrm>
          <a:prstGeom prst="rect">
            <a:avLst/>
          </a:prstGeom>
          <a:noFill/>
          <a:ln>
            <a:noFill/>
          </a:ln>
        </p:spPr>
        <p:txBody>
          <a:bodyPr anchorCtr="0" anchor="t" bIns="36475" lIns="72975" spcFirstLastPara="1" rIns="72975" wrap="square" tIns="364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1" type="ftr"/>
          </p:nvPr>
        </p:nvSpPr>
        <p:spPr>
          <a:xfrm>
            <a:off x="0" y="8251142"/>
            <a:ext cx="2589258" cy="434270"/>
          </a:xfrm>
          <a:prstGeom prst="rect">
            <a:avLst/>
          </a:prstGeom>
          <a:noFill/>
          <a:ln>
            <a:noFill/>
          </a:ln>
        </p:spPr>
        <p:txBody>
          <a:bodyPr anchorCtr="0" anchor="b" bIns="36475" lIns="72975" spcFirstLastPara="1" rIns="72975" wrap="square" tIns="36475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2652825" y="8251142"/>
            <a:ext cx="2029209" cy="434270"/>
          </a:xfrm>
          <a:prstGeom prst="rect">
            <a:avLst/>
          </a:prstGeom>
          <a:noFill/>
          <a:ln>
            <a:noFill/>
          </a:ln>
        </p:spPr>
        <p:txBody>
          <a:bodyPr anchorCtr="0" anchor="b" bIns="36475" lIns="72975" spcFirstLastPara="1" rIns="72975" wrap="square" tIns="36475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0-</a:t>
            </a:r>
            <a:fld id="{00000000-1234-1234-1234-123412341234}" type="slidenum">
              <a:rPr b="0" i="0" lang="en-US" sz="9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7;n"/>
          <p:cNvSpPr/>
          <p:nvPr>
            <p:ph idx="3" type="sldImg"/>
          </p:nvPr>
        </p:nvSpPr>
        <p:spPr>
          <a:xfrm>
            <a:off x="-552450" y="652463"/>
            <a:ext cx="5788025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" name="Google Shape;8;n"/>
          <p:cNvSpPr txBox="1"/>
          <p:nvPr>
            <p:ph idx="1" type="body"/>
          </p:nvPr>
        </p:nvSpPr>
        <p:spPr>
          <a:xfrm>
            <a:off x="62765" y="4028732"/>
            <a:ext cx="4556436" cy="3059387"/>
          </a:xfrm>
          <a:prstGeom prst="rect">
            <a:avLst/>
          </a:prstGeom>
          <a:noFill/>
          <a:ln>
            <a:noFill/>
          </a:ln>
        </p:spPr>
        <p:txBody>
          <a:bodyPr anchorCtr="0" anchor="t" bIns="36475" lIns="72975" spcFirstLastPara="1" rIns="72975" wrap="square" tIns="36475">
            <a:noAutofit/>
          </a:bodyPr>
          <a:lstStyle>
            <a:lvl1pPr indent="-228600" lvl="0" marL="4572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:notes"/>
          <p:cNvSpPr txBox="1"/>
          <p:nvPr>
            <p:ph idx="1" type="body"/>
          </p:nvPr>
        </p:nvSpPr>
        <p:spPr>
          <a:xfrm>
            <a:off x="62765" y="4028732"/>
            <a:ext cx="4556436" cy="3059387"/>
          </a:xfrm>
          <a:prstGeom prst="rect">
            <a:avLst/>
          </a:prstGeom>
        </p:spPr>
        <p:txBody>
          <a:bodyPr anchorCtr="0" anchor="t" bIns="36475" lIns="72975" spcFirstLastPara="1" rIns="72975" wrap="square" tIns="3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:notes"/>
          <p:cNvSpPr/>
          <p:nvPr>
            <p:ph idx="2" type="sldImg"/>
          </p:nvPr>
        </p:nvSpPr>
        <p:spPr>
          <a:xfrm>
            <a:off x="-552450" y="652463"/>
            <a:ext cx="5788025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:notes"/>
          <p:cNvSpPr txBox="1"/>
          <p:nvPr>
            <p:ph idx="1" type="body"/>
          </p:nvPr>
        </p:nvSpPr>
        <p:spPr>
          <a:xfrm>
            <a:off x="62765" y="4028732"/>
            <a:ext cx="4556436" cy="3059387"/>
          </a:xfrm>
          <a:prstGeom prst="rect">
            <a:avLst/>
          </a:prstGeom>
        </p:spPr>
        <p:txBody>
          <a:bodyPr anchorCtr="0" anchor="t" bIns="36475" lIns="72975" spcFirstLastPara="1" rIns="72975" wrap="square" tIns="3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5:notes"/>
          <p:cNvSpPr/>
          <p:nvPr>
            <p:ph idx="2" type="sldImg"/>
          </p:nvPr>
        </p:nvSpPr>
        <p:spPr>
          <a:xfrm>
            <a:off x="-552450" y="652463"/>
            <a:ext cx="5788025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 txBox="1"/>
          <p:nvPr>
            <p:ph idx="1" type="body"/>
          </p:nvPr>
        </p:nvSpPr>
        <p:spPr>
          <a:xfrm>
            <a:off x="62765" y="4028732"/>
            <a:ext cx="4556436" cy="3059387"/>
          </a:xfrm>
          <a:prstGeom prst="rect">
            <a:avLst/>
          </a:prstGeom>
        </p:spPr>
        <p:txBody>
          <a:bodyPr anchorCtr="0" anchor="t" bIns="36475" lIns="72975" spcFirstLastPara="1" rIns="72975" wrap="square" tIns="3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6:notes"/>
          <p:cNvSpPr/>
          <p:nvPr>
            <p:ph idx="2" type="sldImg"/>
          </p:nvPr>
        </p:nvSpPr>
        <p:spPr>
          <a:xfrm>
            <a:off x="-552450" y="652463"/>
            <a:ext cx="5788025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/>
          <p:nvPr>
            <p:ph idx="2" type="sldImg"/>
          </p:nvPr>
        </p:nvSpPr>
        <p:spPr>
          <a:xfrm>
            <a:off x="-552450" y="652463"/>
            <a:ext cx="5788025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p7:notes"/>
          <p:cNvSpPr txBox="1"/>
          <p:nvPr>
            <p:ph idx="1" type="body"/>
          </p:nvPr>
        </p:nvSpPr>
        <p:spPr>
          <a:xfrm>
            <a:off x="62765" y="4028732"/>
            <a:ext cx="4556436" cy="3059387"/>
          </a:xfrm>
          <a:prstGeom prst="rect">
            <a:avLst/>
          </a:prstGeom>
          <a:noFill/>
          <a:ln>
            <a:noFill/>
          </a:ln>
        </p:spPr>
        <p:txBody>
          <a:bodyPr anchorCtr="0" anchor="t" bIns="36475" lIns="72975" spcFirstLastPara="1" rIns="72975" wrap="square" tIns="3647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5, 5, 14 can reach 24 via 5 + 5 + 14</a:t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2 3 are too small to reach 24</a:t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7:notes"/>
          <p:cNvSpPr txBox="1"/>
          <p:nvPr>
            <p:ph idx="12" type="sldNum"/>
          </p:nvPr>
        </p:nvSpPr>
        <p:spPr>
          <a:xfrm>
            <a:off x="2652825" y="8251142"/>
            <a:ext cx="2029209" cy="434270"/>
          </a:xfrm>
          <a:prstGeom prst="rect">
            <a:avLst/>
          </a:prstGeom>
          <a:noFill/>
          <a:ln>
            <a:noFill/>
          </a:ln>
        </p:spPr>
        <p:txBody>
          <a:bodyPr anchorCtr="0" anchor="b" bIns="36475" lIns="72975" spcFirstLastPara="1" rIns="72975" wrap="square" tIns="36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8:notes"/>
          <p:cNvSpPr txBox="1"/>
          <p:nvPr>
            <p:ph idx="1" type="body"/>
          </p:nvPr>
        </p:nvSpPr>
        <p:spPr>
          <a:xfrm>
            <a:off x="62765" y="4028732"/>
            <a:ext cx="4556436" cy="3059387"/>
          </a:xfrm>
          <a:prstGeom prst="rect">
            <a:avLst/>
          </a:prstGeom>
        </p:spPr>
        <p:txBody>
          <a:bodyPr anchorCtr="0" anchor="t" bIns="36475" lIns="72975" spcFirstLastPara="1" rIns="72975" wrap="square" tIns="3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8:notes"/>
          <p:cNvSpPr/>
          <p:nvPr>
            <p:ph idx="2" type="sldImg"/>
          </p:nvPr>
        </p:nvSpPr>
        <p:spPr>
          <a:xfrm>
            <a:off x="-552450" y="652463"/>
            <a:ext cx="5788025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9:notes"/>
          <p:cNvSpPr/>
          <p:nvPr>
            <p:ph idx="2" type="sldImg"/>
          </p:nvPr>
        </p:nvSpPr>
        <p:spPr>
          <a:xfrm>
            <a:off x="-552450" y="652463"/>
            <a:ext cx="5788025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2765" y="4028732"/>
            <a:ext cx="4556436" cy="3059387"/>
          </a:xfrm>
          <a:prstGeom prst="rect">
            <a:avLst/>
          </a:prstGeom>
          <a:noFill/>
          <a:ln>
            <a:noFill/>
          </a:ln>
        </p:spPr>
        <p:txBody>
          <a:bodyPr anchorCtr="0" anchor="t" bIns="36475" lIns="72975" spcFirstLastPara="1" rIns="72975" wrap="square" tIns="3647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 txBox="1"/>
          <p:nvPr>
            <p:ph idx="12" type="sldNum"/>
          </p:nvPr>
        </p:nvSpPr>
        <p:spPr>
          <a:xfrm>
            <a:off x="2652825" y="8251142"/>
            <a:ext cx="2029209" cy="434270"/>
          </a:xfrm>
          <a:prstGeom prst="rect">
            <a:avLst/>
          </a:prstGeom>
          <a:noFill/>
          <a:ln>
            <a:noFill/>
          </a:ln>
        </p:spPr>
        <p:txBody>
          <a:bodyPr anchorCtr="0" anchor="b" bIns="36475" lIns="72975" spcFirstLastPara="1" rIns="72975" wrap="square" tIns="36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0:notes"/>
          <p:cNvSpPr/>
          <p:nvPr>
            <p:ph idx="2" type="sldImg"/>
          </p:nvPr>
        </p:nvSpPr>
        <p:spPr>
          <a:xfrm>
            <a:off x="-552450" y="652463"/>
            <a:ext cx="5788025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0" name="Google Shape;200;p10:notes"/>
          <p:cNvSpPr txBox="1"/>
          <p:nvPr>
            <p:ph idx="1" type="body"/>
          </p:nvPr>
        </p:nvSpPr>
        <p:spPr>
          <a:xfrm>
            <a:off x="62765" y="4028732"/>
            <a:ext cx="4556436" cy="3059387"/>
          </a:xfrm>
          <a:prstGeom prst="rect">
            <a:avLst/>
          </a:prstGeom>
          <a:noFill/>
          <a:ln>
            <a:noFill/>
          </a:ln>
        </p:spPr>
        <p:txBody>
          <a:bodyPr anchorCtr="0" anchor="t" bIns="36475" lIns="72975" spcFirstLastPara="1" rIns="72975" wrap="square" tIns="36475">
            <a:noAutofit/>
          </a:bodyPr>
          <a:lstStyle/>
          <a:p>
            <a:pPr indent="0" lvl="0" marL="0" marR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/>
              <a:t>In both cases, DFS backtracks to the parent state of s to continue exploration.</a:t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10:notes"/>
          <p:cNvSpPr txBox="1"/>
          <p:nvPr>
            <p:ph idx="12" type="sldNum"/>
          </p:nvPr>
        </p:nvSpPr>
        <p:spPr>
          <a:xfrm>
            <a:off x="2652825" y="8251142"/>
            <a:ext cx="2029209" cy="434270"/>
          </a:xfrm>
          <a:prstGeom prst="rect">
            <a:avLst/>
          </a:prstGeom>
          <a:noFill/>
          <a:ln>
            <a:noFill/>
          </a:ln>
        </p:spPr>
        <p:txBody>
          <a:bodyPr anchorCtr="0" anchor="b" bIns="36475" lIns="72975" spcFirstLastPara="1" rIns="72975" wrap="square" tIns="36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1:notes"/>
          <p:cNvSpPr txBox="1"/>
          <p:nvPr>
            <p:ph idx="1" type="body"/>
          </p:nvPr>
        </p:nvSpPr>
        <p:spPr>
          <a:xfrm>
            <a:off x="62765" y="4028732"/>
            <a:ext cx="4556436" cy="3059387"/>
          </a:xfrm>
          <a:prstGeom prst="rect">
            <a:avLst/>
          </a:prstGeom>
        </p:spPr>
        <p:txBody>
          <a:bodyPr anchorCtr="0" anchor="t" bIns="36475" lIns="72975" spcFirstLastPara="1" rIns="72975" wrap="square" tIns="3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1:notes"/>
          <p:cNvSpPr/>
          <p:nvPr>
            <p:ph idx="2" type="sldImg"/>
          </p:nvPr>
        </p:nvSpPr>
        <p:spPr>
          <a:xfrm>
            <a:off x="-552450" y="652463"/>
            <a:ext cx="5788025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04bbda5d3d_3_21:notes"/>
          <p:cNvSpPr txBox="1"/>
          <p:nvPr>
            <p:ph idx="12" type="sldNum"/>
          </p:nvPr>
        </p:nvSpPr>
        <p:spPr>
          <a:xfrm>
            <a:off x="2652825" y="8251142"/>
            <a:ext cx="2029200" cy="434400"/>
          </a:xfrm>
          <a:prstGeom prst="rect">
            <a:avLst/>
          </a:prstGeom>
        </p:spPr>
        <p:txBody>
          <a:bodyPr anchorCtr="0" anchor="b" bIns="36475" lIns="72975" spcFirstLastPara="1" rIns="72975" wrap="square" tIns="36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0-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5" name="Google Shape;215;g304bbda5d3d_3_21:notes"/>
          <p:cNvSpPr/>
          <p:nvPr>
            <p:ph idx="2" type="sldImg"/>
          </p:nvPr>
        </p:nvSpPr>
        <p:spPr>
          <a:xfrm>
            <a:off x="-552450" y="652463"/>
            <a:ext cx="57879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04bbda5d3d_3_21:notes"/>
          <p:cNvSpPr txBox="1"/>
          <p:nvPr>
            <p:ph idx="1" type="body"/>
          </p:nvPr>
        </p:nvSpPr>
        <p:spPr>
          <a:xfrm>
            <a:off x="62765" y="4028732"/>
            <a:ext cx="4556400" cy="3059400"/>
          </a:xfrm>
          <a:prstGeom prst="rect">
            <a:avLst/>
          </a:prstGeom>
        </p:spPr>
        <p:txBody>
          <a:bodyPr anchorCtr="0" anchor="t" bIns="36475" lIns="72975" spcFirstLastPara="1" rIns="72975" wrap="square" tIns="3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04bbda5d3d_3_7:notes"/>
          <p:cNvSpPr txBox="1"/>
          <p:nvPr>
            <p:ph idx="12" type="sldNum"/>
          </p:nvPr>
        </p:nvSpPr>
        <p:spPr>
          <a:xfrm>
            <a:off x="2652825" y="8251142"/>
            <a:ext cx="2029200" cy="434400"/>
          </a:xfrm>
          <a:prstGeom prst="rect">
            <a:avLst/>
          </a:prstGeom>
        </p:spPr>
        <p:txBody>
          <a:bodyPr anchorCtr="0" anchor="b" bIns="36475" lIns="72975" spcFirstLastPara="1" rIns="72975" wrap="square" tIns="36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0-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3" name="Google Shape;223;g304bbda5d3d_3_7:notes"/>
          <p:cNvSpPr/>
          <p:nvPr>
            <p:ph idx="2" type="sldImg"/>
          </p:nvPr>
        </p:nvSpPr>
        <p:spPr>
          <a:xfrm>
            <a:off x="-552450" y="652463"/>
            <a:ext cx="57879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304bbda5d3d_3_7:notes"/>
          <p:cNvSpPr txBox="1"/>
          <p:nvPr>
            <p:ph idx="1" type="body"/>
          </p:nvPr>
        </p:nvSpPr>
        <p:spPr>
          <a:xfrm>
            <a:off x="62765" y="4028732"/>
            <a:ext cx="4556400" cy="3059400"/>
          </a:xfrm>
          <a:prstGeom prst="rect">
            <a:avLst/>
          </a:prstGeom>
        </p:spPr>
        <p:txBody>
          <a:bodyPr anchorCtr="0" anchor="t" bIns="36475" lIns="72975" spcFirstLastPara="1" rIns="72975" wrap="square" tIns="3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04bbda5d3d_3_0:notes"/>
          <p:cNvSpPr txBox="1"/>
          <p:nvPr>
            <p:ph idx="12" type="sldNum"/>
          </p:nvPr>
        </p:nvSpPr>
        <p:spPr>
          <a:xfrm>
            <a:off x="2652825" y="8251142"/>
            <a:ext cx="2029200" cy="434400"/>
          </a:xfrm>
          <a:prstGeom prst="rect">
            <a:avLst/>
          </a:prstGeom>
        </p:spPr>
        <p:txBody>
          <a:bodyPr anchorCtr="0" anchor="b" bIns="36475" lIns="72975" spcFirstLastPara="1" rIns="72975" wrap="square" tIns="36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0-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3" name="Google Shape;233;g304bbda5d3d_3_0:notes"/>
          <p:cNvSpPr/>
          <p:nvPr>
            <p:ph idx="2" type="sldImg"/>
          </p:nvPr>
        </p:nvSpPr>
        <p:spPr>
          <a:xfrm>
            <a:off x="-552450" y="652463"/>
            <a:ext cx="57879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304bbda5d3d_3_0:notes"/>
          <p:cNvSpPr txBox="1"/>
          <p:nvPr>
            <p:ph idx="1" type="body"/>
          </p:nvPr>
        </p:nvSpPr>
        <p:spPr>
          <a:xfrm>
            <a:off x="62765" y="4028732"/>
            <a:ext cx="4556400" cy="3059400"/>
          </a:xfrm>
          <a:prstGeom prst="rect">
            <a:avLst/>
          </a:prstGeom>
        </p:spPr>
        <p:txBody>
          <a:bodyPr anchorCtr="0" anchor="t" bIns="36475" lIns="72975" spcFirstLastPara="1" rIns="72975" wrap="square" tIns="3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4bbda5d3d_0_31:notes"/>
          <p:cNvSpPr/>
          <p:nvPr>
            <p:ph idx="2" type="sldImg"/>
          </p:nvPr>
        </p:nvSpPr>
        <p:spPr>
          <a:xfrm>
            <a:off x="-552450" y="652463"/>
            <a:ext cx="57879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304bbda5d3d_0_31:notes"/>
          <p:cNvSpPr txBox="1"/>
          <p:nvPr>
            <p:ph idx="1" type="body"/>
          </p:nvPr>
        </p:nvSpPr>
        <p:spPr>
          <a:xfrm>
            <a:off x="62765" y="4028732"/>
            <a:ext cx="4556400" cy="30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475" lIns="72975" spcFirstLastPara="1" rIns="72975" wrap="square" tIns="3647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problems new method </a:t>
            </a:r>
            <a:endParaRPr/>
          </a:p>
        </p:txBody>
      </p:sp>
      <p:sp>
        <p:nvSpPr>
          <p:cNvPr id="89" name="Google Shape;89;g304bbda5d3d_0_31:notes"/>
          <p:cNvSpPr txBox="1"/>
          <p:nvPr>
            <p:ph idx="12" type="sldNum"/>
          </p:nvPr>
        </p:nvSpPr>
        <p:spPr>
          <a:xfrm>
            <a:off x="2652825" y="8251142"/>
            <a:ext cx="2029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6475" lIns="72975" spcFirstLastPara="1" rIns="72975" wrap="square" tIns="36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04bbda5d3d_3_14:notes"/>
          <p:cNvSpPr txBox="1"/>
          <p:nvPr>
            <p:ph idx="12" type="sldNum"/>
          </p:nvPr>
        </p:nvSpPr>
        <p:spPr>
          <a:xfrm>
            <a:off x="2652825" y="8251142"/>
            <a:ext cx="2029200" cy="434400"/>
          </a:xfrm>
          <a:prstGeom prst="rect">
            <a:avLst/>
          </a:prstGeom>
        </p:spPr>
        <p:txBody>
          <a:bodyPr anchorCtr="0" anchor="b" bIns="36475" lIns="72975" spcFirstLastPara="1" rIns="72975" wrap="square" tIns="36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-US"/>
              <a:t>0-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g304bbda5d3d_3_14:notes"/>
          <p:cNvSpPr/>
          <p:nvPr>
            <p:ph idx="2" type="sldImg"/>
          </p:nvPr>
        </p:nvSpPr>
        <p:spPr>
          <a:xfrm>
            <a:off x="-552450" y="652463"/>
            <a:ext cx="57879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04bbda5d3d_3_14:notes"/>
          <p:cNvSpPr txBox="1"/>
          <p:nvPr>
            <p:ph idx="1" type="body"/>
          </p:nvPr>
        </p:nvSpPr>
        <p:spPr>
          <a:xfrm>
            <a:off x="62765" y="4028732"/>
            <a:ext cx="4556400" cy="3059400"/>
          </a:xfrm>
          <a:prstGeom prst="rect">
            <a:avLst/>
          </a:prstGeom>
        </p:spPr>
        <p:txBody>
          <a:bodyPr anchorCtr="0" anchor="t" bIns="36475" lIns="72975" spcFirstLastPara="1" rIns="72975" wrap="square" tIns="3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2:notes"/>
          <p:cNvSpPr txBox="1"/>
          <p:nvPr>
            <p:ph idx="1" type="body"/>
          </p:nvPr>
        </p:nvSpPr>
        <p:spPr>
          <a:xfrm>
            <a:off x="62765" y="4028732"/>
            <a:ext cx="4556436" cy="3059387"/>
          </a:xfrm>
          <a:prstGeom prst="rect">
            <a:avLst/>
          </a:prstGeom>
        </p:spPr>
        <p:txBody>
          <a:bodyPr anchorCtr="0" anchor="t" bIns="36475" lIns="72975" spcFirstLastPara="1" rIns="72975" wrap="square" tIns="3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12:notes"/>
          <p:cNvSpPr/>
          <p:nvPr>
            <p:ph idx="2" type="sldImg"/>
          </p:nvPr>
        </p:nvSpPr>
        <p:spPr>
          <a:xfrm>
            <a:off x="-552450" y="652463"/>
            <a:ext cx="5788025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3:notes"/>
          <p:cNvSpPr txBox="1"/>
          <p:nvPr>
            <p:ph idx="1" type="body"/>
          </p:nvPr>
        </p:nvSpPr>
        <p:spPr>
          <a:xfrm>
            <a:off x="62765" y="4028732"/>
            <a:ext cx="4556436" cy="3059387"/>
          </a:xfrm>
          <a:prstGeom prst="rect">
            <a:avLst/>
          </a:prstGeom>
        </p:spPr>
        <p:txBody>
          <a:bodyPr anchorCtr="0" anchor="t" bIns="36475" lIns="72975" spcFirstLastPara="1" rIns="72975" wrap="square" tIns="3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13:notes"/>
          <p:cNvSpPr/>
          <p:nvPr>
            <p:ph idx="2" type="sldImg"/>
          </p:nvPr>
        </p:nvSpPr>
        <p:spPr>
          <a:xfrm>
            <a:off x="-552450" y="652463"/>
            <a:ext cx="5788025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4:notes"/>
          <p:cNvSpPr txBox="1"/>
          <p:nvPr>
            <p:ph idx="1" type="body"/>
          </p:nvPr>
        </p:nvSpPr>
        <p:spPr>
          <a:xfrm>
            <a:off x="62765" y="4028732"/>
            <a:ext cx="4556436" cy="3059387"/>
          </a:xfrm>
          <a:prstGeom prst="rect">
            <a:avLst/>
          </a:prstGeom>
        </p:spPr>
        <p:txBody>
          <a:bodyPr anchorCtr="0" anchor="t" bIns="36475" lIns="72975" spcFirstLastPara="1" rIns="72975" wrap="square" tIns="3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14:notes"/>
          <p:cNvSpPr/>
          <p:nvPr>
            <p:ph idx="2" type="sldImg"/>
          </p:nvPr>
        </p:nvSpPr>
        <p:spPr>
          <a:xfrm>
            <a:off x="-552450" y="652463"/>
            <a:ext cx="5788025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5:notes"/>
          <p:cNvSpPr txBox="1"/>
          <p:nvPr>
            <p:ph idx="1" type="body"/>
          </p:nvPr>
        </p:nvSpPr>
        <p:spPr>
          <a:xfrm>
            <a:off x="62765" y="4028732"/>
            <a:ext cx="4556436" cy="3059387"/>
          </a:xfrm>
          <a:prstGeom prst="rect">
            <a:avLst/>
          </a:prstGeom>
        </p:spPr>
        <p:txBody>
          <a:bodyPr anchorCtr="0" anchor="t" bIns="36475" lIns="72975" spcFirstLastPara="1" rIns="72975" wrap="square" tIns="3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5:notes"/>
          <p:cNvSpPr/>
          <p:nvPr>
            <p:ph idx="2" type="sldImg"/>
          </p:nvPr>
        </p:nvSpPr>
        <p:spPr>
          <a:xfrm>
            <a:off x="-552450" y="652463"/>
            <a:ext cx="5788025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6:notes"/>
          <p:cNvSpPr txBox="1"/>
          <p:nvPr>
            <p:ph idx="1" type="body"/>
          </p:nvPr>
        </p:nvSpPr>
        <p:spPr>
          <a:xfrm>
            <a:off x="62765" y="4028732"/>
            <a:ext cx="4556436" cy="3059387"/>
          </a:xfrm>
          <a:prstGeom prst="rect">
            <a:avLst/>
          </a:prstGeom>
        </p:spPr>
        <p:txBody>
          <a:bodyPr anchorCtr="0" anchor="t" bIns="36475" lIns="72975" spcFirstLastPara="1" rIns="72975" wrap="square" tIns="3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16:notes"/>
          <p:cNvSpPr/>
          <p:nvPr>
            <p:ph idx="2" type="sldImg"/>
          </p:nvPr>
        </p:nvSpPr>
        <p:spPr>
          <a:xfrm>
            <a:off x="-552450" y="652463"/>
            <a:ext cx="5788025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7:notes"/>
          <p:cNvSpPr txBox="1"/>
          <p:nvPr>
            <p:ph idx="1" type="body"/>
          </p:nvPr>
        </p:nvSpPr>
        <p:spPr>
          <a:xfrm>
            <a:off x="62765" y="4028732"/>
            <a:ext cx="4556436" cy="3059387"/>
          </a:xfrm>
          <a:prstGeom prst="rect">
            <a:avLst/>
          </a:prstGeom>
        </p:spPr>
        <p:txBody>
          <a:bodyPr anchorCtr="0" anchor="t" bIns="36475" lIns="72975" spcFirstLastPara="1" rIns="72975" wrap="square" tIns="3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7:notes"/>
          <p:cNvSpPr/>
          <p:nvPr>
            <p:ph idx="2" type="sldImg"/>
          </p:nvPr>
        </p:nvSpPr>
        <p:spPr>
          <a:xfrm>
            <a:off x="-552450" y="652463"/>
            <a:ext cx="5788025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18:notes"/>
          <p:cNvSpPr txBox="1"/>
          <p:nvPr>
            <p:ph idx="1" type="body"/>
          </p:nvPr>
        </p:nvSpPr>
        <p:spPr>
          <a:xfrm>
            <a:off x="62765" y="4028732"/>
            <a:ext cx="4556436" cy="3059387"/>
          </a:xfrm>
          <a:prstGeom prst="rect">
            <a:avLst/>
          </a:prstGeom>
        </p:spPr>
        <p:txBody>
          <a:bodyPr anchorCtr="0" anchor="t" bIns="36475" lIns="72975" spcFirstLastPara="1" rIns="72975" wrap="square" tIns="3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8:notes"/>
          <p:cNvSpPr/>
          <p:nvPr>
            <p:ph idx="2" type="sldImg"/>
          </p:nvPr>
        </p:nvSpPr>
        <p:spPr>
          <a:xfrm>
            <a:off x="-552450" y="652463"/>
            <a:ext cx="5788025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9:notes"/>
          <p:cNvSpPr txBox="1"/>
          <p:nvPr>
            <p:ph idx="1" type="body"/>
          </p:nvPr>
        </p:nvSpPr>
        <p:spPr>
          <a:xfrm>
            <a:off x="62765" y="4028732"/>
            <a:ext cx="4556436" cy="3059387"/>
          </a:xfrm>
          <a:prstGeom prst="rect">
            <a:avLst/>
          </a:prstGeom>
        </p:spPr>
        <p:txBody>
          <a:bodyPr anchorCtr="0" anchor="t" bIns="36475" lIns="72975" spcFirstLastPara="1" rIns="72975" wrap="square" tIns="3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19:notes"/>
          <p:cNvSpPr/>
          <p:nvPr>
            <p:ph idx="2" type="sldImg"/>
          </p:nvPr>
        </p:nvSpPr>
        <p:spPr>
          <a:xfrm>
            <a:off x="-552450" y="652463"/>
            <a:ext cx="5788025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0:notes"/>
          <p:cNvSpPr txBox="1"/>
          <p:nvPr>
            <p:ph idx="1" type="body"/>
          </p:nvPr>
        </p:nvSpPr>
        <p:spPr>
          <a:xfrm>
            <a:off x="62765" y="4028732"/>
            <a:ext cx="4556436" cy="3059387"/>
          </a:xfrm>
          <a:prstGeom prst="rect">
            <a:avLst/>
          </a:prstGeom>
        </p:spPr>
        <p:txBody>
          <a:bodyPr anchorCtr="0" anchor="t" bIns="36475" lIns="72975" spcFirstLastPara="1" rIns="72975" wrap="square" tIns="3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20:notes"/>
          <p:cNvSpPr/>
          <p:nvPr>
            <p:ph idx="2" type="sldImg"/>
          </p:nvPr>
        </p:nvSpPr>
        <p:spPr>
          <a:xfrm>
            <a:off x="-552450" y="652463"/>
            <a:ext cx="5788025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4bbda5d3d_0_24:notes"/>
          <p:cNvSpPr/>
          <p:nvPr>
            <p:ph idx="2" type="sldImg"/>
          </p:nvPr>
        </p:nvSpPr>
        <p:spPr>
          <a:xfrm>
            <a:off x="-552450" y="652463"/>
            <a:ext cx="57879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6" name="Google Shape;96;g304bbda5d3d_0_24:notes"/>
          <p:cNvSpPr txBox="1"/>
          <p:nvPr>
            <p:ph idx="1" type="body"/>
          </p:nvPr>
        </p:nvSpPr>
        <p:spPr>
          <a:xfrm>
            <a:off x="62765" y="4028732"/>
            <a:ext cx="4556400" cy="30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475" lIns="72975" spcFirstLastPara="1" rIns="72975" wrap="square" tIns="3647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for human : system 1&amp;2</a:t>
            </a:r>
            <a:endParaRPr/>
          </a:p>
        </p:txBody>
      </p:sp>
      <p:sp>
        <p:nvSpPr>
          <p:cNvPr id="97" name="Google Shape;97;g304bbda5d3d_0_24:notes"/>
          <p:cNvSpPr txBox="1"/>
          <p:nvPr>
            <p:ph idx="12" type="sldNum"/>
          </p:nvPr>
        </p:nvSpPr>
        <p:spPr>
          <a:xfrm>
            <a:off x="2652825" y="8251142"/>
            <a:ext cx="2029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6475" lIns="72975" spcFirstLastPara="1" rIns="72975" wrap="square" tIns="36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21:notes"/>
          <p:cNvSpPr txBox="1"/>
          <p:nvPr>
            <p:ph idx="1" type="body"/>
          </p:nvPr>
        </p:nvSpPr>
        <p:spPr>
          <a:xfrm>
            <a:off x="62765" y="4028732"/>
            <a:ext cx="4556436" cy="3059387"/>
          </a:xfrm>
          <a:prstGeom prst="rect">
            <a:avLst/>
          </a:prstGeom>
        </p:spPr>
        <p:txBody>
          <a:bodyPr anchorCtr="0" anchor="t" bIns="36475" lIns="72975" spcFirstLastPara="1" rIns="72975" wrap="square" tIns="364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1:notes"/>
          <p:cNvSpPr/>
          <p:nvPr>
            <p:ph idx="2" type="sldImg"/>
          </p:nvPr>
        </p:nvSpPr>
        <p:spPr>
          <a:xfrm>
            <a:off x="-552450" y="652463"/>
            <a:ext cx="5788025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04bbda5d3d_0_8:notes"/>
          <p:cNvSpPr/>
          <p:nvPr>
            <p:ph idx="2" type="sldImg"/>
          </p:nvPr>
        </p:nvSpPr>
        <p:spPr>
          <a:xfrm>
            <a:off x="-552450" y="652463"/>
            <a:ext cx="57879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04bbda5d3d_0_8:notes"/>
          <p:cNvSpPr txBox="1"/>
          <p:nvPr>
            <p:ph idx="1" type="body"/>
          </p:nvPr>
        </p:nvSpPr>
        <p:spPr>
          <a:xfrm>
            <a:off x="62765" y="4028732"/>
            <a:ext cx="4556400" cy="30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475" lIns="72975" spcFirstLastPara="1" rIns="72975" wrap="square" tIns="3647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method we already have. most common</a:t>
            </a:r>
            <a:endParaRPr/>
          </a:p>
        </p:txBody>
      </p:sp>
      <p:sp>
        <p:nvSpPr>
          <p:cNvPr id="105" name="Google Shape;105;g304bbda5d3d_0_8:notes"/>
          <p:cNvSpPr txBox="1"/>
          <p:nvPr>
            <p:ph idx="12" type="sldNum"/>
          </p:nvPr>
        </p:nvSpPr>
        <p:spPr>
          <a:xfrm>
            <a:off x="2652825" y="8251142"/>
            <a:ext cx="2029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6475" lIns="72975" spcFirstLastPara="1" rIns="72975" wrap="square" tIns="36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4bbda5d3d_0_38:notes"/>
          <p:cNvSpPr/>
          <p:nvPr>
            <p:ph idx="2" type="sldImg"/>
          </p:nvPr>
        </p:nvSpPr>
        <p:spPr>
          <a:xfrm>
            <a:off x="-552450" y="652463"/>
            <a:ext cx="57879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2" name="Google Shape;112;g304bbda5d3d_0_38:notes"/>
          <p:cNvSpPr txBox="1"/>
          <p:nvPr>
            <p:ph idx="1" type="body"/>
          </p:nvPr>
        </p:nvSpPr>
        <p:spPr>
          <a:xfrm>
            <a:off x="62765" y="4028732"/>
            <a:ext cx="4556400" cy="30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475" lIns="72975" spcFirstLastPara="1" rIns="72975" wrap="square" tIns="3647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each thought is </a:t>
            </a:r>
            <a:r>
              <a:rPr lang="en-US"/>
              <a:t>generated</a:t>
            </a:r>
            <a:r>
              <a:rPr lang="en-US"/>
              <a:t> by the original input and </a:t>
            </a:r>
            <a:r>
              <a:rPr lang="en-US"/>
              <a:t>previous</a:t>
            </a:r>
            <a:r>
              <a:rPr lang="en-US"/>
              <a:t> thoughts</a:t>
            </a:r>
            <a:endParaRPr/>
          </a:p>
        </p:txBody>
      </p:sp>
      <p:sp>
        <p:nvSpPr>
          <p:cNvPr id="113" name="Google Shape;113;g304bbda5d3d_0_38:notes"/>
          <p:cNvSpPr txBox="1"/>
          <p:nvPr>
            <p:ph idx="12" type="sldNum"/>
          </p:nvPr>
        </p:nvSpPr>
        <p:spPr>
          <a:xfrm>
            <a:off x="2652825" y="8251142"/>
            <a:ext cx="2029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6475" lIns="72975" spcFirstLastPara="1" rIns="72975" wrap="square" tIns="36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04bbda5d3d_0_48:notes"/>
          <p:cNvSpPr/>
          <p:nvPr>
            <p:ph idx="2" type="sldImg"/>
          </p:nvPr>
        </p:nvSpPr>
        <p:spPr>
          <a:xfrm>
            <a:off x="-552450" y="652463"/>
            <a:ext cx="5787900" cy="3255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2" name="Google Shape;122;g304bbda5d3d_0_48:notes"/>
          <p:cNvSpPr txBox="1"/>
          <p:nvPr>
            <p:ph idx="1" type="body"/>
          </p:nvPr>
        </p:nvSpPr>
        <p:spPr>
          <a:xfrm>
            <a:off x="62765" y="4028732"/>
            <a:ext cx="4556400" cy="3059400"/>
          </a:xfrm>
          <a:prstGeom prst="rect">
            <a:avLst/>
          </a:prstGeom>
          <a:noFill/>
          <a:ln>
            <a:noFill/>
          </a:ln>
        </p:spPr>
        <p:txBody>
          <a:bodyPr anchorCtr="0" anchor="t" bIns="36475" lIns="72975" spcFirstLastPara="1" rIns="72975" wrap="square" tIns="364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35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Generates k independent chains of thought (each with potentially different reasoning steps)</a:t>
            </a:r>
            <a:endParaRPr sz="700"/>
          </a:p>
        </p:txBody>
      </p:sp>
      <p:sp>
        <p:nvSpPr>
          <p:cNvPr id="123" name="Google Shape;123;g304bbda5d3d_0_48:notes"/>
          <p:cNvSpPr txBox="1"/>
          <p:nvPr>
            <p:ph idx="12" type="sldNum"/>
          </p:nvPr>
        </p:nvSpPr>
        <p:spPr>
          <a:xfrm>
            <a:off x="2652825" y="8251142"/>
            <a:ext cx="2029200" cy="434400"/>
          </a:xfrm>
          <a:prstGeom prst="rect">
            <a:avLst/>
          </a:prstGeom>
          <a:noFill/>
          <a:ln>
            <a:noFill/>
          </a:ln>
        </p:spPr>
        <p:txBody>
          <a:bodyPr anchorCtr="0" anchor="b" bIns="36475" lIns="72975" spcFirstLastPara="1" rIns="72975" wrap="square" tIns="36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:notes"/>
          <p:cNvSpPr/>
          <p:nvPr>
            <p:ph idx="2" type="sldImg"/>
          </p:nvPr>
        </p:nvSpPr>
        <p:spPr>
          <a:xfrm>
            <a:off x="-552450" y="652463"/>
            <a:ext cx="5788025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2:notes"/>
          <p:cNvSpPr txBox="1"/>
          <p:nvPr>
            <p:ph idx="1" type="body"/>
          </p:nvPr>
        </p:nvSpPr>
        <p:spPr>
          <a:xfrm>
            <a:off x="62765" y="4028732"/>
            <a:ext cx="4556436" cy="3059387"/>
          </a:xfrm>
          <a:prstGeom prst="rect">
            <a:avLst/>
          </a:prstGeom>
          <a:noFill/>
          <a:ln>
            <a:noFill/>
          </a:ln>
        </p:spPr>
        <p:txBody>
          <a:bodyPr anchorCtr="0" anchor="t" bIns="36475" lIns="72975" spcFirstLastPara="1" rIns="72975" wrap="square" tIns="3647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Combinatorial( 組合的 )</a:t>
            </a:r>
            <a:endParaRPr/>
          </a:p>
        </p:txBody>
      </p:sp>
      <p:sp>
        <p:nvSpPr>
          <p:cNvPr id="133" name="Google Shape;133;p2:notes"/>
          <p:cNvSpPr txBox="1"/>
          <p:nvPr>
            <p:ph idx="12" type="sldNum"/>
          </p:nvPr>
        </p:nvSpPr>
        <p:spPr>
          <a:xfrm>
            <a:off x="2652825" y="8251142"/>
            <a:ext cx="2029209" cy="434270"/>
          </a:xfrm>
          <a:prstGeom prst="rect">
            <a:avLst/>
          </a:prstGeom>
          <a:noFill/>
          <a:ln>
            <a:noFill/>
          </a:ln>
        </p:spPr>
        <p:txBody>
          <a:bodyPr anchorCtr="0" anchor="b" bIns="36475" lIns="72975" spcFirstLastPara="1" rIns="72975" wrap="square" tIns="36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:notes"/>
          <p:cNvSpPr/>
          <p:nvPr>
            <p:ph idx="2" type="sldImg"/>
          </p:nvPr>
        </p:nvSpPr>
        <p:spPr>
          <a:xfrm>
            <a:off x="-552450" y="652463"/>
            <a:ext cx="5788025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1" name="Google Shape;141;p3:notes"/>
          <p:cNvSpPr txBox="1"/>
          <p:nvPr>
            <p:ph idx="1" type="body"/>
          </p:nvPr>
        </p:nvSpPr>
        <p:spPr>
          <a:xfrm>
            <a:off x="62765" y="4028732"/>
            <a:ext cx="4556436" cy="3059387"/>
          </a:xfrm>
          <a:prstGeom prst="rect">
            <a:avLst/>
          </a:prstGeom>
          <a:noFill/>
          <a:ln>
            <a:noFill/>
          </a:ln>
        </p:spPr>
        <p:txBody>
          <a:bodyPr anchorCtr="0" anchor="t" bIns="36475" lIns="72975" spcFirstLastPara="1" rIns="72975" wrap="square" tIns="3647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perspective highlights two key shortcomings of existing approaches that use LMs to solve general problems:</a:t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 partial solution with the input and the sequence of thoughts so far.</a:t>
            </a:r>
            <a:endParaRPr/>
          </a:p>
        </p:txBody>
      </p:sp>
      <p:sp>
        <p:nvSpPr>
          <p:cNvPr id="142" name="Google Shape;142;p3:notes"/>
          <p:cNvSpPr txBox="1"/>
          <p:nvPr>
            <p:ph idx="12" type="sldNum"/>
          </p:nvPr>
        </p:nvSpPr>
        <p:spPr>
          <a:xfrm>
            <a:off x="2652825" y="8251142"/>
            <a:ext cx="2029209" cy="434270"/>
          </a:xfrm>
          <a:prstGeom prst="rect">
            <a:avLst/>
          </a:prstGeom>
          <a:noFill/>
          <a:ln>
            <a:noFill/>
          </a:ln>
        </p:spPr>
        <p:txBody>
          <a:bodyPr anchorCtr="0" anchor="b" bIns="36475" lIns="72975" spcFirstLastPara="1" rIns="72975" wrap="square" tIns="36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4:notes"/>
          <p:cNvSpPr/>
          <p:nvPr>
            <p:ph idx="2" type="sldImg"/>
          </p:nvPr>
        </p:nvSpPr>
        <p:spPr>
          <a:xfrm>
            <a:off x="-552450" y="652463"/>
            <a:ext cx="5788025" cy="32559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4:notes"/>
          <p:cNvSpPr txBox="1"/>
          <p:nvPr>
            <p:ph idx="1" type="body"/>
          </p:nvPr>
        </p:nvSpPr>
        <p:spPr>
          <a:xfrm>
            <a:off x="62765" y="4028732"/>
            <a:ext cx="4556436" cy="3059387"/>
          </a:xfrm>
          <a:prstGeom prst="rect">
            <a:avLst/>
          </a:prstGeom>
          <a:noFill/>
          <a:ln>
            <a:noFill/>
          </a:ln>
        </p:spPr>
        <p:txBody>
          <a:bodyPr anchorCtr="0" anchor="t" bIns="36475" lIns="72975" spcFirstLastPara="1" rIns="72975" wrap="square" tIns="36475">
            <a:noAutofit/>
          </a:bodyPr>
          <a:lstStyle/>
          <a:p>
            <a:pPr indent="0" lvl="0" marL="0" rtl="0" algn="l">
              <a:lnSpc>
                <a:spcPct val="13333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generating a whole book is usually too “big” to be coherent</a:t>
            </a:r>
            <a:endParaRPr/>
          </a:p>
        </p:txBody>
      </p:sp>
      <p:sp>
        <p:nvSpPr>
          <p:cNvPr id="151" name="Google Shape;151;p4:notes"/>
          <p:cNvSpPr txBox="1"/>
          <p:nvPr>
            <p:ph idx="12" type="sldNum"/>
          </p:nvPr>
        </p:nvSpPr>
        <p:spPr>
          <a:xfrm>
            <a:off x="2652825" y="8251142"/>
            <a:ext cx="2029209" cy="434270"/>
          </a:xfrm>
          <a:prstGeom prst="rect">
            <a:avLst/>
          </a:prstGeom>
          <a:noFill/>
          <a:ln>
            <a:noFill/>
          </a:ln>
        </p:spPr>
        <p:txBody>
          <a:bodyPr anchorCtr="0" anchor="b" bIns="36475" lIns="72975" spcFirstLastPara="1" rIns="72975" wrap="square" tIns="364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0-</a:t>
            </a: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投影片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"/>
          <p:cNvSpPr txBox="1"/>
          <p:nvPr>
            <p:ph type="ctrTitle"/>
          </p:nvPr>
        </p:nvSpPr>
        <p:spPr>
          <a:xfrm>
            <a:off x="609600" y="19812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609600" y="3276600"/>
            <a:ext cx="10972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740"/>
              </a:spcBef>
              <a:spcAft>
                <a:spcPts val="0"/>
              </a:spcAft>
              <a:buSzPts val="2667"/>
              <a:buFont typeface="Noto Sans Symbols"/>
              <a:buNone/>
              <a:defRPr/>
            </a:lvl1pPr>
            <a:lvl2pPr lvl="1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2pPr>
            <a:lvl3pPr lvl="2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3pPr>
            <a:lvl4pPr lvl="3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4pPr>
            <a:lvl5pPr lvl="4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5pPr>
            <a:lvl6pPr lvl="5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6pPr>
            <a:lvl7pPr lvl="6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7pPr>
            <a:lvl8pPr lvl="7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8pPr>
            <a:lvl9pPr lvl="8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圖片" type="picTx">
  <p:cSld name="PICTURE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2389717" y="4800601"/>
            <a:ext cx="7315200" cy="56673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/>
          <p:nvPr>
            <p:ph idx="2" type="pic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2389717" y="5367339"/>
            <a:ext cx="7315200" cy="8048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4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7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74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74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74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74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直排文字" type="vertTx">
  <p:cSld name="VERTICAL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type="title"/>
          </p:nvPr>
        </p:nvSpPr>
        <p:spPr>
          <a:xfrm>
            <a:off x="508000" y="188642"/>
            <a:ext cx="11379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 rot="5400000">
            <a:off x="3673872" y="-2041128"/>
            <a:ext cx="5047456" cy="113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740"/>
              </a:spcBef>
              <a:spcAft>
                <a:spcPts val="0"/>
              </a:spcAft>
              <a:buSzPts val="1800"/>
              <a:buChar char="■"/>
              <a:defRPr/>
            </a:lvl1pPr>
            <a:lvl2pPr indent="-342900" lvl="1" marL="9144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2pPr>
            <a:lvl3pPr indent="-342900" lvl="2" marL="13716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3pPr>
            <a:lvl4pPr indent="-342900" lvl="3" marL="18288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4pPr>
            <a:lvl5pPr indent="-342900" lvl="4" marL="22860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5pPr>
            <a:lvl6pPr indent="-342900" lvl="5" marL="27432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9pPr>
          </a:lstStyle>
          <a:p/>
        </p:txBody>
      </p:sp>
      <p:sp>
        <p:nvSpPr>
          <p:cNvPr id="64" name="Google Shape;64;p12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直排標題及文字" type="vertTitleAndTx">
  <p:cSld name="VERTICAL_TITLE_AND_VERTICAL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title"/>
          </p:nvPr>
        </p:nvSpPr>
        <p:spPr>
          <a:xfrm rot="5400000">
            <a:off x="7885907" y="1561310"/>
            <a:ext cx="5157787" cy="28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" type="body"/>
          </p:nvPr>
        </p:nvSpPr>
        <p:spPr>
          <a:xfrm rot="5400000">
            <a:off x="2094707" y="-1181890"/>
            <a:ext cx="5157787" cy="833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740"/>
              </a:spcBef>
              <a:spcAft>
                <a:spcPts val="0"/>
              </a:spcAft>
              <a:buSzPts val="1800"/>
              <a:buChar char="■"/>
              <a:defRPr/>
            </a:lvl1pPr>
            <a:lvl2pPr indent="-342900" lvl="1" marL="9144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2pPr>
            <a:lvl3pPr indent="-342900" lvl="2" marL="13716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3pPr>
            <a:lvl4pPr indent="-342900" lvl="3" marL="18288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4pPr>
            <a:lvl5pPr indent="-342900" lvl="4" marL="22860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5pPr>
            <a:lvl6pPr indent="-342900" lvl="5" marL="27432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9pPr>
          </a:lstStyle>
          <a:p/>
        </p:txBody>
      </p:sp>
      <p:sp>
        <p:nvSpPr>
          <p:cNvPr id="68" name="Google Shape;68;p13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兩項物件及文字" type="twoObjAndTx">
  <p:cSld name="TWO_OBJECTS_AND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34436" y="228604"/>
            <a:ext cx="11523133" cy="823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334437" y="1195391"/>
            <a:ext cx="5659967" cy="2263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740"/>
              </a:spcBef>
              <a:spcAft>
                <a:spcPts val="0"/>
              </a:spcAft>
              <a:buSzPts val="1800"/>
              <a:buChar char="■"/>
              <a:defRPr/>
            </a:lvl1pPr>
            <a:lvl2pPr indent="-342900" lvl="1" marL="9144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2pPr>
            <a:lvl3pPr indent="-342900" lvl="2" marL="13716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3pPr>
            <a:lvl4pPr indent="-342900" lvl="3" marL="18288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4pPr>
            <a:lvl5pPr indent="-342900" lvl="4" marL="22860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5pPr>
            <a:lvl6pPr indent="-342900" lvl="5" marL="27432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9pPr>
          </a:lstStyle>
          <a:p/>
        </p:txBody>
      </p:sp>
      <p:sp>
        <p:nvSpPr>
          <p:cNvPr id="72" name="Google Shape;72;p14"/>
          <p:cNvSpPr txBox="1"/>
          <p:nvPr>
            <p:ph idx="2" type="body"/>
          </p:nvPr>
        </p:nvSpPr>
        <p:spPr>
          <a:xfrm>
            <a:off x="334437" y="3611564"/>
            <a:ext cx="5659967" cy="22653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740"/>
              </a:spcBef>
              <a:spcAft>
                <a:spcPts val="0"/>
              </a:spcAft>
              <a:buSzPts val="1800"/>
              <a:buChar char="■"/>
              <a:defRPr/>
            </a:lvl1pPr>
            <a:lvl2pPr indent="-342900" lvl="1" marL="9144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2pPr>
            <a:lvl3pPr indent="-342900" lvl="2" marL="13716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3pPr>
            <a:lvl4pPr indent="-342900" lvl="3" marL="18288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4pPr>
            <a:lvl5pPr indent="-342900" lvl="4" marL="22860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5pPr>
            <a:lvl6pPr indent="-342900" lvl="5" marL="27432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3" type="body"/>
          </p:nvPr>
        </p:nvSpPr>
        <p:spPr>
          <a:xfrm>
            <a:off x="6197603" y="1195392"/>
            <a:ext cx="5659967" cy="4681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740"/>
              </a:spcBef>
              <a:spcAft>
                <a:spcPts val="0"/>
              </a:spcAft>
              <a:buSzPts val="1800"/>
              <a:buChar char="■"/>
              <a:defRPr/>
            </a:lvl1pPr>
            <a:lvl2pPr indent="-342900" lvl="1" marL="9144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2pPr>
            <a:lvl3pPr indent="-342900" lvl="2" marL="13716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3pPr>
            <a:lvl4pPr indent="-342900" lvl="3" marL="18288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4pPr>
            <a:lvl5pPr indent="-342900" lvl="4" marL="22860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5pPr>
            <a:lvl6pPr indent="-342900" lvl="5" marL="27432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508000" y="188642"/>
            <a:ext cx="11379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，文字及物件" type="txAndObj">
  <p:cSld name="TEXT_AND_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334436" y="228604"/>
            <a:ext cx="11523133" cy="823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334437" y="1195392"/>
            <a:ext cx="5659967" cy="4681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740"/>
              </a:spcBef>
              <a:spcAft>
                <a:spcPts val="0"/>
              </a:spcAft>
              <a:buSzPts val="1800"/>
              <a:buChar char="■"/>
              <a:defRPr/>
            </a:lvl1pPr>
            <a:lvl2pPr indent="-342900" lvl="1" marL="9144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2pPr>
            <a:lvl3pPr indent="-342900" lvl="2" marL="13716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3pPr>
            <a:lvl4pPr indent="-342900" lvl="3" marL="18288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4pPr>
            <a:lvl5pPr indent="-342900" lvl="4" marL="22860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5pPr>
            <a:lvl6pPr indent="-342900" lvl="5" marL="27432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2" type="body"/>
          </p:nvPr>
        </p:nvSpPr>
        <p:spPr>
          <a:xfrm>
            <a:off x="6197603" y="1195392"/>
            <a:ext cx="5659967" cy="4681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740"/>
              </a:spcBef>
              <a:spcAft>
                <a:spcPts val="0"/>
              </a:spcAft>
              <a:buSzPts val="1800"/>
              <a:buChar char="■"/>
              <a:defRPr/>
            </a:lvl1pPr>
            <a:lvl2pPr indent="-342900" lvl="1" marL="9144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2pPr>
            <a:lvl3pPr indent="-342900" lvl="2" marL="13716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3pPr>
            <a:lvl4pPr indent="-342900" lvl="3" marL="18288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4pPr>
            <a:lvl5pPr indent="-342900" lvl="4" marL="22860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5pPr>
            <a:lvl6pPr indent="-342900" lvl="5" marL="27432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spcBef>
                <a:spcPts val="0"/>
              </a:spcBef>
              <a:buNone/>
              <a:def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spcBef>
                <a:spcPts val="0"/>
              </a:spcBef>
              <a:buNone/>
              <a:def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spcBef>
                <a:spcPts val="0"/>
              </a:spcBef>
              <a:buNone/>
              <a:def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spcBef>
                <a:spcPts val="0"/>
              </a:spcBef>
              <a:buNone/>
              <a:def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spcBef>
                <a:spcPts val="0"/>
              </a:spcBef>
              <a:buNone/>
              <a:def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spcBef>
                <a:spcPts val="0"/>
              </a:spcBef>
              <a:buNone/>
              <a:def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spcBef>
                <a:spcPts val="0"/>
              </a:spcBef>
              <a:buNone/>
              <a:def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spcBef>
                <a:spcPts val="0"/>
              </a:spcBef>
              <a:buNone/>
              <a:def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標題及物件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4"/>
          <p:cNvSpPr txBox="1"/>
          <p:nvPr>
            <p:ph type="title"/>
          </p:nvPr>
        </p:nvSpPr>
        <p:spPr>
          <a:xfrm>
            <a:off x="508000" y="188642"/>
            <a:ext cx="11379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508000" y="1124744"/>
            <a:ext cx="11379200" cy="5047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7954" lvl="0" marL="457200" algn="l">
              <a:spcBef>
                <a:spcPts val="740"/>
              </a:spcBef>
              <a:spcAft>
                <a:spcPts val="0"/>
              </a:spcAft>
              <a:buSzPts val="2667"/>
              <a:buChar char="■"/>
              <a:defRPr sz="2667"/>
            </a:lvl1pPr>
            <a:lvl2pPr indent="-364045" lvl="1" marL="914400" algn="l">
              <a:spcBef>
                <a:spcPts val="740"/>
              </a:spcBef>
              <a:spcAft>
                <a:spcPts val="0"/>
              </a:spcAft>
              <a:buSzPts val="2133"/>
              <a:buChar char="🞐"/>
              <a:defRPr sz="2133"/>
            </a:lvl2pPr>
            <a:lvl3pPr indent="-347154" lvl="2" marL="1371600" algn="l">
              <a:spcBef>
                <a:spcPts val="740"/>
              </a:spcBef>
              <a:spcAft>
                <a:spcPts val="0"/>
              </a:spcAft>
              <a:buSzPts val="1867"/>
              <a:buChar char="🞐"/>
              <a:defRPr sz="1867"/>
            </a:lvl3pPr>
            <a:lvl4pPr indent="-347154" lvl="3" marL="1828800" algn="l">
              <a:spcBef>
                <a:spcPts val="740"/>
              </a:spcBef>
              <a:spcAft>
                <a:spcPts val="0"/>
              </a:spcAft>
              <a:buSzPts val="1867"/>
              <a:buChar char="🞐"/>
              <a:defRPr sz="1867"/>
            </a:lvl4pPr>
            <a:lvl5pPr indent="-347154" lvl="4" marL="2286000" algn="l">
              <a:spcBef>
                <a:spcPts val="740"/>
              </a:spcBef>
              <a:spcAft>
                <a:spcPts val="0"/>
              </a:spcAft>
              <a:buSzPts val="1867"/>
              <a:buChar char="🞐"/>
              <a:defRPr sz="1867"/>
            </a:lvl5pPr>
            <a:lvl6pPr indent="-342900" lvl="5" marL="27432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spcBef>
                <a:spcPts val="0"/>
              </a:spcBef>
              <a:buNone/>
              <a:def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spcBef>
                <a:spcPts val="0"/>
              </a:spcBef>
              <a:buNone/>
              <a:def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spcBef>
                <a:spcPts val="0"/>
              </a:spcBef>
              <a:buNone/>
              <a:def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spcBef>
                <a:spcPts val="0"/>
              </a:spcBef>
              <a:buNone/>
              <a:def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spcBef>
                <a:spcPts val="0"/>
              </a:spcBef>
              <a:buNone/>
              <a:def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spcBef>
                <a:spcPts val="0"/>
              </a:spcBef>
              <a:buNone/>
              <a:def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spcBef>
                <a:spcPts val="0"/>
              </a:spcBef>
              <a:buNone/>
              <a:def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spcBef>
                <a:spcPts val="0"/>
              </a:spcBef>
              <a:buNone/>
              <a:def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區段標題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40"/>
              </a:spcBef>
              <a:spcAft>
                <a:spcPts val="0"/>
              </a:spcAft>
              <a:buSzPts val="2000"/>
              <a:buNone/>
              <a:defRPr sz="2000"/>
            </a:lvl1pPr>
            <a:lvl2pPr indent="-228600" lvl="1" marL="914400" algn="l">
              <a:spcBef>
                <a:spcPts val="740"/>
              </a:spcBef>
              <a:spcAft>
                <a:spcPts val="0"/>
              </a:spcAft>
              <a:buSzPts val="1800"/>
              <a:buNone/>
              <a:defRPr sz="1800"/>
            </a:lvl2pPr>
            <a:lvl3pPr indent="-228600" lvl="2" marL="1371600" algn="l">
              <a:spcBef>
                <a:spcPts val="740"/>
              </a:spcBef>
              <a:spcAft>
                <a:spcPts val="0"/>
              </a:spcAft>
              <a:buSzPts val="1600"/>
              <a:buNone/>
              <a:defRPr sz="1600"/>
            </a:lvl3pPr>
            <a:lvl4pPr indent="-228600" lvl="3" marL="1828800" algn="l">
              <a:spcBef>
                <a:spcPts val="740"/>
              </a:spcBef>
              <a:spcAft>
                <a:spcPts val="0"/>
              </a:spcAft>
              <a:buSzPts val="1400"/>
              <a:buNone/>
              <a:defRPr sz="1400"/>
            </a:lvl4pPr>
            <a:lvl5pPr indent="-228600" lvl="4" marL="2286000" algn="l">
              <a:spcBef>
                <a:spcPts val="740"/>
              </a:spcBef>
              <a:spcAft>
                <a:spcPts val="0"/>
              </a:spcAft>
              <a:buSzPts val="1400"/>
              <a:buNone/>
              <a:defRPr sz="1400"/>
            </a:lvl5pPr>
            <a:lvl6pPr indent="-228600" lvl="5" marL="2743200" algn="l">
              <a:spcBef>
                <a:spcPts val="740"/>
              </a:spcBef>
              <a:spcAft>
                <a:spcPts val="0"/>
              </a:spcAft>
              <a:buSzPts val="1400"/>
              <a:buNone/>
              <a:defRPr sz="1400"/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sp>
        <p:nvSpPr>
          <p:cNvPr id="33" name="Google Shape;33;p5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兩項物件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6"/>
          <p:cNvSpPr txBox="1"/>
          <p:nvPr>
            <p:ph type="title"/>
          </p:nvPr>
        </p:nvSpPr>
        <p:spPr>
          <a:xfrm>
            <a:off x="508000" y="188642"/>
            <a:ext cx="11379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6"/>
          <p:cNvSpPr txBox="1"/>
          <p:nvPr>
            <p:ph idx="1" type="body"/>
          </p:nvPr>
        </p:nvSpPr>
        <p:spPr>
          <a:xfrm>
            <a:off x="508000" y="1196978"/>
            <a:ext cx="5588000" cy="436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740"/>
              </a:spcBef>
              <a:spcAft>
                <a:spcPts val="0"/>
              </a:spcAft>
              <a:buSzPts val="2800"/>
              <a:buChar char="■"/>
              <a:defRPr sz="2800"/>
            </a:lvl1pPr>
            <a:lvl2pPr indent="-381000" lvl="1" marL="914400" algn="l">
              <a:spcBef>
                <a:spcPts val="740"/>
              </a:spcBef>
              <a:spcAft>
                <a:spcPts val="0"/>
              </a:spcAft>
              <a:buSzPts val="2400"/>
              <a:buChar char="🞐"/>
              <a:defRPr sz="2400"/>
            </a:lvl2pPr>
            <a:lvl3pPr indent="-355600" lvl="2" marL="1371600" algn="l">
              <a:spcBef>
                <a:spcPts val="740"/>
              </a:spcBef>
              <a:spcAft>
                <a:spcPts val="0"/>
              </a:spcAft>
              <a:buSzPts val="2000"/>
              <a:buChar char="🞐"/>
              <a:defRPr sz="2000"/>
            </a:lvl3pPr>
            <a:lvl4pPr indent="-342900" lvl="3" marL="18288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 sz="1800"/>
            </a:lvl4pPr>
            <a:lvl5pPr indent="-342900" lvl="4" marL="22860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 sz="1800"/>
            </a:lvl5pPr>
            <a:lvl6pPr indent="-342900" lvl="5" marL="27432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2" type="body"/>
          </p:nvPr>
        </p:nvSpPr>
        <p:spPr>
          <a:xfrm>
            <a:off x="6299200" y="1196978"/>
            <a:ext cx="5588000" cy="4365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740"/>
              </a:spcBef>
              <a:spcAft>
                <a:spcPts val="0"/>
              </a:spcAft>
              <a:buSzPts val="2800"/>
              <a:buChar char="■"/>
              <a:defRPr sz="2800"/>
            </a:lvl1pPr>
            <a:lvl2pPr indent="-381000" lvl="1" marL="914400" algn="l">
              <a:spcBef>
                <a:spcPts val="740"/>
              </a:spcBef>
              <a:spcAft>
                <a:spcPts val="0"/>
              </a:spcAft>
              <a:buSzPts val="2400"/>
              <a:buChar char="🞐"/>
              <a:defRPr sz="2400"/>
            </a:lvl2pPr>
            <a:lvl3pPr indent="-355600" lvl="2" marL="1371600" algn="l">
              <a:spcBef>
                <a:spcPts val="740"/>
              </a:spcBef>
              <a:spcAft>
                <a:spcPts val="0"/>
              </a:spcAft>
              <a:buSzPts val="2000"/>
              <a:buChar char="🞐"/>
              <a:defRPr sz="2000"/>
            </a:lvl3pPr>
            <a:lvl4pPr indent="-342900" lvl="3" marL="18288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 sz="1800"/>
            </a:lvl4pPr>
            <a:lvl5pPr indent="-342900" lvl="4" marL="22860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 sz="1800"/>
            </a:lvl5pPr>
            <a:lvl6pPr indent="-342900" lvl="5" marL="27432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SzPts val="1800"/>
              <a:buChar char="🞐"/>
              <a:defRPr sz="1800"/>
            </a:lvl9pPr>
          </a:lstStyle>
          <a:p/>
        </p:txBody>
      </p:sp>
      <p:sp>
        <p:nvSpPr>
          <p:cNvPr id="38" name="Google Shape;38;p6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spcBef>
                <a:spcPts val="0"/>
              </a:spcBef>
              <a:buNone/>
              <a:def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spcBef>
                <a:spcPts val="0"/>
              </a:spcBef>
              <a:buNone/>
              <a:def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spcBef>
                <a:spcPts val="0"/>
              </a:spcBef>
              <a:buNone/>
              <a:def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spcBef>
                <a:spcPts val="0"/>
              </a:spcBef>
              <a:buNone/>
              <a:def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spcBef>
                <a:spcPts val="0"/>
              </a:spcBef>
              <a:buNone/>
              <a:def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spcBef>
                <a:spcPts val="0"/>
              </a:spcBef>
              <a:buNone/>
              <a:def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spcBef>
                <a:spcPts val="0"/>
              </a:spcBef>
              <a:buNone/>
              <a:def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spcBef>
                <a:spcPts val="0"/>
              </a:spcBef>
              <a:buNone/>
              <a:defRPr b="1" sz="18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比對" type="twoTxTwoObj">
  <p:cSld name="TWO_OBJECTS_WITH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 txBox="1"/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609600" y="1535113"/>
            <a:ext cx="5386917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4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4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74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74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74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74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740"/>
              </a:spcBef>
              <a:spcAft>
                <a:spcPts val="0"/>
              </a:spcAft>
              <a:buSzPts val="2400"/>
              <a:buChar char="■"/>
              <a:defRPr sz="2400"/>
            </a:lvl1pPr>
            <a:lvl2pPr indent="-355600" lvl="1" marL="914400" algn="l">
              <a:spcBef>
                <a:spcPts val="740"/>
              </a:spcBef>
              <a:spcAft>
                <a:spcPts val="0"/>
              </a:spcAft>
              <a:buSzPts val="2000"/>
              <a:buChar char="🞐"/>
              <a:defRPr sz="2000"/>
            </a:lvl2pPr>
            <a:lvl3pPr indent="-342900" lvl="2" marL="13716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 sz="1800"/>
            </a:lvl3pPr>
            <a:lvl4pPr indent="-330200" lvl="3" marL="1828800" algn="l">
              <a:spcBef>
                <a:spcPts val="740"/>
              </a:spcBef>
              <a:spcAft>
                <a:spcPts val="0"/>
              </a:spcAft>
              <a:buSzPts val="1600"/>
              <a:buChar char="🞐"/>
              <a:defRPr sz="1600"/>
            </a:lvl4pPr>
            <a:lvl5pPr indent="-330200" lvl="4" marL="2286000" algn="l">
              <a:spcBef>
                <a:spcPts val="740"/>
              </a:spcBef>
              <a:spcAft>
                <a:spcPts val="0"/>
              </a:spcAft>
              <a:buSzPts val="1600"/>
              <a:buChar char="🞐"/>
              <a:defRPr sz="1600"/>
            </a:lvl5pPr>
            <a:lvl6pPr indent="-330200" lvl="5" marL="2743200" algn="l">
              <a:spcBef>
                <a:spcPts val="740"/>
              </a:spcBef>
              <a:spcAft>
                <a:spcPts val="0"/>
              </a:spcAft>
              <a:buSzPts val="1600"/>
              <a:buChar char="🞐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🞐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🞐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🞐"/>
              <a:defRPr sz="1600"/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6193370" y="1535113"/>
            <a:ext cx="5389033" cy="63976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40"/>
              </a:spcBef>
              <a:spcAft>
                <a:spcPts val="0"/>
              </a:spcAft>
              <a:buSzPts val="2400"/>
              <a:buNone/>
              <a:defRPr b="1" sz="2400"/>
            </a:lvl1pPr>
            <a:lvl2pPr indent="-228600" lvl="1" marL="914400" algn="l">
              <a:spcBef>
                <a:spcPts val="74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74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74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74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74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7"/>
          <p:cNvSpPr txBox="1"/>
          <p:nvPr>
            <p:ph idx="4" type="body"/>
          </p:nvPr>
        </p:nvSpPr>
        <p:spPr>
          <a:xfrm>
            <a:off x="6193370" y="2174875"/>
            <a:ext cx="5389033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740"/>
              </a:spcBef>
              <a:spcAft>
                <a:spcPts val="0"/>
              </a:spcAft>
              <a:buSzPts val="2400"/>
              <a:buChar char="■"/>
              <a:defRPr sz="2400"/>
            </a:lvl1pPr>
            <a:lvl2pPr indent="-355600" lvl="1" marL="914400" algn="l">
              <a:spcBef>
                <a:spcPts val="740"/>
              </a:spcBef>
              <a:spcAft>
                <a:spcPts val="0"/>
              </a:spcAft>
              <a:buSzPts val="2000"/>
              <a:buChar char="🞐"/>
              <a:defRPr sz="2000"/>
            </a:lvl2pPr>
            <a:lvl3pPr indent="-342900" lvl="2" marL="1371600" algn="l">
              <a:spcBef>
                <a:spcPts val="740"/>
              </a:spcBef>
              <a:spcAft>
                <a:spcPts val="0"/>
              </a:spcAft>
              <a:buSzPts val="1800"/>
              <a:buChar char="🞐"/>
              <a:defRPr sz="1800"/>
            </a:lvl3pPr>
            <a:lvl4pPr indent="-330200" lvl="3" marL="1828800" algn="l">
              <a:spcBef>
                <a:spcPts val="740"/>
              </a:spcBef>
              <a:spcAft>
                <a:spcPts val="0"/>
              </a:spcAft>
              <a:buSzPts val="1600"/>
              <a:buChar char="🞐"/>
              <a:defRPr sz="1600"/>
            </a:lvl4pPr>
            <a:lvl5pPr indent="-330200" lvl="4" marL="2286000" algn="l">
              <a:spcBef>
                <a:spcPts val="740"/>
              </a:spcBef>
              <a:spcAft>
                <a:spcPts val="0"/>
              </a:spcAft>
              <a:buSzPts val="1600"/>
              <a:buChar char="🞐"/>
              <a:defRPr sz="1600"/>
            </a:lvl5pPr>
            <a:lvl6pPr indent="-330200" lvl="5" marL="2743200" algn="l">
              <a:spcBef>
                <a:spcPts val="740"/>
              </a:spcBef>
              <a:spcAft>
                <a:spcPts val="0"/>
              </a:spcAft>
              <a:buSzPts val="1600"/>
              <a:buChar char="🞐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SzPts val="1600"/>
              <a:buChar char="🞐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SzPts val="1600"/>
              <a:buChar char="🞐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SzPts val="1600"/>
              <a:buChar char="🞐"/>
              <a:defRPr sz="1600"/>
            </a:lvl9pPr>
          </a:lstStyle>
          <a:p/>
        </p:txBody>
      </p:sp>
      <p:sp>
        <p:nvSpPr>
          <p:cNvPr id="45" name="Google Shape;45;p7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只有標題" type="titleOnly">
  <p:cSld name="TITLE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8"/>
          <p:cNvSpPr txBox="1"/>
          <p:nvPr>
            <p:ph type="title"/>
          </p:nvPr>
        </p:nvSpPr>
        <p:spPr>
          <a:xfrm>
            <a:off x="508000" y="188642"/>
            <a:ext cx="11379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空白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含標題的內容" type="objTx">
  <p:cSld name="OBJECT_WITH_CAPTION_TEXT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/>
          <p:nvPr>
            <p:ph type="title"/>
          </p:nvPr>
        </p:nvSpPr>
        <p:spPr>
          <a:xfrm>
            <a:off x="609603" y="273049"/>
            <a:ext cx="4011084" cy="116205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4766733" y="273054"/>
            <a:ext cx="6815667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740"/>
              </a:spcBef>
              <a:spcAft>
                <a:spcPts val="0"/>
              </a:spcAft>
              <a:buSzPts val="3200"/>
              <a:buChar char="■"/>
              <a:defRPr sz="3200"/>
            </a:lvl1pPr>
            <a:lvl2pPr indent="-406400" lvl="1" marL="914400" algn="l">
              <a:spcBef>
                <a:spcPts val="740"/>
              </a:spcBef>
              <a:spcAft>
                <a:spcPts val="0"/>
              </a:spcAft>
              <a:buSzPts val="2800"/>
              <a:buChar char="🞐"/>
              <a:defRPr sz="2800"/>
            </a:lvl2pPr>
            <a:lvl3pPr indent="-381000" lvl="2" marL="1371600" algn="l">
              <a:spcBef>
                <a:spcPts val="740"/>
              </a:spcBef>
              <a:spcAft>
                <a:spcPts val="0"/>
              </a:spcAft>
              <a:buSzPts val="2400"/>
              <a:buChar char="🞐"/>
              <a:defRPr sz="2400"/>
            </a:lvl3pPr>
            <a:lvl4pPr indent="-355600" lvl="3" marL="1828800" algn="l">
              <a:spcBef>
                <a:spcPts val="740"/>
              </a:spcBef>
              <a:spcAft>
                <a:spcPts val="0"/>
              </a:spcAft>
              <a:buSzPts val="2000"/>
              <a:buChar char="🞐"/>
              <a:defRPr sz="2000"/>
            </a:lvl4pPr>
            <a:lvl5pPr indent="-355600" lvl="4" marL="2286000" algn="l">
              <a:spcBef>
                <a:spcPts val="740"/>
              </a:spcBef>
              <a:spcAft>
                <a:spcPts val="0"/>
              </a:spcAft>
              <a:buSzPts val="2000"/>
              <a:buChar char="🞐"/>
              <a:defRPr sz="2000"/>
            </a:lvl5pPr>
            <a:lvl6pPr indent="-355600" lvl="5" marL="2743200" algn="l">
              <a:spcBef>
                <a:spcPts val="740"/>
              </a:spcBef>
              <a:spcAft>
                <a:spcPts val="0"/>
              </a:spcAft>
              <a:buSzPts val="2000"/>
              <a:buChar char="🞐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SzPts val="2000"/>
              <a:buChar char="🞐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SzPts val="2000"/>
              <a:buChar char="🞐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SzPts val="2000"/>
              <a:buChar char="🞐"/>
              <a:defRPr sz="2000"/>
            </a:lvl9pPr>
          </a:lstStyle>
          <a:p/>
        </p:txBody>
      </p:sp>
      <p:sp>
        <p:nvSpPr>
          <p:cNvPr id="54" name="Google Shape;54;p10"/>
          <p:cNvSpPr txBox="1"/>
          <p:nvPr>
            <p:ph idx="2" type="body"/>
          </p:nvPr>
        </p:nvSpPr>
        <p:spPr>
          <a:xfrm>
            <a:off x="609603" y="1435103"/>
            <a:ext cx="4011084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4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74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74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74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74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74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algn="r">
              <a:spcBef>
                <a:spcPts val="0"/>
              </a:spcBef>
              <a:buNone/>
              <a:defRPr b="1" sz="1800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7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16" Type="http://schemas.openxmlformats.org/officeDocument/2006/relationships/slideLayout" Target="../slideLayouts/slideLayout14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08000" y="188642"/>
            <a:ext cx="11379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08000" y="1124744"/>
            <a:ext cx="11379200" cy="5047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97954" lvl="0" marL="457200" marR="0" rtl="0" algn="l">
              <a:spcBef>
                <a:spcPts val="740"/>
              </a:spcBef>
              <a:spcAft>
                <a:spcPts val="0"/>
              </a:spcAft>
              <a:buClr>
                <a:schemeClr val="dk2"/>
              </a:buClr>
              <a:buSzPts val="2667"/>
              <a:buFont typeface="Noto Sans Symbols"/>
              <a:buChar char="■"/>
              <a:defRPr b="1" i="0" sz="2667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-364045" lvl="1" marL="914400" marR="0" rtl="0" algn="l">
              <a:spcBef>
                <a:spcPts val="740"/>
              </a:spcBef>
              <a:spcAft>
                <a:spcPts val="0"/>
              </a:spcAft>
              <a:buClr>
                <a:schemeClr val="dk2"/>
              </a:buClr>
              <a:buSzPts val="2133"/>
              <a:buFont typeface="Noto Sans Symbols"/>
              <a:buChar char="🞐"/>
              <a:defRPr b="1" i="0" sz="2133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-347154" lvl="2" marL="1371600" marR="0" rtl="0" algn="l">
              <a:spcBef>
                <a:spcPts val="74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Noto Sans Symbols"/>
              <a:buChar char="🞐"/>
              <a:defRPr b="1" i="0" sz="1867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-347154" lvl="3" marL="1828800" marR="0" rtl="0" algn="l">
              <a:spcBef>
                <a:spcPts val="74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Noto Sans Symbols"/>
              <a:buChar char="🞐"/>
              <a:defRPr b="1" i="0" sz="1867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-347154" lvl="4" marL="2286000" marR="0" rtl="0" algn="l">
              <a:spcBef>
                <a:spcPts val="740"/>
              </a:spcBef>
              <a:spcAft>
                <a:spcPts val="0"/>
              </a:spcAft>
              <a:buClr>
                <a:schemeClr val="dk2"/>
              </a:buClr>
              <a:buSzPts val="1867"/>
              <a:buFont typeface="Noto Sans Symbols"/>
              <a:buChar char="🞐"/>
              <a:defRPr b="1" i="0" sz="1867" u="none" cap="none" strike="noStrike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-342900" lvl="5" marL="2743200" marR="0" rtl="0" algn="l">
              <a:spcBef>
                <a:spcPts val="74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🞐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🞐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🞐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spcBef>
                <a:spcPts val="36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Noto Sans Symbols"/>
              <a:buChar char="🞐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1pPr>
            <a:lvl2pPr indent="0" lvl="1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2pPr>
            <a:lvl3pPr indent="0" lvl="2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3pPr>
            <a:lvl4pPr indent="0" lvl="3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4pPr>
            <a:lvl5pPr indent="0" lvl="4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5pPr>
            <a:lvl6pPr indent="0" lvl="5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6pPr>
            <a:lvl7pPr indent="0" lvl="6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7pPr>
            <a:lvl8pPr indent="0" lvl="7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8pPr>
            <a:lvl9pPr indent="0" lvl="8" marL="0" marR="0" rtl="0" algn="r">
              <a:spcBef>
                <a:spcPts val="0"/>
              </a:spcBef>
              <a:buNone/>
              <a:defRPr b="1" i="0" sz="1800" u="none" cap="none" strike="noStrike">
                <a:solidFill>
                  <a:srgbClr val="FFFFFF"/>
                </a:solidFill>
                <a:latin typeface="Microsoft JhengHei"/>
                <a:ea typeface="Microsoft JhengHei"/>
                <a:cs typeface="Microsoft JhengHei"/>
                <a:sym typeface="Microsoft JhengHe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/>
          <p:nvPr/>
        </p:nvSpPr>
        <p:spPr>
          <a:xfrm>
            <a:off x="191344" y="6309320"/>
            <a:ext cx="2016224" cy="407175"/>
          </a:xfrm>
          <a:prstGeom prst="rect">
            <a:avLst/>
          </a:prstGeom>
          <a:solidFill>
            <a:srgbClr val="065FA3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119336" y="6351370"/>
            <a:ext cx="324069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65FA3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程式設計-Python (GS4719C)</a:t>
            </a:r>
            <a:endParaRPr b="1" sz="1800">
              <a:solidFill>
                <a:srgbClr val="065FA3"/>
              </a:solidFill>
              <a:latin typeface="Microsoft JhengHei"/>
              <a:ea typeface="Microsoft JhengHei"/>
              <a:cs typeface="Microsoft JhengHei"/>
              <a:sym typeface="Microsoft JhengHei"/>
            </a:endParaRPr>
          </a:p>
        </p:txBody>
      </p:sp>
      <p:pic>
        <p:nvPicPr>
          <p:cNvPr descr="一張含有 美術館, 景色, 房間 的圖片&#10;&#10;自動產生的描述" id="15" name="Google Shape;15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91344" y="6309320"/>
            <a:ext cx="395815" cy="445638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1"/>
          <p:cNvSpPr txBox="1"/>
          <p:nvPr/>
        </p:nvSpPr>
        <p:spPr>
          <a:xfrm>
            <a:off x="623392" y="6333877"/>
            <a:ext cx="3168352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lt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Borg Lab 斑實驗室</a:t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  <p:sldLayoutId id="2147483661" r:id="rId16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1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Relationship Id="rId4" Type="http://schemas.openxmlformats.org/officeDocument/2006/relationships/image" Target="../media/image7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ctrTitle"/>
          </p:nvPr>
        </p:nvSpPr>
        <p:spPr>
          <a:xfrm>
            <a:off x="609600" y="1981200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Tree of Thoughts: Deliberate Problem Solving with Large Language Model</a:t>
            </a:r>
            <a:endParaRPr/>
          </a:p>
        </p:txBody>
      </p:sp>
      <p:sp>
        <p:nvSpPr>
          <p:cNvPr id="83" name="Google Shape;83;p16"/>
          <p:cNvSpPr txBox="1"/>
          <p:nvPr>
            <p:ph idx="1" type="subTitle"/>
          </p:nvPr>
        </p:nvSpPr>
        <p:spPr>
          <a:xfrm>
            <a:off x="609600" y="4005064"/>
            <a:ext cx="10972800" cy="18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2800"/>
              <a:buFont typeface="Noto Sans Symbols"/>
              <a:buNone/>
            </a:pPr>
            <a:r>
              <a:rPr lang="en-US" sz="2800"/>
              <a:t>Team 2</a:t>
            </a:r>
            <a:endParaRPr/>
          </a:p>
        </p:txBody>
      </p:sp>
      <p:sp>
        <p:nvSpPr>
          <p:cNvPr id="84" name="Google Shape;84;p16"/>
          <p:cNvSpPr txBox="1"/>
          <p:nvPr/>
        </p:nvSpPr>
        <p:spPr>
          <a:xfrm>
            <a:off x="13296800" y="489888"/>
            <a:ext cx="169382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Borg Lab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000">
                <a:solidFill>
                  <a:schemeClr val="dk1"/>
                </a:solidFill>
                <a:latin typeface="Microsoft JhengHei"/>
                <a:ea typeface="Microsoft JhengHei"/>
                <a:cs typeface="Microsoft JhengHei"/>
                <a:sym typeface="Microsoft JhengHei"/>
              </a:rPr>
              <a:t>斑實驗室</a:t>
            </a:r>
            <a:endParaRPr/>
          </a:p>
        </p:txBody>
      </p:sp>
      <p:sp>
        <p:nvSpPr>
          <p:cNvPr id="85" name="Google Shape;85;p16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/>
          </a:p>
        </p:txBody>
      </p:sp>
    </p:spTree>
  </p:cSld>
  <p:clrMapOvr>
    <a:masterClrMapping/>
  </p:clrMapOvr>
  <mc:AlternateContent>
    <mc:Choice Requires="p14">
      <p:transition spd="slow" p14:dur="2000">
        <p:fade thruBlk="1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5"/>
          <p:cNvSpPr txBox="1"/>
          <p:nvPr>
            <p:ph idx="1" type="body"/>
          </p:nvPr>
        </p:nvSpPr>
        <p:spPr>
          <a:xfrm>
            <a:off x="508000" y="1124744"/>
            <a:ext cx="11379200" cy="5047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17" lvl="0" marL="174617" rtl="0" algn="l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Thought decomposition(思維分解)</a:t>
            </a:r>
            <a:endParaRPr/>
          </a:p>
          <a:p>
            <a:pPr indent="-82031" lvl="1" marL="507973" rtl="0" algn="l">
              <a:spcBef>
                <a:spcPts val="1480"/>
              </a:spcBef>
              <a:spcAft>
                <a:spcPts val="0"/>
              </a:spcAft>
              <a:buSzPts val="2133"/>
              <a:buNone/>
            </a:pPr>
            <a:r>
              <a:t/>
            </a:r>
            <a:endParaRPr/>
          </a:p>
        </p:txBody>
      </p:sp>
      <p:sp>
        <p:nvSpPr>
          <p:cNvPr id="161" name="Google Shape;161;p25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25"/>
          <p:cNvSpPr txBox="1"/>
          <p:nvPr>
            <p:ph type="title"/>
          </p:nvPr>
        </p:nvSpPr>
        <p:spPr>
          <a:xfrm>
            <a:off x="508000" y="188642"/>
            <a:ext cx="11379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Deliberate Problem Solving with LM</a:t>
            </a:r>
            <a:endParaRPr/>
          </a:p>
        </p:txBody>
      </p:sp>
      <p:pic>
        <p:nvPicPr>
          <p:cNvPr id="163" name="Google Shape;16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0616" y="1661866"/>
            <a:ext cx="10726647" cy="35342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508000" y="1124744"/>
            <a:ext cx="11379200" cy="5047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17" lvl="0" marL="174617" rtl="0" algn="l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Thought generator(思維生成器)</a:t>
            </a:r>
            <a:endParaRPr/>
          </a:p>
          <a:p>
            <a:pPr indent="-217476" lvl="1" marL="507973" rtl="0" algn="l">
              <a:spcBef>
                <a:spcPts val="1480"/>
              </a:spcBef>
              <a:spcAft>
                <a:spcPts val="0"/>
              </a:spcAft>
              <a:buSzPts val="2100"/>
              <a:buChar char="🞐"/>
            </a:pPr>
            <a:r>
              <a:rPr lang="en-US"/>
              <a:t>Given a tree state s, we have two strategies to generate k candidates for the next thought step:</a:t>
            </a:r>
            <a:endParaRPr/>
          </a:p>
          <a:p>
            <a:pPr indent="-176205" lvl="2" marL="857208" rtl="0" algn="l">
              <a:spcBef>
                <a:spcPts val="1480"/>
              </a:spcBef>
              <a:spcAft>
                <a:spcPts val="0"/>
              </a:spcAft>
              <a:buSzPts val="1800"/>
              <a:buChar char="🞐"/>
            </a:pPr>
            <a:r>
              <a:rPr lang="en-US"/>
              <a:t>Sample i.i.d.thoughts from a CoT prompt (從 CoT 提示隨機抽樣)</a:t>
            </a:r>
            <a:endParaRPr/>
          </a:p>
          <a:p>
            <a:pPr indent="-234938" lvl="3" marL="1206441" rtl="0" algn="l">
              <a:spcBef>
                <a:spcPts val="1480"/>
              </a:spcBef>
              <a:spcAft>
                <a:spcPts val="0"/>
              </a:spcAft>
              <a:buSzPts val="1800"/>
              <a:buChar char="🞐"/>
            </a:pPr>
            <a:r>
              <a:rPr lang="en-US"/>
              <a:t>when the thought space is rich -&gt; samples lead to </a:t>
            </a:r>
            <a:r>
              <a:rPr lang="en-US">
                <a:highlight>
                  <a:srgbClr val="FFFF00"/>
                </a:highlight>
              </a:rPr>
              <a:t>diversity</a:t>
            </a:r>
            <a:endParaRPr/>
          </a:p>
          <a:p>
            <a:pPr indent="-176205" lvl="2" marL="857208" rtl="0" algn="l">
              <a:spcBef>
                <a:spcPts val="1480"/>
              </a:spcBef>
              <a:spcAft>
                <a:spcPts val="0"/>
              </a:spcAft>
              <a:buSzPts val="1800"/>
              <a:buChar char="🞐"/>
            </a:pPr>
            <a:r>
              <a:rPr lang="en-US"/>
              <a:t>Propose thoughts sequentially using a “propose prompt”(順序提出思維)</a:t>
            </a:r>
            <a:endParaRPr/>
          </a:p>
          <a:p>
            <a:pPr indent="-234938" lvl="3" marL="1206441" rtl="0" algn="l">
              <a:spcBef>
                <a:spcPts val="1480"/>
              </a:spcBef>
              <a:spcAft>
                <a:spcPts val="0"/>
              </a:spcAft>
              <a:buSzPts val="1800"/>
              <a:buChar char="🞐"/>
            </a:pPr>
            <a:r>
              <a:rPr lang="en-US"/>
              <a:t>when the thought space is more constrained  -&gt; proposing different thoughts in the same context </a:t>
            </a:r>
            <a:r>
              <a:rPr lang="en-US">
                <a:highlight>
                  <a:srgbClr val="FFFF00"/>
                </a:highlight>
              </a:rPr>
              <a:t>avoids duplication</a:t>
            </a:r>
            <a:endParaRPr/>
          </a:p>
          <a:p>
            <a:pPr indent="-57650" lvl="2" marL="857208" rtl="0" algn="l">
              <a:spcBef>
                <a:spcPts val="1480"/>
              </a:spcBef>
              <a:spcAft>
                <a:spcPts val="0"/>
              </a:spcAft>
              <a:buSzPts val="1867"/>
              <a:buNone/>
            </a:pPr>
            <a:r>
              <a:t/>
            </a:r>
            <a:endParaRPr/>
          </a:p>
        </p:txBody>
      </p:sp>
      <p:sp>
        <p:nvSpPr>
          <p:cNvPr id="169" name="Google Shape;169;p26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0" name="Google Shape;170;p26"/>
          <p:cNvSpPr txBox="1"/>
          <p:nvPr>
            <p:ph type="title"/>
          </p:nvPr>
        </p:nvSpPr>
        <p:spPr>
          <a:xfrm>
            <a:off x="508000" y="188642"/>
            <a:ext cx="11379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Deliberate Problem Solving with LM</a:t>
            </a:r>
            <a:endParaRPr/>
          </a:p>
        </p:txBody>
      </p:sp>
      <p:pic>
        <p:nvPicPr>
          <p:cNvPr id="171" name="Google Shape;171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951984" y="1052736"/>
            <a:ext cx="2086266" cy="6668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26"/>
          <p:cNvPicPr preferRelativeResize="0"/>
          <p:nvPr/>
        </p:nvPicPr>
        <p:blipFill rotWithShape="1">
          <a:blip r:embed="rId4">
            <a:alphaModFix/>
          </a:blip>
          <a:srcRect b="0" l="4724" r="0" t="19382"/>
          <a:stretch/>
        </p:blipFill>
        <p:spPr>
          <a:xfrm>
            <a:off x="9326459" y="1118826"/>
            <a:ext cx="2592288" cy="534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7"/>
          <p:cNvSpPr txBox="1"/>
          <p:nvPr>
            <p:ph idx="1" type="body"/>
          </p:nvPr>
        </p:nvSpPr>
        <p:spPr>
          <a:xfrm>
            <a:off x="508000" y="965819"/>
            <a:ext cx="113793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17" lvl="0" marL="174617" rtl="0" algn="l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State evaluator(狀態評估器)</a:t>
            </a:r>
            <a:endParaRPr/>
          </a:p>
          <a:p>
            <a:pPr indent="-217476" lvl="1" marL="507973" rtl="0" algn="l">
              <a:spcBef>
                <a:spcPts val="1480"/>
              </a:spcBef>
              <a:spcAft>
                <a:spcPts val="0"/>
              </a:spcAft>
              <a:buSzPts val="2100"/>
              <a:buChar char="🞐"/>
            </a:pPr>
            <a:r>
              <a:rPr lang="en-US"/>
              <a:t>using the LM to deliberately reason about states.</a:t>
            </a:r>
            <a:endParaRPr/>
          </a:p>
          <a:p>
            <a:pPr indent="-217476" lvl="1" marL="507973" rtl="0" algn="l">
              <a:spcBef>
                <a:spcPts val="1480"/>
              </a:spcBef>
              <a:spcAft>
                <a:spcPts val="0"/>
              </a:spcAft>
              <a:buSzPts val="2100"/>
              <a:buChar char="🞐"/>
            </a:pPr>
            <a:r>
              <a:rPr lang="en-US"/>
              <a:t>such a deliberate heuristic can be </a:t>
            </a:r>
            <a:r>
              <a:rPr lang="en-US">
                <a:highlight>
                  <a:srgbClr val="FFFF00"/>
                </a:highlight>
              </a:rPr>
              <a:t>more flexible</a:t>
            </a:r>
            <a:r>
              <a:rPr lang="en-US"/>
              <a:t> than </a:t>
            </a:r>
            <a:r>
              <a:rPr lang="en-US">
                <a:highlight>
                  <a:srgbClr val="FFFF00"/>
                </a:highlight>
              </a:rPr>
              <a:t>programmed rules</a:t>
            </a:r>
            <a:r>
              <a:rPr lang="en-US"/>
              <a:t>, and more sample-efficient than </a:t>
            </a:r>
            <a:r>
              <a:rPr lang="en-US">
                <a:highlight>
                  <a:srgbClr val="FFFF00"/>
                </a:highlight>
              </a:rPr>
              <a:t>learned models</a:t>
            </a:r>
            <a:endParaRPr/>
          </a:p>
          <a:p>
            <a:pPr indent="-217476" lvl="1" marL="507973" rtl="0" algn="l">
              <a:spcBef>
                <a:spcPts val="1480"/>
              </a:spcBef>
              <a:spcAft>
                <a:spcPts val="0"/>
              </a:spcAft>
              <a:buSzPts val="2100"/>
              <a:buChar char="🞐"/>
            </a:pPr>
            <a:r>
              <a:rPr lang="en-US"/>
              <a:t>two strategies to </a:t>
            </a:r>
            <a:r>
              <a:rPr lang="en-US">
                <a:highlight>
                  <a:srgbClr val="FFFF00"/>
                </a:highlight>
              </a:rPr>
              <a:t>evaluate states </a:t>
            </a:r>
            <a:r>
              <a:rPr lang="en-US"/>
              <a:t>either independently or together:</a:t>
            </a:r>
            <a:endParaRPr/>
          </a:p>
          <a:p>
            <a:pPr indent="-176205" lvl="2" marL="857208" rtl="0" algn="l">
              <a:spcBef>
                <a:spcPts val="1480"/>
              </a:spcBef>
              <a:spcAft>
                <a:spcPts val="0"/>
              </a:spcAft>
              <a:buSzPts val="1800"/>
              <a:buChar char="🞐"/>
            </a:pPr>
            <a:r>
              <a:rPr lang="en-US"/>
              <a:t>Value each state independently(獨立評估每個狀態的價值)</a:t>
            </a:r>
            <a:endParaRPr/>
          </a:p>
          <a:p>
            <a:pPr indent="-234938" lvl="3" marL="1206441" rtl="0" algn="l">
              <a:spcBef>
                <a:spcPts val="1480"/>
              </a:spcBef>
              <a:spcAft>
                <a:spcPts val="0"/>
              </a:spcAft>
              <a:buSzPts val="1800"/>
              <a:buChar char="🞐"/>
            </a:pPr>
            <a:r>
              <a:rPr lang="en-US"/>
              <a:t>value prompt</a:t>
            </a:r>
            <a:endParaRPr/>
          </a:p>
          <a:p>
            <a:pPr indent="-234938" lvl="3" marL="1206441" rtl="0" algn="l">
              <a:spcBef>
                <a:spcPts val="1480"/>
              </a:spcBef>
              <a:spcAft>
                <a:spcPts val="0"/>
              </a:spcAft>
              <a:buSzPts val="1800"/>
              <a:buChar char="🞐"/>
            </a:pPr>
            <a:r>
              <a:rPr lang="en-US"/>
              <a:t>Generate: </a:t>
            </a:r>
            <a:endParaRPr/>
          </a:p>
          <a:p>
            <a:pPr indent="-161916" lvl="4" marL="1482651" rtl="0" algn="l">
              <a:spcBef>
                <a:spcPts val="1480"/>
              </a:spcBef>
              <a:spcAft>
                <a:spcPts val="0"/>
              </a:spcAft>
              <a:buSzPts val="1800"/>
              <a:buChar char="🞐"/>
            </a:pPr>
            <a:r>
              <a:rPr lang="en-US"/>
              <a:t> a scalar value v -&gt; 1~10</a:t>
            </a:r>
            <a:endParaRPr/>
          </a:p>
          <a:p>
            <a:pPr indent="-161916" lvl="4" marL="1482651" rtl="0" algn="l">
              <a:spcBef>
                <a:spcPts val="1480"/>
              </a:spcBef>
              <a:spcAft>
                <a:spcPts val="0"/>
              </a:spcAft>
              <a:buSzPts val="1800"/>
              <a:buChar char="🞐"/>
            </a:pPr>
            <a:r>
              <a:rPr lang="en-US"/>
              <a:t>Classification -&gt; sure/likely/impossible</a:t>
            </a:r>
            <a:endParaRPr/>
          </a:p>
          <a:p>
            <a:pPr indent="-234938" lvl="3" marL="1206441" rtl="0" algn="l">
              <a:spcBef>
                <a:spcPts val="1480"/>
              </a:spcBef>
              <a:spcAft>
                <a:spcPts val="0"/>
              </a:spcAft>
              <a:buSzPts val="1800"/>
              <a:buChar char="🞐"/>
            </a:pPr>
            <a:r>
              <a:rPr lang="en-US"/>
              <a:t>evaluation via </a:t>
            </a:r>
            <a:r>
              <a:rPr lang="en-US">
                <a:highlight>
                  <a:srgbClr val="FFFF00"/>
                </a:highlight>
              </a:rPr>
              <a:t>lookahead simulations</a:t>
            </a:r>
            <a:r>
              <a:rPr lang="en-US"/>
              <a:t>(前瞻模擬) and </a:t>
            </a:r>
            <a:r>
              <a:rPr lang="en-US">
                <a:highlight>
                  <a:srgbClr val="FFFF00"/>
                </a:highlight>
              </a:rPr>
              <a:t>commonsense</a:t>
            </a:r>
            <a:endParaRPr/>
          </a:p>
          <a:p>
            <a:pPr indent="-116384" lvl="3" marL="1206441" rtl="0" algn="l">
              <a:spcBef>
                <a:spcPts val="1480"/>
              </a:spcBef>
              <a:spcAft>
                <a:spcPts val="0"/>
              </a:spcAft>
              <a:buSzPts val="1867"/>
              <a:buNone/>
            </a:pPr>
            <a:r>
              <a:t/>
            </a:r>
            <a:endParaRPr/>
          </a:p>
          <a:p>
            <a:pPr indent="-57650" lvl="2" marL="857208" rtl="0" algn="l">
              <a:spcBef>
                <a:spcPts val="1480"/>
              </a:spcBef>
              <a:spcAft>
                <a:spcPts val="0"/>
              </a:spcAft>
              <a:buSzPts val="1867"/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79" name="Google Shape;179;p27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0" name="Google Shape;180;p27"/>
          <p:cNvSpPr txBox="1"/>
          <p:nvPr>
            <p:ph type="title"/>
          </p:nvPr>
        </p:nvSpPr>
        <p:spPr>
          <a:xfrm>
            <a:off x="508000" y="188642"/>
            <a:ext cx="11379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Deliberate Problem Solving with LM</a:t>
            </a:r>
            <a:endParaRPr/>
          </a:p>
        </p:txBody>
      </p:sp>
      <p:sp>
        <p:nvSpPr>
          <p:cNvPr id="181" name="Google Shape;181;p27"/>
          <p:cNvSpPr txBox="1"/>
          <p:nvPr/>
        </p:nvSpPr>
        <p:spPr>
          <a:xfrm>
            <a:off x="7176120" y="4365104"/>
            <a:ext cx="6097978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 not need to be perfect, and only need to be approximately helpful</a:t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idx="1" type="body"/>
          </p:nvPr>
        </p:nvSpPr>
        <p:spPr>
          <a:xfrm>
            <a:off x="508000" y="1124744"/>
            <a:ext cx="11379200" cy="5047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17476" lvl="1" marL="507973" rtl="0" algn="l">
              <a:spcBef>
                <a:spcPts val="0"/>
              </a:spcBef>
              <a:spcAft>
                <a:spcPts val="0"/>
              </a:spcAft>
              <a:buSzPts val="2100"/>
              <a:buChar char="🞐"/>
            </a:pPr>
            <a:r>
              <a:rPr lang="en-US"/>
              <a:t>two strategies to </a:t>
            </a:r>
            <a:r>
              <a:rPr lang="en-US">
                <a:highlight>
                  <a:srgbClr val="FFFF00"/>
                </a:highlight>
              </a:rPr>
              <a:t>evaluate states </a:t>
            </a:r>
            <a:r>
              <a:rPr lang="en-US"/>
              <a:t>either independently or together:</a:t>
            </a:r>
            <a:endParaRPr/>
          </a:p>
          <a:p>
            <a:pPr indent="-176205" lvl="2" marL="857208" rtl="0" algn="l">
              <a:spcBef>
                <a:spcPts val="1480"/>
              </a:spcBef>
              <a:spcAft>
                <a:spcPts val="0"/>
              </a:spcAft>
              <a:buSzPts val="1800"/>
              <a:buChar char="🞐"/>
            </a:pPr>
            <a:r>
              <a:rPr lang="en-US"/>
              <a:t>Vote across states(跨狀態投票)</a:t>
            </a:r>
            <a:endParaRPr/>
          </a:p>
          <a:p>
            <a:pPr indent="-234938" lvl="3" marL="1206441" rtl="0" algn="l">
              <a:spcBef>
                <a:spcPts val="1480"/>
              </a:spcBef>
              <a:spcAft>
                <a:spcPts val="0"/>
              </a:spcAft>
              <a:buSzPts val="1800"/>
              <a:buChar char="🞐"/>
            </a:pPr>
            <a:r>
              <a:rPr lang="en-US"/>
              <a:t>voted out based on deliberately comparing different states in S </a:t>
            </a:r>
            <a:r>
              <a:rPr lang="en-US">
                <a:highlight>
                  <a:srgbClr val="FFFF00"/>
                </a:highlight>
              </a:rPr>
              <a:t>in a vote prompt</a:t>
            </a:r>
            <a:r>
              <a:rPr lang="en-US"/>
              <a:t>.</a:t>
            </a:r>
            <a:endParaRPr/>
          </a:p>
          <a:p>
            <a:pPr indent="-234938" lvl="3" marL="1206441" rtl="0" algn="l">
              <a:spcBef>
                <a:spcPts val="1480"/>
              </a:spcBef>
              <a:spcAft>
                <a:spcPts val="0"/>
              </a:spcAft>
              <a:buSzPts val="1800"/>
              <a:buChar char="🞐"/>
            </a:pPr>
            <a:r>
              <a:rPr lang="en-US"/>
              <a:t>Situation : harder to directly value (e.g. passage coherency(連貫性))</a:t>
            </a:r>
            <a:endParaRPr/>
          </a:p>
          <a:p>
            <a:pPr indent="-234938" lvl="3" marL="1206441" rtl="0" algn="l">
              <a:spcBef>
                <a:spcPts val="1480"/>
              </a:spcBef>
              <a:spcAft>
                <a:spcPts val="0"/>
              </a:spcAft>
              <a:buSzPts val="1800"/>
              <a:buChar char="🞐"/>
            </a:pPr>
            <a:r>
              <a:rPr lang="en-US"/>
              <a:t>“which state to explore” as a multi-choice QA, and use LM samples to vote for it</a:t>
            </a:r>
            <a:endParaRPr/>
          </a:p>
          <a:p>
            <a:pPr indent="-57650" lvl="2" marL="857208" rtl="0" algn="l">
              <a:spcBef>
                <a:spcPts val="1480"/>
              </a:spcBef>
              <a:spcAft>
                <a:spcPts val="0"/>
              </a:spcAft>
              <a:buSzPts val="1867"/>
              <a:buNone/>
            </a:pPr>
            <a:r>
              <a:t/>
            </a:r>
            <a:endParaRPr>
              <a:highlight>
                <a:srgbClr val="FFFF00"/>
              </a:highlight>
            </a:endParaRPr>
          </a:p>
        </p:txBody>
      </p:sp>
      <p:sp>
        <p:nvSpPr>
          <p:cNvPr id="187" name="Google Shape;187;p28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8" name="Google Shape;188;p28"/>
          <p:cNvSpPr txBox="1"/>
          <p:nvPr>
            <p:ph type="title"/>
          </p:nvPr>
        </p:nvSpPr>
        <p:spPr>
          <a:xfrm>
            <a:off x="508000" y="188642"/>
            <a:ext cx="11379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Deliberate Problem Solving with LM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idx="1" type="body"/>
          </p:nvPr>
        </p:nvSpPr>
        <p:spPr>
          <a:xfrm>
            <a:off x="508000" y="1124744"/>
            <a:ext cx="11379200" cy="5047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4617" rtl="0" algn="l">
              <a:spcBef>
                <a:spcPts val="0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  <a:p>
            <a:pPr indent="0" lvl="0" marL="174617" rtl="0" algn="l">
              <a:spcBef>
                <a:spcPts val="1480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  <a:p>
            <a:pPr indent="-82031" lvl="1" marL="507973" rtl="0" algn="l">
              <a:spcBef>
                <a:spcPts val="1480"/>
              </a:spcBef>
              <a:spcAft>
                <a:spcPts val="0"/>
              </a:spcAft>
              <a:buSzPts val="2133"/>
              <a:buNone/>
            </a:pPr>
            <a:r>
              <a:t/>
            </a:r>
            <a:endParaRPr/>
          </a:p>
        </p:txBody>
      </p:sp>
      <p:sp>
        <p:nvSpPr>
          <p:cNvPr id="195" name="Google Shape;195;p29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6" name="Google Shape;196;p29"/>
          <p:cNvSpPr txBox="1"/>
          <p:nvPr>
            <p:ph type="title"/>
          </p:nvPr>
        </p:nvSpPr>
        <p:spPr>
          <a:xfrm>
            <a:off x="508000" y="188642"/>
            <a:ext cx="11379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Deliberate Problem Solving with LM</a:t>
            </a:r>
            <a:endParaRPr/>
          </a:p>
        </p:txBody>
      </p:sp>
      <p:pic>
        <p:nvPicPr>
          <p:cNvPr id="197" name="Google Shape;197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5740" y="1104607"/>
            <a:ext cx="12137834" cy="3954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0"/>
          <p:cNvSpPr txBox="1"/>
          <p:nvPr>
            <p:ph idx="1" type="body"/>
          </p:nvPr>
        </p:nvSpPr>
        <p:spPr>
          <a:xfrm>
            <a:off x="508000" y="1124744"/>
            <a:ext cx="11379200" cy="5047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17" lvl="0" marL="174617" rtl="0" algn="l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Search algorithm</a:t>
            </a:r>
            <a:endParaRPr/>
          </a:p>
          <a:p>
            <a:pPr indent="-217476" lvl="1" marL="507973" rtl="0" algn="l">
              <a:spcBef>
                <a:spcPts val="1480"/>
              </a:spcBef>
              <a:spcAft>
                <a:spcPts val="0"/>
              </a:spcAft>
              <a:buSzPts val="2100"/>
              <a:buChar char="🞐"/>
            </a:pPr>
            <a:r>
              <a:rPr lang="en-US"/>
              <a:t>Breadth-first search (BFS) (Algorithm 1)(廣度優先搜索)</a:t>
            </a:r>
            <a:endParaRPr/>
          </a:p>
          <a:p>
            <a:pPr indent="-176205" lvl="2" marL="857208" rtl="0" algn="l">
              <a:spcBef>
                <a:spcPts val="1480"/>
              </a:spcBef>
              <a:spcAft>
                <a:spcPts val="0"/>
              </a:spcAft>
              <a:buSzPts val="1800"/>
              <a:buChar char="🞐"/>
            </a:pPr>
            <a:r>
              <a:rPr lang="en-US"/>
              <a:t>maintains a </a:t>
            </a:r>
            <a:r>
              <a:rPr lang="en-US">
                <a:highlight>
                  <a:srgbClr val="FFFF00"/>
                </a:highlight>
              </a:rPr>
              <a:t>set of the b most promising states </a:t>
            </a:r>
            <a:r>
              <a:rPr lang="en-US"/>
              <a:t>per step</a:t>
            </a:r>
            <a:endParaRPr/>
          </a:p>
          <a:p>
            <a:pPr indent="-176205" lvl="2" marL="857208" rtl="0" algn="l">
              <a:spcBef>
                <a:spcPts val="1480"/>
              </a:spcBef>
              <a:spcAft>
                <a:spcPts val="0"/>
              </a:spcAft>
              <a:buSzPts val="1800"/>
              <a:buChar char="🞐"/>
            </a:pPr>
            <a:r>
              <a:rPr lang="en-US"/>
              <a:t>tree </a:t>
            </a:r>
            <a:r>
              <a:rPr lang="en-US">
                <a:highlight>
                  <a:srgbClr val="FFFF00"/>
                </a:highlight>
              </a:rPr>
              <a:t>depth is limit </a:t>
            </a:r>
            <a:r>
              <a:rPr lang="en-US"/>
              <a:t>(T ≤3)</a:t>
            </a:r>
            <a:endParaRPr/>
          </a:p>
          <a:p>
            <a:pPr indent="-176205" lvl="2" marL="857208" rtl="0" algn="l">
              <a:spcBef>
                <a:spcPts val="1480"/>
              </a:spcBef>
              <a:spcAft>
                <a:spcPts val="0"/>
              </a:spcAft>
              <a:buSzPts val="1800"/>
              <a:buChar char="🞐"/>
            </a:pPr>
            <a:r>
              <a:rPr lang="en-US"/>
              <a:t>initial thought steps can be evaluated and pruned to a </a:t>
            </a:r>
            <a:r>
              <a:rPr lang="en-US">
                <a:highlight>
                  <a:srgbClr val="FFFF00"/>
                </a:highlight>
              </a:rPr>
              <a:t>small set (b ≤ 5)</a:t>
            </a:r>
            <a:endParaRPr/>
          </a:p>
          <a:p>
            <a:pPr indent="-217476" lvl="1" marL="507973" rtl="0" algn="l">
              <a:spcBef>
                <a:spcPts val="1480"/>
              </a:spcBef>
              <a:spcAft>
                <a:spcPts val="0"/>
              </a:spcAft>
              <a:buSzPts val="2100"/>
              <a:buChar char="🞐"/>
            </a:pPr>
            <a:r>
              <a:rPr lang="en-US"/>
              <a:t>Depth-first search (DFS) (Algorithm 2)(深度優先搜索)</a:t>
            </a:r>
            <a:endParaRPr/>
          </a:p>
          <a:p>
            <a:pPr indent="-176205" lvl="2" marL="857208" rtl="0" algn="l">
              <a:spcBef>
                <a:spcPts val="1480"/>
              </a:spcBef>
              <a:spcAft>
                <a:spcPts val="0"/>
              </a:spcAft>
              <a:buSzPts val="1800"/>
              <a:buChar char="🞐"/>
            </a:pPr>
            <a:r>
              <a:rPr lang="en-US"/>
              <a:t>explores the most promising state first</a:t>
            </a:r>
            <a:endParaRPr/>
          </a:p>
          <a:p>
            <a:pPr indent="-176205" lvl="2" marL="857208" rtl="0" algn="l">
              <a:spcBef>
                <a:spcPts val="1480"/>
              </a:spcBef>
              <a:spcAft>
                <a:spcPts val="0"/>
              </a:spcAft>
              <a:buSzPts val="1800"/>
              <a:buChar char="🞐"/>
            </a:pPr>
            <a:r>
              <a:rPr lang="en-US"/>
              <a:t>Until…</a:t>
            </a:r>
            <a:endParaRPr/>
          </a:p>
          <a:p>
            <a:pPr indent="-234938" lvl="3" marL="1206441" rtl="0" algn="l">
              <a:spcBef>
                <a:spcPts val="1480"/>
              </a:spcBef>
              <a:spcAft>
                <a:spcPts val="0"/>
              </a:spcAft>
              <a:buSzPts val="1800"/>
              <a:buChar char="🞐"/>
            </a:pPr>
            <a:r>
              <a:rPr lang="en-US"/>
              <a:t>final output </a:t>
            </a:r>
            <a:r>
              <a:rPr lang="en-US">
                <a:highlight>
                  <a:srgbClr val="FFFF00"/>
                </a:highlight>
              </a:rPr>
              <a:t>is reached</a:t>
            </a:r>
            <a:endParaRPr/>
          </a:p>
          <a:p>
            <a:pPr indent="-234938" lvl="3" marL="1206441" rtl="0" algn="l">
              <a:spcBef>
                <a:spcPts val="1480"/>
              </a:spcBef>
              <a:spcAft>
                <a:spcPts val="0"/>
              </a:spcAft>
              <a:buSzPts val="1800"/>
              <a:buChar char="🞐"/>
            </a:pPr>
            <a:r>
              <a:rPr lang="en-US">
                <a:highlight>
                  <a:srgbClr val="FFFF00"/>
                </a:highlight>
              </a:rPr>
              <a:t>impossible to solve the problem</a:t>
            </a:r>
            <a:r>
              <a:rPr lang="en-US"/>
              <a:t> from the current s</a:t>
            </a:r>
            <a:endParaRPr/>
          </a:p>
          <a:p>
            <a:pPr indent="-57650" lvl="2" marL="857208" rtl="0" algn="l">
              <a:spcBef>
                <a:spcPts val="1480"/>
              </a:spcBef>
              <a:spcAft>
                <a:spcPts val="0"/>
              </a:spcAft>
              <a:buSzPts val="1867"/>
              <a:buNone/>
            </a:pPr>
            <a:r>
              <a:t/>
            </a:r>
            <a:endParaRPr/>
          </a:p>
          <a:p>
            <a:pPr indent="0" lvl="0" marL="174617" rtl="0" algn="l">
              <a:spcBef>
                <a:spcPts val="1480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  <a:p>
            <a:pPr indent="-82031" lvl="1" marL="507973" rtl="0" algn="l">
              <a:spcBef>
                <a:spcPts val="1480"/>
              </a:spcBef>
              <a:spcAft>
                <a:spcPts val="0"/>
              </a:spcAft>
              <a:buSzPts val="2133"/>
              <a:buNone/>
            </a:pPr>
            <a:r>
              <a:t/>
            </a:r>
            <a:endParaRPr/>
          </a:p>
        </p:txBody>
      </p:sp>
      <p:sp>
        <p:nvSpPr>
          <p:cNvPr id="204" name="Google Shape;204;p30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30"/>
          <p:cNvSpPr txBox="1"/>
          <p:nvPr>
            <p:ph type="title"/>
          </p:nvPr>
        </p:nvSpPr>
        <p:spPr>
          <a:xfrm>
            <a:off x="508000" y="188642"/>
            <a:ext cx="11379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Deliberate Problem Solving with LM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1"/>
          <p:cNvSpPr txBox="1"/>
          <p:nvPr>
            <p:ph type="title"/>
          </p:nvPr>
        </p:nvSpPr>
        <p:spPr>
          <a:xfrm>
            <a:off x="508000" y="188642"/>
            <a:ext cx="11379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Deliberate Problem Solving with LM</a:t>
            </a:r>
            <a:endParaRPr/>
          </a:p>
        </p:txBody>
      </p:sp>
      <p:sp>
        <p:nvSpPr>
          <p:cNvPr id="211" name="Google Shape;211;p31"/>
          <p:cNvSpPr txBox="1"/>
          <p:nvPr>
            <p:ph idx="1" type="body"/>
          </p:nvPr>
        </p:nvSpPr>
        <p:spPr>
          <a:xfrm>
            <a:off x="508000" y="1124744"/>
            <a:ext cx="11379200" cy="5047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17" lvl="0" marL="174617" rtl="0" algn="l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ToT has </a:t>
            </a:r>
            <a:r>
              <a:rPr lang="en-US">
                <a:highlight>
                  <a:srgbClr val="FFFF00"/>
                </a:highlight>
              </a:rPr>
              <a:t>several benefits </a:t>
            </a:r>
            <a:r>
              <a:rPr lang="en-US"/>
              <a:t>as a method for general problem-solving with LMs</a:t>
            </a:r>
            <a:endParaRPr/>
          </a:p>
          <a:p>
            <a:pPr indent="-217476" lvl="1" marL="507973" rtl="0" algn="l">
              <a:spcBef>
                <a:spcPts val="1480"/>
              </a:spcBef>
              <a:spcAft>
                <a:spcPts val="0"/>
              </a:spcAft>
              <a:buSzPts val="2100"/>
              <a:buChar char="🞐"/>
            </a:pPr>
            <a:r>
              <a:rPr lang="en-US"/>
              <a:t>Generality</a:t>
            </a:r>
            <a:endParaRPr/>
          </a:p>
          <a:p>
            <a:pPr indent="-217476" lvl="1" marL="507973" rtl="0" algn="l">
              <a:spcBef>
                <a:spcPts val="1480"/>
              </a:spcBef>
              <a:spcAft>
                <a:spcPts val="0"/>
              </a:spcAft>
              <a:buSzPts val="2100"/>
              <a:buChar char="🞐"/>
            </a:pPr>
            <a:r>
              <a:rPr lang="en-US"/>
              <a:t>Modularity</a:t>
            </a:r>
            <a:endParaRPr/>
          </a:p>
          <a:p>
            <a:pPr indent="-217476" lvl="1" marL="507973" rtl="0" algn="l">
              <a:spcBef>
                <a:spcPts val="1480"/>
              </a:spcBef>
              <a:spcAft>
                <a:spcPts val="0"/>
              </a:spcAft>
              <a:buSzPts val="2100"/>
              <a:buChar char="🞐"/>
            </a:pPr>
            <a:r>
              <a:rPr lang="en-US"/>
              <a:t>Adaptability</a:t>
            </a:r>
            <a:endParaRPr/>
          </a:p>
          <a:p>
            <a:pPr indent="-217476" lvl="1" marL="507973" rtl="0" algn="l">
              <a:spcBef>
                <a:spcPts val="1480"/>
              </a:spcBef>
              <a:spcAft>
                <a:spcPts val="0"/>
              </a:spcAft>
              <a:buSzPts val="2100"/>
              <a:buChar char="🞐"/>
            </a:pPr>
            <a:r>
              <a:rPr lang="en-US"/>
              <a:t>Convenience</a:t>
            </a:r>
            <a:endParaRPr/>
          </a:p>
        </p:txBody>
      </p:sp>
      <p:sp>
        <p:nvSpPr>
          <p:cNvPr id="212" name="Google Shape;212;p31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2"/>
          <p:cNvSpPr txBox="1"/>
          <p:nvPr>
            <p:ph type="title"/>
          </p:nvPr>
        </p:nvSpPr>
        <p:spPr>
          <a:xfrm>
            <a:off x="508000" y="188642"/>
            <a:ext cx="11379300" cy="64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Overview of Experiments</a:t>
            </a:r>
            <a:endParaRPr/>
          </a:p>
        </p:txBody>
      </p:sp>
      <p:sp>
        <p:nvSpPr>
          <p:cNvPr id="219" name="Google Shape;219;p32"/>
          <p:cNvSpPr txBox="1"/>
          <p:nvPr>
            <p:ph idx="1" type="body"/>
          </p:nvPr>
        </p:nvSpPr>
        <p:spPr>
          <a:xfrm>
            <a:off x="508000" y="1117194"/>
            <a:ext cx="11379300" cy="5047500"/>
          </a:xfrm>
          <a:prstGeom prst="rect">
            <a:avLst/>
          </a:prstGeom>
          <a:effectLst>
            <a:reflection blurRad="0" dir="5400000" dist="38100" endA="0" fadeDir="5400012" kx="0" rotWithShape="0" algn="bl" stPos="0" sy="-100000" ky="0"/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100"/>
              <a:buFont typeface="Arial"/>
              <a:buChar char="■"/>
            </a:pPr>
            <a:r>
              <a:rPr b="0" lang="en-US" sz="2100">
                <a:latin typeface="Arial"/>
                <a:ea typeface="Arial"/>
                <a:cs typeface="Arial"/>
                <a:sym typeface="Arial"/>
              </a:rPr>
              <a:t>Introduce that the paper validates the Tree of Thoughts (ToT) framework on three tasks:</a:t>
            </a:r>
            <a:endParaRPr b="0"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65FA3"/>
              </a:buClr>
              <a:buSzPts val="2100"/>
              <a:buFont typeface="Arial"/>
              <a:buChar char="🞐"/>
            </a:pPr>
            <a:r>
              <a:rPr b="0" lang="en-US" sz="2100">
                <a:latin typeface="Arial"/>
                <a:ea typeface="Arial"/>
                <a:cs typeface="Arial"/>
                <a:sym typeface="Arial"/>
              </a:rPr>
              <a:t>Game of 24: A numerical reasoning challenge.</a:t>
            </a:r>
            <a:endParaRPr b="0"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65FA3"/>
              </a:buClr>
              <a:buSzPts val="2100"/>
              <a:buFont typeface="Arial"/>
              <a:buChar char="🞐"/>
            </a:pPr>
            <a:r>
              <a:rPr b="0" lang="en-US" sz="2100">
                <a:latin typeface="Arial"/>
                <a:ea typeface="Arial"/>
                <a:cs typeface="Arial"/>
                <a:sym typeface="Arial"/>
              </a:rPr>
              <a:t>Creative Writing: Generating a coherent passage that ends with given sentences.</a:t>
            </a:r>
            <a:endParaRPr b="0" sz="2100">
              <a:latin typeface="Arial"/>
              <a:ea typeface="Arial"/>
              <a:cs typeface="Arial"/>
              <a:sym typeface="Arial"/>
            </a:endParaRPr>
          </a:p>
          <a:p>
            <a:pPr indent="-361950" lvl="1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65FA3"/>
              </a:buClr>
              <a:buSzPts val="2100"/>
              <a:buFont typeface="Arial"/>
              <a:buChar char="🞐"/>
            </a:pPr>
            <a:r>
              <a:rPr b="0" lang="en-US" sz="2100">
                <a:latin typeface="Arial"/>
                <a:ea typeface="Arial"/>
                <a:cs typeface="Arial"/>
                <a:sym typeface="Arial"/>
              </a:rPr>
              <a:t>Mini Crosswords: (or another task that highlights planning and local search).</a:t>
            </a:r>
            <a:endParaRPr b="0" sz="2100">
              <a:latin typeface="Arial"/>
              <a:ea typeface="Arial"/>
              <a:cs typeface="Arial"/>
              <a:sym typeface="Arial"/>
            </a:endParaRPr>
          </a:p>
          <a:p>
            <a:pPr indent="-36195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100"/>
              <a:buFont typeface="Arial"/>
              <a:buChar char="■"/>
            </a:pPr>
            <a:r>
              <a:rPr b="0" lang="en-US" sz="2100">
                <a:latin typeface="Arial"/>
                <a:ea typeface="Arial"/>
                <a:cs typeface="Arial"/>
                <a:sym typeface="Arial"/>
              </a:rPr>
              <a:t>Emphasize that these experiments demonstrate how ToT can overcome the limitations of traditional IO, Chain of Thought (CoT), and CoT-Self-Consistency methods.</a:t>
            </a:r>
            <a:endParaRPr b="0" sz="2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740"/>
              </a:spcAft>
              <a:buNone/>
            </a:pPr>
            <a:r>
              <a:t/>
            </a:r>
            <a:endParaRPr/>
          </a:p>
        </p:txBody>
      </p:sp>
      <p:sp>
        <p:nvSpPr>
          <p:cNvPr id="220" name="Google Shape;220;p32"/>
          <p:cNvSpPr txBox="1"/>
          <p:nvPr>
            <p:ph idx="12" type="sldNum"/>
          </p:nvPr>
        </p:nvSpPr>
        <p:spPr>
          <a:xfrm>
            <a:off x="9144000" y="635137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3"/>
          <p:cNvSpPr txBox="1"/>
          <p:nvPr>
            <p:ph type="title"/>
          </p:nvPr>
        </p:nvSpPr>
        <p:spPr>
          <a:xfrm>
            <a:off x="508000" y="188642"/>
            <a:ext cx="11379300" cy="64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Game of 24 Experiment</a:t>
            </a:r>
            <a:endParaRPr/>
          </a:p>
        </p:txBody>
      </p:sp>
      <p:sp>
        <p:nvSpPr>
          <p:cNvPr id="227" name="Google Shape;227;p33"/>
          <p:cNvSpPr txBox="1"/>
          <p:nvPr>
            <p:ph idx="1" type="body"/>
          </p:nvPr>
        </p:nvSpPr>
        <p:spPr>
          <a:xfrm>
            <a:off x="508000" y="905244"/>
            <a:ext cx="11379300" cy="504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Task Description:</a:t>
            </a: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 Given 4 numbers and basic arithmetic operators, the goal is to form an equation that equals 24.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Challenges:</a:t>
            </a: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 Traditional IO, CoT, and CoT-SC methods achieve only 4%-9% success rates.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Experimental Design: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Use a dataset from 4nums.com (selecting the harder games, e.g., indices 901-1000).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Decompose the problem into 3 thought steps, with each step generating candidate intermediate equations.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Use a Breadth-First Search (BFS) strategy, keeping the top candidates (e.g., breadth b=5) at each step.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Key Results: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IO, CoT, and CoT-SC achieved around 7.3%, 4.0%, and 9.0% success respectively.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With ToT and BFS (b=5), the success rate reached up to 74%.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74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3"/>
          <p:cNvSpPr txBox="1"/>
          <p:nvPr>
            <p:ph idx="12" type="sldNum"/>
          </p:nvPr>
        </p:nvSpPr>
        <p:spPr>
          <a:xfrm>
            <a:off x="9144000" y="635137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29" name="Google Shape;22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59825" y="5065738"/>
            <a:ext cx="6432175" cy="1812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4920625"/>
            <a:ext cx="5975924" cy="193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4"/>
          <p:cNvSpPr txBox="1"/>
          <p:nvPr>
            <p:ph type="title"/>
          </p:nvPr>
        </p:nvSpPr>
        <p:spPr>
          <a:xfrm>
            <a:off x="508000" y="188642"/>
            <a:ext cx="11379300" cy="64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Creative Writing Task</a:t>
            </a:r>
            <a:endParaRPr/>
          </a:p>
        </p:txBody>
      </p:sp>
      <p:sp>
        <p:nvSpPr>
          <p:cNvPr id="237" name="Google Shape;237;p34"/>
          <p:cNvSpPr txBox="1"/>
          <p:nvPr>
            <p:ph idx="1" type="body"/>
          </p:nvPr>
        </p:nvSpPr>
        <p:spPr>
          <a:xfrm>
            <a:off x="508000" y="1124744"/>
            <a:ext cx="11379300" cy="504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Task Description:</a:t>
            </a:r>
            <a:r>
              <a:rPr b="0" lang="en-US" sz="1500">
                <a:latin typeface="Arial"/>
                <a:ea typeface="Arial"/>
                <a:cs typeface="Arial"/>
                <a:sym typeface="Arial"/>
              </a:rPr>
              <a:t> Given 4 random sentences, generate a coherent passage where each of the 4 paragraphs ends with one of the input sentences.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Challenges:</a:t>
            </a:r>
            <a:r>
              <a:rPr b="0" lang="en-US" sz="1500">
                <a:latin typeface="Arial"/>
                <a:ea typeface="Arial"/>
                <a:cs typeface="Arial"/>
                <a:sym typeface="Arial"/>
              </a:rPr>
              <a:t> The task is open-ended with no fixed “correct” answer; it tests not only constraint adherence but also overall coherence and style.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Experimental Design: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■"/>
            </a:pPr>
            <a:r>
              <a:rPr b="0" lang="en-US" sz="1500">
                <a:latin typeface="Arial"/>
                <a:ea typeface="Arial"/>
                <a:cs typeface="Arial"/>
                <a:sym typeface="Arial"/>
              </a:rPr>
              <a:t>Use zero-shot prompting with GPT-4 to generate passages.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■"/>
            </a:pPr>
            <a:r>
              <a:rPr b="0" lang="en-US" sz="1500">
                <a:latin typeface="Arial"/>
                <a:ea typeface="Arial"/>
                <a:cs typeface="Arial"/>
                <a:sym typeface="Arial"/>
              </a:rPr>
              <a:t>Evaluate the outputs using two methods: automatic scoring (GPT-4 providing a 1–10 score) and human blind comparisons.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■"/>
            </a:pPr>
            <a:r>
              <a:rPr b="0" lang="en-US" sz="1500">
                <a:latin typeface="Arial"/>
                <a:ea typeface="Arial"/>
                <a:cs typeface="Arial"/>
                <a:sym typeface="Arial"/>
              </a:rPr>
              <a:t>For ToT, first generate several writing plans and then create passages based on the best plan, using voting to select the final output.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latin typeface="Arial"/>
                <a:ea typeface="Arial"/>
                <a:cs typeface="Arial"/>
                <a:sym typeface="Arial"/>
              </a:rPr>
              <a:t>Key Results:</a:t>
            </a:r>
            <a:endParaRPr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500"/>
              <a:buFont typeface="Arial"/>
              <a:buChar char="■"/>
            </a:pPr>
            <a:r>
              <a:rPr b="0" lang="en-US" sz="1500">
                <a:latin typeface="Arial"/>
                <a:ea typeface="Arial"/>
                <a:cs typeface="Arial"/>
                <a:sym typeface="Arial"/>
              </a:rPr>
              <a:t>Average GPT-4 scores: ToT passages scored about 7.56, compared to IO (6.19) and CoT (6.93).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500"/>
              <a:buFont typeface="Arial"/>
              <a:buChar char="■"/>
            </a:pPr>
            <a:r>
              <a:rPr b="0" lang="en-US" sz="1500">
                <a:latin typeface="Arial"/>
                <a:ea typeface="Arial"/>
                <a:cs typeface="Arial"/>
                <a:sym typeface="Arial"/>
              </a:rPr>
              <a:t>In human evaluations, ToT was preferred in a significant proportion of pairwise comparisons (e.g., a 41:21 win ratio).</a:t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74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4"/>
          <p:cNvSpPr txBox="1"/>
          <p:nvPr>
            <p:ph idx="12" type="sldNum"/>
          </p:nvPr>
        </p:nvSpPr>
        <p:spPr>
          <a:xfrm>
            <a:off x="9144000" y="635137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39" name="Google Shape;23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800" y="4916300"/>
            <a:ext cx="5521274" cy="1941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0" name="Google Shape;24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1075" y="4750800"/>
            <a:ext cx="6556575" cy="210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 txBox="1"/>
          <p:nvPr>
            <p:ph type="title"/>
          </p:nvPr>
        </p:nvSpPr>
        <p:spPr>
          <a:xfrm>
            <a:off x="334436" y="228604"/>
            <a:ext cx="115230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Abstract</a:t>
            </a:r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34413" y="1195400"/>
            <a:ext cx="11523000" cy="4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100"/>
              <a:t>🔹 Problem with Current LMs</a:t>
            </a:r>
            <a:endParaRPr sz="2100"/>
          </a:p>
          <a:p>
            <a:pPr indent="-3460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●"/>
            </a:pPr>
            <a:r>
              <a:rPr lang="en-US" sz="1850"/>
              <a:t>Limited to </a:t>
            </a:r>
            <a:r>
              <a:rPr lang="en-US" sz="1850">
                <a:highlight>
                  <a:srgbClr val="FFFF00"/>
                </a:highlight>
              </a:rPr>
              <a:t>token-level, left-to-right</a:t>
            </a:r>
            <a:r>
              <a:rPr lang="en-US" sz="1850"/>
              <a:t> decisions.</a:t>
            </a:r>
            <a:endParaRPr sz="1850"/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●"/>
            </a:pPr>
            <a:r>
              <a:rPr lang="en-US" sz="1850"/>
              <a:t>Struggle with exploration, strategic planning, and lookahead.</a:t>
            </a:r>
            <a:endParaRPr sz="18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100"/>
              <a:t>🔹 Introducing Tree of Thoughts (ToT)</a:t>
            </a:r>
            <a:endParaRPr sz="2100"/>
          </a:p>
          <a:p>
            <a:pPr indent="-3460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●"/>
            </a:pPr>
            <a:r>
              <a:rPr lang="en-US" sz="1850"/>
              <a:t>Expands on Chain of Thought (CoT).</a:t>
            </a:r>
            <a:endParaRPr sz="1850"/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●"/>
            </a:pPr>
            <a:r>
              <a:rPr lang="en-US" sz="1850"/>
              <a:t>Uses structured reasoning paths ("thoughts").</a:t>
            </a:r>
            <a:endParaRPr sz="1850"/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●"/>
            </a:pPr>
            <a:r>
              <a:rPr lang="en-US" sz="1850"/>
              <a:t>Allows self-evaluation, exploration, and backtracking.</a:t>
            </a:r>
            <a:endParaRPr sz="18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100"/>
              <a:t>🔹 Impact</a:t>
            </a:r>
            <a:endParaRPr sz="2100"/>
          </a:p>
          <a:p>
            <a:pPr indent="-346075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●"/>
            </a:pPr>
            <a:r>
              <a:rPr lang="en-US" sz="1850"/>
              <a:t>Improves problem-solving for complex tasks.</a:t>
            </a:r>
            <a:endParaRPr sz="1850"/>
          </a:p>
          <a:p>
            <a:pPr indent="-346075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50"/>
              <a:buFont typeface="Arial"/>
              <a:buChar char="●"/>
            </a:pPr>
            <a:r>
              <a:rPr lang="en-US" sz="1850"/>
              <a:t>Moves AI closer to strategic reasoning.</a:t>
            </a:r>
            <a:endParaRPr sz="1850"/>
          </a:p>
        </p:txBody>
      </p:sp>
      <p:sp>
        <p:nvSpPr>
          <p:cNvPr id="93" name="Google Shape;93;p17"/>
          <p:cNvSpPr txBox="1"/>
          <p:nvPr>
            <p:ph idx="12" type="sldNum"/>
          </p:nvPr>
        </p:nvSpPr>
        <p:spPr>
          <a:xfrm>
            <a:off x="9144000" y="635137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"/>
          <p:cNvSpPr txBox="1"/>
          <p:nvPr>
            <p:ph type="title"/>
          </p:nvPr>
        </p:nvSpPr>
        <p:spPr>
          <a:xfrm>
            <a:off x="508000" y="188642"/>
            <a:ext cx="11379300" cy="647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Mini Crosswords Task &amp; Summary</a:t>
            </a:r>
            <a:endParaRPr/>
          </a:p>
        </p:txBody>
      </p:sp>
      <p:sp>
        <p:nvSpPr>
          <p:cNvPr id="247" name="Google Shape;247;p35"/>
          <p:cNvSpPr txBox="1"/>
          <p:nvPr>
            <p:ph idx="1" type="body"/>
          </p:nvPr>
        </p:nvSpPr>
        <p:spPr>
          <a:xfrm>
            <a:off x="508000" y="1124744"/>
            <a:ext cx="11379300" cy="5047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Mini Crosswords Task:</a:t>
            </a:r>
            <a:r>
              <a:rPr b="0" lang="en-US" sz="1800">
                <a:latin typeface="Arial"/>
                <a:ea typeface="Arial"/>
                <a:cs typeface="Arial"/>
                <a:sym typeface="Arial"/>
              </a:rPr>
              <a:t> (Briefly describe the task if it is included—highlight that it involves both local and global planning.)</a:t>
            </a:r>
            <a:endParaRPr b="0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74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Overall Benefits of ToT: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Strategic Exploration: Multiple reasoning paths allow the model to escape the limitations of left-to-right generation.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Modularity and Flexibility: The framework can be tailored to different tasks by adjusting thought decomposition, candidate generation, and search strategies.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Arial"/>
              <a:buChar char="■"/>
            </a:pPr>
            <a:r>
              <a:rPr lang="en-US" sz="1800">
                <a:latin typeface="Arial"/>
                <a:ea typeface="Arial"/>
                <a:cs typeface="Arial"/>
                <a:sym typeface="Arial"/>
              </a:rPr>
              <a:t>Substantial Improvement: ToT shows significant performance gains over traditional methods across multiple tasks.</a:t>
            </a:r>
            <a:endParaRPr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74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35"/>
          <p:cNvSpPr txBox="1"/>
          <p:nvPr>
            <p:ph idx="12" type="sldNum"/>
          </p:nvPr>
        </p:nvSpPr>
        <p:spPr>
          <a:xfrm>
            <a:off x="9144000" y="6351370"/>
            <a:ext cx="27432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49" name="Google Shape;249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763" y="3928625"/>
            <a:ext cx="7515225" cy="2876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6"/>
          <p:cNvSpPr txBox="1"/>
          <p:nvPr>
            <p:ph type="title"/>
          </p:nvPr>
        </p:nvSpPr>
        <p:spPr>
          <a:xfrm>
            <a:off x="963084" y="4406901"/>
            <a:ext cx="103632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RELATED WORK</a:t>
            </a:r>
            <a:endParaRPr/>
          </a:p>
        </p:txBody>
      </p:sp>
      <p:sp>
        <p:nvSpPr>
          <p:cNvPr id="255" name="Google Shape;255;p36"/>
          <p:cNvSpPr txBox="1"/>
          <p:nvPr>
            <p:ph idx="1" type="body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</p:txBody>
      </p:sp>
      <p:sp>
        <p:nvSpPr>
          <p:cNvPr id="256" name="Google Shape;256;p36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>
                <a:solidFill>
                  <a:srgbClr val="FFFFFF"/>
                </a:solidFill>
              </a:rPr>
              <a:t>‹#›</a:t>
            </a:fld>
            <a:endParaRPr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 txBox="1"/>
          <p:nvPr>
            <p:ph type="title"/>
          </p:nvPr>
        </p:nvSpPr>
        <p:spPr>
          <a:xfrm>
            <a:off x="407147" y="513613"/>
            <a:ext cx="11379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Evolution of Problem Solving in LMs</a:t>
            </a:r>
            <a:endParaRPr/>
          </a:p>
        </p:txBody>
      </p:sp>
      <p:sp>
        <p:nvSpPr>
          <p:cNvPr id="262" name="Google Shape;262;p37"/>
          <p:cNvSpPr txBox="1"/>
          <p:nvPr>
            <p:ph idx="1" type="body"/>
          </p:nvPr>
        </p:nvSpPr>
        <p:spPr>
          <a:xfrm>
            <a:off x="508000" y="1718655"/>
            <a:ext cx="11379200" cy="4453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8275" lvl="0" marL="173990" rtl="0" algn="l">
              <a:spcBef>
                <a:spcPts val="0"/>
              </a:spcBef>
              <a:spcAft>
                <a:spcPts val="0"/>
              </a:spcAft>
              <a:buSzPts val="2650"/>
              <a:buChar char="■"/>
            </a:pPr>
            <a:r>
              <a:rPr lang="en-US" sz="2650">
                <a:latin typeface="Microsoft JhengHei"/>
                <a:ea typeface="Microsoft JhengHei"/>
                <a:cs typeface="Microsoft JhengHei"/>
                <a:sym typeface="Microsoft JhengHei"/>
              </a:rPr>
              <a:t> ToT framework draws from historical AI and cognitive science.</a:t>
            </a:r>
            <a:endParaRPr/>
          </a:p>
          <a:p>
            <a:pPr indent="0" lvl="0" marL="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/>
          </a:p>
          <a:p>
            <a:pPr indent="-168275" lvl="0" marL="173990" rtl="0" algn="l">
              <a:spcBef>
                <a:spcPts val="1480"/>
              </a:spcBef>
              <a:spcAft>
                <a:spcPts val="0"/>
              </a:spcAft>
              <a:buSzPts val="2650"/>
              <a:buChar char="■"/>
            </a:pPr>
            <a:r>
              <a:rPr lang="en-US" sz="2650">
                <a:latin typeface="Microsoft JhengHei"/>
                <a:ea typeface="Microsoft JhengHei"/>
                <a:cs typeface="Microsoft JhengHei"/>
                <a:sym typeface="Microsoft JhengHei"/>
              </a:rPr>
              <a:t> Integration of classical theories with modern techniques to enhance LMs.</a:t>
            </a:r>
            <a:endParaRPr sz="2650"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/>
          </a:p>
        </p:txBody>
      </p:sp>
      <p:sp>
        <p:nvSpPr>
          <p:cNvPr id="263" name="Google Shape;263;p37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38"/>
          <p:cNvSpPr txBox="1"/>
          <p:nvPr>
            <p:ph type="title"/>
          </p:nvPr>
        </p:nvSpPr>
        <p:spPr>
          <a:xfrm>
            <a:off x="407147" y="513613"/>
            <a:ext cx="11379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Integration of Multiple Plans</a:t>
            </a:r>
            <a:endParaRPr/>
          </a:p>
        </p:txBody>
      </p:sp>
      <p:sp>
        <p:nvSpPr>
          <p:cNvPr id="269" name="Google Shape;269;p38"/>
          <p:cNvSpPr txBox="1"/>
          <p:nvPr>
            <p:ph idx="1" type="body"/>
          </p:nvPr>
        </p:nvSpPr>
        <p:spPr>
          <a:xfrm>
            <a:off x="508000" y="1718655"/>
            <a:ext cx="11379200" cy="4453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8275" lvl="0" marL="173990" rtl="0" algn="l">
              <a:spcBef>
                <a:spcPts val="0"/>
              </a:spcBef>
              <a:spcAft>
                <a:spcPts val="0"/>
              </a:spcAft>
              <a:buSzPts val="2650"/>
              <a:buChar char="■"/>
            </a:pPr>
            <a:r>
              <a:rPr lang="en-US" sz="2650">
                <a:latin typeface="Microsoft JhengHei"/>
                <a:ea typeface="Microsoft JhengHei"/>
                <a:cs typeface="Microsoft JhengHei"/>
                <a:sym typeface="Microsoft JhengHei"/>
              </a:rPr>
              <a:t> Dynamic Problem-Solving Approach</a:t>
            </a:r>
            <a:endParaRPr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68275" lvl="0" marL="173990" rtl="0" algn="l">
              <a:spcBef>
                <a:spcPts val="1480"/>
              </a:spcBef>
              <a:spcAft>
                <a:spcPts val="0"/>
              </a:spcAft>
              <a:buSzPts val="2650"/>
              <a:buChar char="■"/>
            </a:pPr>
            <a:r>
              <a:rPr lang="en-US" sz="2650">
                <a:latin typeface="Microsoft JhengHei"/>
                <a:ea typeface="Microsoft JhengHei"/>
                <a:cs typeface="Microsoft JhengHei"/>
                <a:sym typeface="Microsoft JhengHei"/>
              </a:rPr>
              <a:t> Enable exploration of multiple plans at each decision point</a:t>
            </a:r>
            <a:endParaRPr/>
          </a:p>
          <a:p>
            <a:pPr indent="0" lvl="0" marL="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68275" lvl="0" marL="173990" rtl="0" algn="l">
              <a:spcBef>
                <a:spcPts val="1480"/>
              </a:spcBef>
              <a:spcAft>
                <a:spcPts val="0"/>
              </a:spcAft>
              <a:buSzPts val="2650"/>
              <a:buChar char="■"/>
            </a:pPr>
            <a:r>
              <a:rPr lang="en-US" sz="2650">
                <a:latin typeface="Microsoft JhengHei"/>
                <a:ea typeface="Microsoft JhengHei"/>
                <a:cs typeface="Microsoft JhengHei"/>
                <a:sym typeface="Microsoft JhengHei"/>
              </a:rPr>
              <a:t> Represents a significant advancement over traditional method</a:t>
            </a:r>
            <a:endParaRPr sz="2650"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/>
          </a:p>
        </p:txBody>
      </p:sp>
      <p:sp>
        <p:nvSpPr>
          <p:cNvPr id="270" name="Google Shape;270;p38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9"/>
          <p:cNvSpPr txBox="1"/>
          <p:nvPr>
            <p:ph type="title"/>
          </p:nvPr>
        </p:nvSpPr>
        <p:spPr>
          <a:xfrm>
            <a:off x="407147" y="513613"/>
            <a:ext cx="11379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Self-Evaluation Mechanisms</a:t>
            </a:r>
            <a:endParaRPr/>
          </a:p>
        </p:txBody>
      </p:sp>
      <p:sp>
        <p:nvSpPr>
          <p:cNvPr id="276" name="Google Shape;276;p39"/>
          <p:cNvSpPr txBox="1"/>
          <p:nvPr>
            <p:ph idx="1" type="body"/>
          </p:nvPr>
        </p:nvSpPr>
        <p:spPr>
          <a:xfrm>
            <a:off x="508000" y="1718655"/>
            <a:ext cx="11379200" cy="4453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8275" lvl="0" marL="173990" rtl="0" algn="l">
              <a:spcBef>
                <a:spcPts val="0"/>
              </a:spcBef>
              <a:spcAft>
                <a:spcPts val="0"/>
              </a:spcAft>
              <a:buSzPts val="2650"/>
              <a:buChar char="■"/>
            </a:pPr>
            <a:r>
              <a:rPr lang="en-US" sz="2650">
                <a:latin typeface="Microsoft JhengHei"/>
                <a:ea typeface="Microsoft JhengHei"/>
                <a:cs typeface="Microsoft JhengHei"/>
                <a:sym typeface="Microsoft JhengHei"/>
              </a:rPr>
              <a:t> Novel Decision-Making Process</a:t>
            </a:r>
            <a:endParaRPr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68275" lvl="0" marL="173990" rtl="0" algn="l">
              <a:spcBef>
                <a:spcPts val="1480"/>
              </a:spcBef>
              <a:spcAft>
                <a:spcPts val="0"/>
              </a:spcAft>
              <a:buSzPts val="2650"/>
              <a:buChar char="■"/>
            </a:pPr>
            <a:r>
              <a:rPr lang="en-US" sz="2650">
                <a:latin typeface="Microsoft JhengHei"/>
                <a:ea typeface="Microsoft JhengHei"/>
                <a:cs typeface="Microsoft JhengHei"/>
                <a:sym typeface="Microsoft JhengHei"/>
              </a:rPr>
              <a:t> Assess outputs internally rather than relying on external rewards.</a:t>
            </a:r>
            <a:endParaRPr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68275" lvl="0" marL="173990" rtl="0" algn="l">
              <a:spcBef>
                <a:spcPts val="1480"/>
              </a:spcBef>
              <a:spcAft>
                <a:spcPts val="0"/>
              </a:spcAft>
              <a:buSzPts val="2650"/>
              <a:buChar char="■"/>
            </a:pPr>
            <a:r>
              <a:rPr lang="en-US" sz="2650">
                <a:latin typeface="Microsoft JhengHei"/>
                <a:ea typeface="Microsoft JhengHei"/>
                <a:cs typeface="Microsoft JhengHei"/>
                <a:sym typeface="Microsoft JhengHei"/>
              </a:rPr>
              <a:t> Promote iterative refinement in problem-solving effectiveness.</a:t>
            </a:r>
            <a:endParaRPr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/>
          </a:p>
        </p:txBody>
      </p:sp>
      <p:sp>
        <p:nvSpPr>
          <p:cNvPr id="277" name="Google Shape;277;p39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0"/>
          <p:cNvSpPr txBox="1"/>
          <p:nvPr>
            <p:ph type="title"/>
          </p:nvPr>
        </p:nvSpPr>
        <p:spPr>
          <a:xfrm>
            <a:off x="407147" y="513613"/>
            <a:ext cx="11379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Advancements Over Existing Methods</a:t>
            </a:r>
            <a:endParaRPr/>
          </a:p>
        </p:txBody>
      </p:sp>
      <p:sp>
        <p:nvSpPr>
          <p:cNvPr id="283" name="Google Shape;283;p40"/>
          <p:cNvSpPr txBox="1"/>
          <p:nvPr>
            <p:ph idx="1" type="body"/>
          </p:nvPr>
        </p:nvSpPr>
        <p:spPr>
          <a:xfrm>
            <a:off x="508000" y="1718655"/>
            <a:ext cx="11379200" cy="4453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8275" lvl="0" marL="173990" rtl="0" algn="l">
              <a:spcBef>
                <a:spcPts val="0"/>
              </a:spcBef>
              <a:spcAft>
                <a:spcPts val="0"/>
              </a:spcAft>
              <a:buSzPts val="2650"/>
              <a:buChar char="■"/>
            </a:pPr>
            <a:r>
              <a:rPr lang="en-US" sz="2650">
                <a:latin typeface="Microsoft JhengHei"/>
                <a:ea typeface="Microsoft JhengHei"/>
                <a:cs typeface="Microsoft JhengHei"/>
                <a:sym typeface="Microsoft JhengHei"/>
              </a:rPr>
              <a:t> Limitations of Traditional Approaches</a:t>
            </a:r>
            <a:endParaRPr sz="2650"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68275" lvl="0" marL="173990" rtl="0" algn="l">
              <a:spcBef>
                <a:spcPts val="1480"/>
              </a:spcBef>
              <a:spcAft>
                <a:spcPts val="0"/>
              </a:spcAft>
              <a:buSzPts val="2650"/>
              <a:buChar char="■"/>
            </a:pPr>
            <a:r>
              <a:rPr lang="en-US" sz="2650">
                <a:latin typeface="Microsoft JhengHei"/>
                <a:ea typeface="Microsoft JhengHei"/>
                <a:cs typeface="Microsoft JhengHei"/>
                <a:sym typeface="Microsoft JhengHei"/>
              </a:rPr>
              <a:t> Traditional methods often depend on symbolic guidance or external inputs.</a:t>
            </a:r>
            <a:endParaRPr sz="2650"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68275" lvl="0" marL="173990" rtl="0" algn="l">
              <a:spcBef>
                <a:spcPts val="1480"/>
              </a:spcBef>
              <a:spcAft>
                <a:spcPts val="0"/>
              </a:spcAft>
              <a:buSzPts val="2650"/>
              <a:buChar char="■"/>
            </a:pPr>
            <a:r>
              <a:rPr lang="en-US" sz="2650">
                <a:latin typeface="Microsoft JhengHei"/>
                <a:ea typeface="Microsoft JhengHei"/>
                <a:cs typeface="Microsoft JhengHei"/>
                <a:sym typeface="Microsoft JhengHei"/>
              </a:rPr>
              <a:t> ToT's thought tree structure enhances flexibility and effectiveness.</a:t>
            </a:r>
            <a:endParaRPr sz="2650"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/>
          </a:p>
        </p:txBody>
      </p:sp>
      <p:sp>
        <p:nvSpPr>
          <p:cNvPr id="284" name="Google Shape;284;p40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407147" y="513613"/>
            <a:ext cx="11379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Exploration of Complex Tasks</a:t>
            </a:r>
            <a:endParaRPr/>
          </a:p>
        </p:txBody>
      </p:sp>
      <p:sp>
        <p:nvSpPr>
          <p:cNvPr id="290" name="Google Shape;290;p41"/>
          <p:cNvSpPr txBox="1"/>
          <p:nvPr>
            <p:ph idx="1" type="body"/>
          </p:nvPr>
        </p:nvSpPr>
        <p:spPr>
          <a:xfrm>
            <a:off x="508000" y="1718655"/>
            <a:ext cx="11379200" cy="4453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8275" lvl="0" marL="173990" rtl="0" algn="l">
              <a:spcBef>
                <a:spcPts val="0"/>
              </a:spcBef>
              <a:spcAft>
                <a:spcPts val="0"/>
              </a:spcAft>
              <a:buSzPts val="2650"/>
              <a:buChar char="■"/>
            </a:pPr>
            <a:r>
              <a:rPr lang="en-US" sz="2650">
                <a:latin typeface="Microsoft JhengHei"/>
                <a:ea typeface="Microsoft JhengHei"/>
                <a:cs typeface="Microsoft JhengHei"/>
                <a:sym typeface="Microsoft JhengHei"/>
              </a:rPr>
              <a:t> Limitations of Traditional Approaches</a:t>
            </a:r>
            <a:endParaRPr sz="2650"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68275" lvl="0" marL="173990" rtl="0" algn="l">
              <a:spcBef>
                <a:spcPts val="1480"/>
              </a:spcBef>
              <a:spcAft>
                <a:spcPts val="0"/>
              </a:spcAft>
              <a:buSzPts val="2650"/>
              <a:buChar char="■"/>
            </a:pPr>
            <a:r>
              <a:rPr lang="en-US" sz="2650">
                <a:latin typeface="Microsoft JhengHei"/>
                <a:ea typeface="Microsoft JhengHei"/>
                <a:cs typeface="Microsoft JhengHei"/>
                <a:sym typeface="Microsoft JhengHei"/>
              </a:rPr>
              <a:t> Traditional methods often depend on symbolic guidance or external inputs.</a:t>
            </a:r>
            <a:endParaRPr sz="2650"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68275" lvl="0" marL="173990" rtl="0" algn="l">
              <a:spcBef>
                <a:spcPts val="1480"/>
              </a:spcBef>
              <a:spcAft>
                <a:spcPts val="0"/>
              </a:spcAft>
              <a:buSzPts val="2650"/>
              <a:buChar char="■"/>
            </a:pPr>
            <a:r>
              <a:rPr lang="en-US" sz="2650">
                <a:latin typeface="Microsoft JhengHei"/>
                <a:ea typeface="Microsoft JhengHei"/>
                <a:cs typeface="Microsoft JhengHei"/>
                <a:sym typeface="Microsoft JhengHei"/>
              </a:rPr>
              <a:t> ToT's thought tree structure enhances flexibility and effectiveness.</a:t>
            </a:r>
            <a:endParaRPr sz="2650"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/>
          </a:p>
        </p:txBody>
      </p:sp>
      <p:sp>
        <p:nvSpPr>
          <p:cNvPr id="291" name="Google Shape;291;p41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407147" y="513613"/>
            <a:ext cx="11379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Potential Impact on Real-World Applications</a:t>
            </a:r>
            <a:endParaRPr/>
          </a:p>
        </p:txBody>
      </p:sp>
      <p:sp>
        <p:nvSpPr>
          <p:cNvPr id="297" name="Google Shape;297;p42"/>
          <p:cNvSpPr txBox="1"/>
          <p:nvPr>
            <p:ph idx="1" type="body"/>
          </p:nvPr>
        </p:nvSpPr>
        <p:spPr>
          <a:xfrm>
            <a:off x="508000" y="1718655"/>
            <a:ext cx="11379200" cy="4453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8275" lvl="0" marL="173990" rtl="0" algn="l">
              <a:spcBef>
                <a:spcPts val="0"/>
              </a:spcBef>
              <a:spcAft>
                <a:spcPts val="0"/>
              </a:spcAft>
              <a:buSzPts val="2650"/>
              <a:buChar char="■"/>
            </a:pPr>
            <a:r>
              <a:rPr lang="en-US" sz="2650">
                <a:latin typeface="Microsoft JhengHei"/>
                <a:ea typeface="Microsoft JhengHei"/>
                <a:cs typeface="Microsoft JhengHei"/>
                <a:sym typeface="Microsoft JhengHei"/>
              </a:rPr>
              <a:t> Transformative Capabilities</a:t>
            </a:r>
            <a:endParaRPr sz="2650"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68275" lvl="0" marL="173990" rtl="0" algn="l">
              <a:spcBef>
                <a:spcPts val="1480"/>
              </a:spcBef>
              <a:spcAft>
                <a:spcPts val="0"/>
              </a:spcAft>
              <a:buSzPts val="2650"/>
              <a:buChar char="■"/>
            </a:pPr>
            <a:r>
              <a:rPr lang="en-US" sz="2650">
                <a:latin typeface="Microsoft JhengHei"/>
                <a:ea typeface="Microsoft JhengHei"/>
                <a:cs typeface="Microsoft JhengHei"/>
                <a:sym typeface="Microsoft JhengHei"/>
              </a:rPr>
              <a:t> Systematic exploration and evaluation could revolutionize creativity and nuanced decision-making.</a:t>
            </a:r>
            <a:endParaRPr sz="2650"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68275" lvl="0" marL="173990" rtl="0" algn="l">
              <a:spcBef>
                <a:spcPts val="1480"/>
              </a:spcBef>
              <a:spcAft>
                <a:spcPts val="0"/>
              </a:spcAft>
              <a:buSzPts val="2650"/>
              <a:buChar char="■"/>
            </a:pPr>
            <a:r>
              <a:rPr lang="en-US" sz="2650">
                <a:latin typeface="Microsoft JhengHei"/>
                <a:ea typeface="Microsoft JhengHei"/>
                <a:cs typeface="Microsoft JhengHei"/>
                <a:sym typeface="Microsoft JhengHei"/>
              </a:rPr>
              <a:t> Emphasizes synergy between traditional AI strategies and language modeling.</a:t>
            </a:r>
            <a:endParaRPr sz="2650"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/>
          </a:p>
        </p:txBody>
      </p:sp>
      <p:sp>
        <p:nvSpPr>
          <p:cNvPr id="298" name="Google Shape;298;p42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3"/>
          <p:cNvSpPr txBox="1"/>
          <p:nvPr>
            <p:ph type="title"/>
          </p:nvPr>
        </p:nvSpPr>
        <p:spPr>
          <a:xfrm>
            <a:off x="407147" y="513613"/>
            <a:ext cx="11379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Challenges and Trade-offs</a:t>
            </a:r>
            <a:endParaRPr/>
          </a:p>
        </p:txBody>
      </p:sp>
      <p:sp>
        <p:nvSpPr>
          <p:cNvPr id="304" name="Google Shape;304;p43"/>
          <p:cNvSpPr txBox="1"/>
          <p:nvPr>
            <p:ph idx="1" type="body"/>
          </p:nvPr>
        </p:nvSpPr>
        <p:spPr>
          <a:xfrm>
            <a:off x="508000" y="1718655"/>
            <a:ext cx="11379200" cy="4453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8275" lvl="0" marL="173990" rtl="0" algn="l">
              <a:spcBef>
                <a:spcPts val="0"/>
              </a:spcBef>
              <a:spcAft>
                <a:spcPts val="0"/>
              </a:spcAft>
              <a:buSzPts val="2650"/>
              <a:buChar char="■"/>
            </a:pPr>
            <a:r>
              <a:rPr lang="en-US" sz="2650">
                <a:latin typeface="Microsoft JhengHei"/>
                <a:ea typeface="Microsoft JhengHei"/>
                <a:cs typeface="Microsoft JhengHei"/>
                <a:sym typeface="Microsoft JhengHei"/>
              </a:rPr>
              <a:t> ToT may require more computational resources than traditional methods.</a:t>
            </a:r>
            <a:endParaRPr sz="2650"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68275" lvl="0" marL="173990" rtl="0" algn="l">
              <a:spcBef>
                <a:spcPts val="1480"/>
              </a:spcBef>
              <a:spcAft>
                <a:spcPts val="0"/>
              </a:spcAft>
              <a:buSzPts val="2650"/>
              <a:buChar char="■"/>
            </a:pPr>
            <a:r>
              <a:rPr lang="en-US" sz="2650">
                <a:latin typeface="Microsoft JhengHei"/>
                <a:ea typeface="Microsoft JhengHei"/>
                <a:cs typeface="Microsoft JhengHei"/>
                <a:sym typeface="Microsoft JhengHei"/>
              </a:rPr>
              <a:t> Modular design helps balance performance and cost for diverse tasks.</a:t>
            </a:r>
            <a:endParaRPr sz="2650"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/>
          </a:p>
        </p:txBody>
      </p:sp>
      <p:sp>
        <p:nvSpPr>
          <p:cNvPr id="305" name="Google Shape;305;p43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44"/>
          <p:cNvSpPr txBox="1"/>
          <p:nvPr>
            <p:ph type="title"/>
          </p:nvPr>
        </p:nvSpPr>
        <p:spPr>
          <a:xfrm>
            <a:off x="407147" y="513613"/>
            <a:ext cx="11379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Future Research Directions</a:t>
            </a:r>
            <a:endParaRPr/>
          </a:p>
        </p:txBody>
      </p:sp>
      <p:sp>
        <p:nvSpPr>
          <p:cNvPr id="311" name="Google Shape;311;p44"/>
          <p:cNvSpPr txBox="1"/>
          <p:nvPr>
            <p:ph idx="1" type="body"/>
          </p:nvPr>
        </p:nvSpPr>
        <p:spPr>
          <a:xfrm>
            <a:off x="508000" y="1718655"/>
            <a:ext cx="11379200" cy="4453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8275" lvl="0" marL="173990" rtl="0" algn="l">
              <a:spcBef>
                <a:spcPts val="0"/>
              </a:spcBef>
              <a:spcAft>
                <a:spcPts val="0"/>
              </a:spcAft>
              <a:buSzPts val="2650"/>
              <a:buChar char="■"/>
            </a:pPr>
            <a:r>
              <a:rPr lang="en-US" sz="2650">
                <a:latin typeface="Microsoft JhengHei"/>
                <a:ea typeface="Microsoft JhengHei"/>
                <a:cs typeface="Microsoft JhengHei"/>
                <a:sym typeface="Microsoft JhengHei"/>
              </a:rPr>
              <a:t> Focus on Advanced Strategies</a:t>
            </a:r>
            <a:endParaRPr sz="2650"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68275" lvl="0" marL="173990" rtl="0" algn="l">
              <a:spcBef>
                <a:spcPts val="1480"/>
              </a:spcBef>
              <a:spcAft>
                <a:spcPts val="0"/>
              </a:spcAft>
              <a:buSzPts val="2650"/>
              <a:buChar char="■"/>
            </a:pPr>
            <a:r>
              <a:rPr lang="en-US" sz="2650">
                <a:latin typeface="Microsoft JhengHei"/>
                <a:ea typeface="Microsoft JhengHei"/>
                <a:cs typeface="Microsoft JhengHei"/>
                <a:sym typeface="Microsoft JhengHei"/>
              </a:rPr>
              <a:t> Need for exploration into planning and decision-making enhancements.</a:t>
            </a:r>
            <a:endParaRPr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68275" lvl="0" marL="173990" rtl="0" algn="l">
              <a:spcBef>
                <a:spcPts val="1480"/>
              </a:spcBef>
              <a:spcAft>
                <a:spcPts val="0"/>
              </a:spcAft>
              <a:buSzPts val="2650"/>
              <a:buChar char="■"/>
            </a:pPr>
            <a:r>
              <a:rPr lang="en-US" sz="2650">
                <a:latin typeface="Microsoft JhengHei"/>
                <a:ea typeface="Microsoft JhengHei"/>
                <a:cs typeface="Microsoft JhengHei"/>
                <a:sym typeface="Microsoft JhengHei"/>
              </a:rPr>
              <a:t> Aim to improve performance on complex, unformalizable tasks.</a:t>
            </a:r>
            <a:endParaRPr sz="2650"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/>
          </a:p>
        </p:txBody>
      </p:sp>
      <p:sp>
        <p:nvSpPr>
          <p:cNvPr id="312" name="Google Shape;312;p44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type="title"/>
          </p:nvPr>
        </p:nvSpPr>
        <p:spPr>
          <a:xfrm>
            <a:off x="334436" y="228604"/>
            <a:ext cx="115230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>
            <a:off x="334488" y="1052400"/>
            <a:ext cx="11523000" cy="4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/>
              <a:t>🔹 Evolution of Language Models (LMs)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50"/>
              <a:t>Originally designed for </a:t>
            </a:r>
            <a:r>
              <a:rPr lang="en-US" sz="1850">
                <a:highlight>
                  <a:srgbClr val="FFFF00"/>
                </a:highlight>
              </a:rPr>
              <a:t>text generation</a:t>
            </a:r>
            <a:r>
              <a:rPr lang="en-US" sz="1850"/>
              <a:t> (e.g., GPT, PaLM).</a:t>
            </a:r>
            <a:endParaRPr sz="18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50"/>
              <a:t>Now can handle tasks involving mathematical, symbolic, commonsense, and knowledge reasoning.</a:t>
            </a:r>
            <a:endParaRPr sz="18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/>
              <a:t>🔹 Challenge: Autoregressive Mechanism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50"/>
              <a:t>LMs generate text token-by-token, in a left-to-right manner.</a:t>
            </a:r>
            <a:endParaRPr sz="18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50"/>
              <a:t>Limitations:No </a:t>
            </a:r>
            <a:r>
              <a:rPr lang="en-US" sz="1850">
                <a:highlight>
                  <a:srgbClr val="FFFF00"/>
                </a:highlight>
              </a:rPr>
              <a:t>strategic planning</a:t>
            </a:r>
            <a:r>
              <a:rPr lang="en-US" sz="1850"/>
              <a:t>.Struggles with problems requiring exploration, lookahead, or backtracking.</a:t>
            </a:r>
            <a:endParaRPr sz="18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/>
              <a:t>🔹 Key Questions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50"/>
              <a:t>Can such a simple mechanism evolve into a </a:t>
            </a:r>
            <a:r>
              <a:rPr lang="en-US" sz="1850">
                <a:highlight>
                  <a:srgbClr val="FFFF00"/>
                </a:highlight>
              </a:rPr>
              <a:t>general problem</a:t>
            </a:r>
            <a:r>
              <a:rPr lang="en-US" sz="1850"/>
              <a:t> solver?</a:t>
            </a:r>
            <a:endParaRPr sz="18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50"/>
              <a:t>What alternative mechanisms could improve its reasoning and planning abilities?</a:t>
            </a:r>
            <a:endParaRPr/>
          </a:p>
        </p:txBody>
      </p:sp>
      <p:sp>
        <p:nvSpPr>
          <p:cNvPr id="101" name="Google Shape;101;p18"/>
          <p:cNvSpPr txBox="1"/>
          <p:nvPr>
            <p:ph idx="12" type="sldNum"/>
          </p:nvPr>
        </p:nvSpPr>
        <p:spPr>
          <a:xfrm>
            <a:off x="9144000" y="635137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5"/>
          <p:cNvSpPr txBox="1"/>
          <p:nvPr>
            <p:ph type="title"/>
          </p:nvPr>
        </p:nvSpPr>
        <p:spPr>
          <a:xfrm>
            <a:off x="407147" y="513613"/>
            <a:ext cx="11379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Microsoft JhengHei"/>
                <a:ea typeface="Microsoft JhengHei"/>
                <a:cs typeface="Microsoft JhengHei"/>
                <a:sym typeface="Microsoft JhengHei"/>
              </a:rPr>
              <a:t>Conclusion</a:t>
            </a:r>
            <a:endParaRPr/>
          </a:p>
        </p:txBody>
      </p:sp>
      <p:sp>
        <p:nvSpPr>
          <p:cNvPr id="318" name="Google Shape;318;p45"/>
          <p:cNvSpPr txBox="1"/>
          <p:nvPr>
            <p:ph idx="1" type="body"/>
          </p:nvPr>
        </p:nvSpPr>
        <p:spPr>
          <a:xfrm>
            <a:off x="508000" y="1718655"/>
            <a:ext cx="11379200" cy="44535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68275" lvl="0" marL="173990" rtl="0" algn="l">
              <a:spcBef>
                <a:spcPts val="0"/>
              </a:spcBef>
              <a:spcAft>
                <a:spcPts val="0"/>
              </a:spcAft>
              <a:buSzPts val="2650"/>
              <a:buChar char="■"/>
            </a:pPr>
            <a:r>
              <a:rPr lang="en-US" sz="2650">
                <a:latin typeface="Microsoft JhengHei"/>
                <a:ea typeface="Microsoft JhengHei"/>
                <a:cs typeface="Microsoft JhengHei"/>
                <a:sym typeface="Microsoft JhengHei"/>
              </a:rPr>
              <a:t> Broader Capabilities of Language Models</a:t>
            </a:r>
            <a:endParaRPr sz="2650"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>
              <a:latin typeface="Microsoft JhengHei"/>
              <a:ea typeface="Microsoft JhengHei"/>
              <a:cs typeface="Microsoft JhengHei"/>
              <a:sym typeface="Microsoft JhengHei"/>
            </a:endParaRPr>
          </a:p>
          <a:p>
            <a:pPr indent="-168275" lvl="0" marL="173990" rtl="0" algn="l">
              <a:spcBef>
                <a:spcPts val="1480"/>
              </a:spcBef>
              <a:spcAft>
                <a:spcPts val="0"/>
              </a:spcAft>
              <a:buSzPts val="2650"/>
              <a:buChar char="■"/>
            </a:pPr>
            <a:r>
              <a:rPr lang="en-US" sz="2650">
                <a:latin typeface="Microsoft JhengHei"/>
                <a:ea typeface="Microsoft JhengHei"/>
                <a:cs typeface="Microsoft JhengHei"/>
                <a:sym typeface="Microsoft JhengHei"/>
              </a:rPr>
              <a:t> Significantly enhance LMs' complex problem-solving abilities.</a:t>
            </a:r>
            <a:endParaRPr/>
          </a:p>
          <a:p>
            <a:pPr indent="-168275" lvl="0" marL="173990" rtl="0" algn="l">
              <a:spcBef>
                <a:spcPts val="1480"/>
              </a:spcBef>
              <a:spcAft>
                <a:spcPts val="0"/>
              </a:spcAft>
              <a:buSzPts val="2650"/>
              <a:buChar char="■"/>
            </a:pPr>
            <a:r>
              <a:rPr lang="en-US" sz="2650">
                <a:latin typeface="Microsoft JhengHei"/>
                <a:ea typeface="Microsoft JhengHei"/>
                <a:cs typeface="Microsoft JhengHei"/>
                <a:sym typeface="Microsoft JhengHei"/>
              </a:rPr>
              <a:t> Represents a promising direction, merging classical and modern methodologies.</a:t>
            </a:r>
            <a:endParaRPr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/>
          </a:p>
          <a:p>
            <a:pPr indent="0" lvl="0" marL="173990" rtl="0" algn="l">
              <a:spcBef>
                <a:spcPts val="1480"/>
              </a:spcBef>
              <a:spcAft>
                <a:spcPts val="0"/>
              </a:spcAft>
              <a:buSzPts val="2650"/>
              <a:buNone/>
            </a:pPr>
            <a:r>
              <a:t/>
            </a:r>
            <a:endParaRPr sz="2650"/>
          </a:p>
        </p:txBody>
      </p:sp>
      <p:sp>
        <p:nvSpPr>
          <p:cNvPr id="319" name="Google Shape;319;p45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9"/>
          <p:cNvSpPr txBox="1"/>
          <p:nvPr>
            <p:ph type="title"/>
          </p:nvPr>
        </p:nvSpPr>
        <p:spPr>
          <a:xfrm>
            <a:off x="334436" y="228604"/>
            <a:ext cx="115230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</a:t>
            </a:r>
            <a:endParaRPr/>
          </a:p>
        </p:txBody>
      </p:sp>
      <p:sp>
        <p:nvSpPr>
          <p:cNvPr id="108" name="Google Shape;108;p19"/>
          <p:cNvSpPr txBox="1"/>
          <p:nvPr>
            <p:ph idx="1" type="body"/>
          </p:nvPr>
        </p:nvSpPr>
        <p:spPr>
          <a:xfrm>
            <a:off x="334413" y="1088250"/>
            <a:ext cx="11523000" cy="4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174617" rtl="0" algn="l">
              <a:spcBef>
                <a:spcPts val="1480"/>
              </a:spcBef>
              <a:spcAft>
                <a:spcPts val="0"/>
              </a:spcAft>
              <a:buSzPts val="2667"/>
              <a:buNone/>
            </a:pPr>
            <a:r>
              <a:rPr lang="en-US" sz="2650"/>
              <a:t>Existing Problem-Solving Methods in Language Models</a:t>
            </a:r>
            <a:endParaRPr sz="2650"/>
          </a:p>
          <a:p>
            <a:pPr indent="0" lvl="0" marL="174617" rtl="0" algn="l">
              <a:spcBef>
                <a:spcPts val="1480"/>
              </a:spcBef>
              <a:spcAft>
                <a:spcPts val="0"/>
              </a:spcAft>
              <a:buSzPts val="2667"/>
              <a:buNone/>
            </a:pPr>
            <a:r>
              <a:rPr lang="en-US" sz="2100"/>
              <a:t>Language models (LMs) typically solve problems through Input-Output (IO) prompting.</a:t>
            </a:r>
            <a:endParaRPr sz="2100"/>
          </a:p>
          <a:p>
            <a:pPr indent="0" lvl="0" marL="174617" rtl="0" algn="l">
              <a:spcBef>
                <a:spcPts val="1480"/>
              </a:spcBef>
              <a:spcAft>
                <a:spcPts val="0"/>
              </a:spcAft>
              <a:buSzPts val="2667"/>
              <a:buNone/>
            </a:pPr>
            <a:r>
              <a:rPr lang="en-US" sz="2100"/>
              <a:t>🔹 Definitions:</a:t>
            </a:r>
            <a:endParaRPr sz="2100"/>
          </a:p>
          <a:p>
            <a:pPr indent="0" lvl="0" marL="174617" rtl="0" algn="l">
              <a:spcBef>
                <a:spcPts val="1480"/>
              </a:spcBef>
              <a:spcAft>
                <a:spcPts val="0"/>
              </a:spcAft>
              <a:buSzPts val="2667"/>
              <a:buNone/>
            </a:pPr>
            <a:r>
              <a:rPr lang="en-US" sz="1850"/>
              <a:t>pθ: A pre-trained language model with parameters θ.</a:t>
            </a:r>
            <a:endParaRPr sz="1850"/>
          </a:p>
          <a:p>
            <a:pPr indent="0" lvl="0" marL="174617" rtl="0" algn="l">
              <a:spcBef>
                <a:spcPts val="1480"/>
              </a:spcBef>
              <a:spcAft>
                <a:spcPts val="0"/>
              </a:spcAft>
              <a:buSzPts val="2667"/>
              <a:buNone/>
            </a:pPr>
            <a:r>
              <a:rPr lang="en-US" sz="1850"/>
              <a:t>x, y, z, s (lowercase letters): Language </a:t>
            </a:r>
            <a:r>
              <a:rPr lang="en-US" sz="1850">
                <a:highlight>
                  <a:srgbClr val="FFFF00"/>
                </a:highlight>
              </a:rPr>
              <a:t>sequences</a:t>
            </a:r>
            <a:r>
              <a:rPr lang="en-US" sz="1850"/>
              <a:t>, e.g., x = (x[1], …, x[n]), where each x[i] is a token.</a:t>
            </a:r>
            <a:endParaRPr sz="1850"/>
          </a:p>
          <a:p>
            <a:pPr indent="0" lvl="0" marL="174617" rtl="0" algn="l">
              <a:spcBef>
                <a:spcPts val="1480"/>
              </a:spcBef>
              <a:spcAft>
                <a:spcPts val="0"/>
              </a:spcAft>
              <a:buSzPts val="2667"/>
              <a:buNone/>
            </a:pPr>
            <a:r>
              <a:rPr lang="en-US" sz="1850"/>
              <a:t>S (uppercase letters): A collection of language sequences.</a:t>
            </a:r>
            <a:endParaRPr sz="1850"/>
          </a:p>
          <a:p>
            <a:pPr indent="0" lvl="0" marL="174617" rtl="0" algn="l">
              <a:spcBef>
                <a:spcPts val="1480"/>
              </a:spcBef>
              <a:spcAft>
                <a:spcPts val="0"/>
              </a:spcAft>
              <a:buSzPts val="2667"/>
              <a:buNone/>
            </a:pPr>
            <a:r>
              <a:rPr lang="en-US" sz="2100"/>
              <a:t>🔹 IO Prompting (Input-Output Prompting):</a:t>
            </a:r>
            <a:endParaRPr sz="2100"/>
          </a:p>
          <a:p>
            <a:pPr indent="0" lvl="0" marL="174617" rtl="0" algn="l">
              <a:spcBef>
                <a:spcPts val="1480"/>
              </a:spcBef>
              <a:spcAft>
                <a:spcPts val="0"/>
              </a:spcAft>
              <a:buSzPts val="2667"/>
              <a:buNone/>
            </a:pPr>
            <a:r>
              <a:rPr lang="en-US" sz="1850"/>
              <a:t>Generates output y using pθ(y | promptIO(x)).</a:t>
            </a:r>
            <a:endParaRPr sz="1850"/>
          </a:p>
          <a:p>
            <a:pPr indent="0" lvl="0" marL="174617" rtl="0" algn="l">
              <a:spcBef>
                <a:spcPts val="1480"/>
              </a:spcBef>
              <a:spcAft>
                <a:spcPts val="0"/>
              </a:spcAft>
              <a:buSzPts val="2667"/>
              <a:buNone/>
            </a:pPr>
            <a:r>
              <a:rPr lang="en-US" sz="1850"/>
              <a:t>promptIO(x) formats input x with task instructions and/or few-shot examples.</a:t>
            </a:r>
            <a:endParaRPr sz="1850"/>
          </a:p>
        </p:txBody>
      </p:sp>
      <p:sp>
        <p:nvSpPr>
          <p:cNvPr id="109" name="Google Shape;109;p19"/>
          <p:cNvSpPr txBox="1"/>
          <p:nvPr>
            <p:ph idx="12" type="sldNum"/>
          </p:nvPr>
        </p:nvSpPr>
        <p:spPr>
          <a:xfrm>
            <a:off x="9144000" y="635137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/>
          <p:nvPr>
            <p:ph type="title"/>
          </p:nvPr>
        </p:nvSpPr>
        <p:spPr>
          <a:xfrm>
            <a:off x="334436" y="228604"/>
            <a:ext cx="115230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Background : </a:t>
            </a:r>
            <a:r>
              <a:rPr lang="en-US"/>
              <a:t>Chain-of-Thought (CoT) Prompting</a:t>
            </a:r>
            <a:endParaRPr/>
          </a:p>
        </p:txBody>
      </p:sp>
      <p:sp>
        <p:nvSpPr>
          <p:cNvPr id="116" name="Google Shape;116;p20"/>
          <p:cNvSpPr txBox="1"/>
          <p:nvPr>
            <p:ph idx="1" type="body"/>
          </p:nvPr>
        </p:nvSpPr>
        <p:spPr>
          <a:xfrm>
            <a:off x="334413" y="1195400"/>
            <a:ext cx="11523000" cy="4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/>
              <a:t>CoT Prompting was introduced to handle cases where the mapping from input x to output y is non-trivial (e.g., solving a math problem).</a:t>
            </a:r>
            <a:br>
              <a:rPr lang="en-US" sz="2100"/>
            </a:br>
            <a:r>
              <a:rPr lang="en-US" sz="2100"/>
              <a:t>🔹 Key Idea: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50"/>
              <a:t>Introduces a </a:t>
            </a:r>
            <a:r>
              <a:rPr lang="en-US" sz="1850">
                <a:highlight>
                  <a:srgbClr val="FFFF00"/>
                </a:highlight>
              </a:rPr>
              <a:t>chain of thoughts</a:t>
            </a:r>
            <a:r>
              <a:rPr lang="en-US" sz="1850"/>
              <a:t> (z1, z2, ..., zn) as </a:t>
            </a:r>
            <a:r>
              <a:rPr lang="en-US" sz="1850">
                <a:highlight>
                  <a:srgbClr val="FFFF00"/>
                </a:highlight>
              </a:rPr>
              <a:t>intermediate</a:t>
            </a:r>
            <a:r>
              <a:rPr lang="en-US" sz="1850"/>
              <a:t> reasoning steps between x and y.</a:t>
            </a:r>
            <a:endParaRPr sz="18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50"/>
              <a:t>Each zi is a coherent language sequence that contributes to solving the problem (e.g., an intermediate equation in a math QA task)</a:t>
            </a:r>
            <a:r>
              <a:rPr lang="en-US" sz="1850"/>
              <a:t>.</a:t>
            </a:r>
            <a:br>
              <a:rPr lang="en-US" sz="1850"/>
            </a:br>
            <a:r>
              <a:rPr lang="en-US" sz="2100"/>
              <a:t>🔹 Process:</a:t>
            </a:r>
            <a:endParaRPr sz="21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50"/>
              <a:t>Thoughts are generated sequentially: </a:t>
            </a:r>
            <a:endParaRPr sz="18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50"/>
              <a:t>Final output is then produced:</a:t>
            </a:r>
            <a:endParaRPr sz="185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1850"/>
              <a:t>In practice, the full sequence [z1, ..., zn, y] is sampled continuously, leaving ambiguity in how thoughts are structured (e.g., as phrases, sentences, or paragraphs).</a:t>
            </a:r>
            <a:endParaRPr sz="1850"/>
          </a:p>
        </p:txBody>
      </p:sp>
      <p:sp>
        <p:nvSpPr>
          <p:cNvPr id="117" name="Google Shape;117;p20"/>
          <p:cNvSpPr txBox="1"/>
          <p:nvPr>
            <p:ph idx="12" type="sldNum"/>
          </p:nvPr>
        </p:nvSpPr>
        <p:spPr>
          <a:xfrm>
            <a:off x="9144000" y="635137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18" name="Google Shape;118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3775" y="4083575"/>
            <a:ext cx="3903875" cy="484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884425" y="4488025"/>
            <a:ext cx="3760625" cy="484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334436" y="388104"/>
            <a:ext cx="11523000" cy="8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Self-Consistency with Chain-of-Thought (CoT-SC)</a:t>
            </a:r>
            <a:r>
              <a:rPr lang="en-US"/>
              <a:t> 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334488" y="1440875"/>
            <a:ext cx="11523000" cy="46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/>
              <a:t>CoT-SC (Self-Consistency with CoT) is an ensemble approach that improves CoT by </a:t>
            </a:r>
            <a:r>
              <a:rPr lang="en-US" sz="1850">
                <a:highlight>
                  <a:srgbClr val="FFFF00"/>
                </a:highlight>
              </a:rPr>
              <a:t>exploring diverse reasoning paths.</a:t>
            </a:r>
            <a:br>
              <a:rPr lang="en-US" sz="1850"/>
            </a:br>
            <a:r>
              <a:rPr lang="en-US" sz="2100"/>
              <a:t>🔹 Key Features:</a:t>
            </a:r>
            <a:br>
              <a:rPr lang="en-US" sz="1100"/>
            </a:br>
            <a:r>
              <a:rPr lang="en-US" sz="1850">
                <a:highlight>
                  <a:srgbClr val="FFFF00"/>
                </a:highlight>
              </a:rPr>
              <a:t>Generates k independent chains</a:t>
            </a:r>
            <a:r>
              <a:rPr lang="en-US" sz="1850"/>
              <a:t> of thought :</a:t>
            </a:r>
            <a:endParaRPr sz="18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50"/>
              <a:t>Selects the most frequent output as the final answer:</a:t>
            </a:r>
            <a:endParaRPr sz="18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100"/>
              <a:t>🔹 Advantages: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50"/>
              <a:t>Explores diverse solutions, improving accuracy.</a:t>
            </a:r>
            <a:endParaRPr sz="18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50"/>
              <a:t>More reliable than a single CoT sequence due to broader coverage of possible solutions.</a:t>
            </a:r>
            <a:br>
              <a:rPr lang="en-US" sz="1100"/>
            </a:br>
            <a:r>
              <a:rPr lang="en-US" sz="2100"/>
              <a:t>🔹 Limitations: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50"/>
              <a:t>Fixed reasoning paths with no local adjustments.</a:t>
            </a:r>
            <a:endParaRPr sz="18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1850"/>
              <a:t>Works well for </a:t>
            </a:r>
            <a:r>
              <a:rPr lang="en-US" sz="1850">
                <a:highlight>
                  <a:srgbClr val="FFFF00"/>
                </a:highlight>
              </a:rPr>
              <a:t>limited-output</a:t>
            </a:r>
            <a:r>
              <a:rPr lang="en-US" sz="1850"/>
              <a:t> tasks (e.g., multiple-choice) but struggles with open-ended problems.</a:t>
            </a:r>
            <a:endParaRPr sz="185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850"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9144000" y="635137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3100" y="2207850"/>
            <a:ext cx="5072575" cy="5895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15500" y="2638450"/>
            <a:ext cx="2628506" cy="58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334436" y="228604"/>
            <a:ext cx="11523133" cy="8239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Tree of Thoughts: Deliberate Problem Solving with LM</a:t>
            </a:r>
            <a:endParaRPr/>
          </a:p>
        </p:txBody>
      </p:sp>
      <p:sp>
        <p:nvSpPr>
          <p:cNvPr id="136" name="Google Shape;136;p22"/>
          <p:cNvSpPr txBox="1"/>
          <p:nvPr>
            <p:ph idx="1" type="body"/>
          </p:nvPr>
        </p:nvSpPr>
        <p:spPr>
          <a:xfrm>
            <a:off x="334437" y="1195392"/>
            <a:ext cx="5659967" cy="4681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74617" lvl="0" marL="174617" rtl="0" algn="l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combinatorial problem space</a:t>
            </a:r>
            <a:endParaRPr/>
          </a:p>
          <a:p>
            <a:pPr indent="-217476" lvl="1" marL="507973" rtl="0" algn="l">
              <a:spcBef>
                <a:spcPts val="1480"/>
              </a:spcBef>
              <a:spcAft>
                <a:spcPts val="0"/>
              </a:spcAft>
              <a:buSzPts val="2100"/>
              <a:buChar char="🞐"/>
            </a:pPr>
            <a:r>
              <a:rPr lang="en-US"/>
              <a:t>tree where the nodes represent partial solutions</a:t>
            </a:r>
            <a:endParaRPr/>
          </a:p>
          <a:p>
            <a:pPr indent="-217476" lvl="1" marL="507973" rtl="0" algn="l">
              <a:spcBef>
                <a:spcPts val="1480"/>
              </a:spcBef>
              <a:spcAft>
                <a:spcPts val="0"/>
              </a:spcAft>
              <a:buSzPts val="2100"/>
              <a:buChar char="🞐"/>
            </a:pPr>
            <a:r>
              <a:rPr lang="en-US"/>
              <a:t>branches correspond to operators that modify them</a:t>
            </a:r>
            <a:endParaRPr/>
          </a:p>
          <a:p>
            <a:pPr indent="-174617" lvl="0" marL="174617" rtl="0" algn="l">
              <a:spcBef>
                <a:spcPts val="148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Which branch to take?</a:t>
            </a:r>
            <a:endParaRPr/>
          </a:p>
          <a:p>
            <a:pPr indent="-217476" lvl="1" marL="507973" rtl="0" algn="l">
              <a:spcBef>
                <a:spcPts val="1480"/>
              </a:spcBef>
              <a:spcAft>
                <a:spcPts val="0"/>
              </a:spcAft>
              <a:buSzPts val="2100"/>
              <a:buChar char="🞐"/>
            </a:pPr>
            <a:r>
              <a:rPr lang="en-US"/>
              <a:t>Heuristics</a:t>
            </a:r>
            <a:endParaRPr/>
          </a:p>
          <a:p>
            <a:pPr indent="-217476" lvl="1" marL="507973" rtl="0" algn="l">
              <a:spcBef>
                <a:spcPts val="1480"/>
              </a:spcBef>
              <a:spcAft>
                <a:spcPts val="0"/>
              </a:spcAft>
              <a:buSzPts val="2100"/>
              <a:buChar char="🞐"/>
            </a:pPr>
            <a:r>
              <a:rPr lang="en-US"/>
              <a:t>navigate the problem-space and guide the problem-solver towards a solution.</a:t>
            </a:r>
            <a:endParaRPr/>
          </a:p>
          <a:p>
            <a:pPr indent="0" lvl="0" marL="174617" rtl="0" algn="l">
              <a:spcBef>
                <a:spcPts val="1480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  <a:p>
            <a:pPr indent="0" lvl="0" marL="174617" rtl="0" algn="l">
              <a:spcBef>
                <a:spcPts val="1480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  <a:p>
            <a:pPr indent="0" lvl="0" marL="174617" rtl="0" algn="l">
              <a:spcBef>
                <a:spcPts val="1480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  <a:p>
            <a:pPr indent="0" lvl="0" marL="174617" rtl="0" algn="l">
              <a:spcBef>
                <a:spcPts val="1480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  <a:p>
            <a:pPr indent="0" lvl="0" marL="174617" rtl="0" algn="l">
              <a:spcBef>
                <a:spcPts val="1480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  <a:p>
            <a:pPr indent="0" lvl="0" marL="174617" rtl="0" algn="l">
              <a:spcBef>
                <a:spcPts val="1480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  <a:p>
            <a:pPr indent="0" lvl="0" marL="174617" rtl="0" algn="l">
              <a:spcBef>
                <a:spcPts val="1480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</p:txBody>
      </p:sp>
      <p:pic>
        <p:nvPicPr>
          <p:cNvPr descr="一張含有 文字, 圖表, 方案, 字型 的圖片&#10;&#10;AI 產生的內容可能不正確。" id="137" name="Google Shape;13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24192" y="1052516"/>
            <a:ext cx="4189276" cy="484444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508000" y="188642"/>
            <a:ext cx="11379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Deliberate Problem Solving with LM</a:t>
            </a:r>
            <a:endParaRPr/>
          </a:p>
        </p:txBody>
      </p:sp>
      <p:sp>
        <p:nvSpPr>
          <p:cNvPr id="145" name="Google Shape;145;p23"/>
          <p:cNvSpPr txBox="1"/>
          <p:nvPr>
            <p:ph idx="1" type="body"/>
          </p:nvPr>
        </p:nvSpPr>
        <p:spPr>
          <a:xfrm>
            <a:off x="508000" y="905281"/>
            <a:ext cx="11379300" cy="50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17" lvl="0" marL="174617" rtl="0" algn="l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two key shortcomings</a:t>
            </a:r>
            <a:endParaRPr/>
          </a:p>
          <a:p>
            <a:pPr indent="-217476" lvl="1" marL="507973" rtl="0" algn="l">
              <a:spcBef>
                <a:spcPts val="1480"/>
              </a:spcBef>
              <a:spcAft>
                <a:spcPts val="0"/>
              </a:spcAft>
              <a:buSzPts val="2100"/>
              <a:buChar char="🞐"/>
            </a:pPr>
            <a:r>
              <a:rPr lang="en-US"/>
              <a:t>Locally -&gt; do not explore other branches of the tree(different thought process )</a:t>
            </a:r>
            <a:endParaRPr/>
          </a:p>
          <a:p>
            <a:pPr indent="-217476" lvl="1" marL="507973" rtl="0" algn="l">
              <a:spcBef>
                <a:spcPts val="1480"/>
              </a:spcBef>
              <a:spcAft>
                <a:spcPts val="0"/>
              </a:spcAft>
              <a:buSzPts val="2100"/>
              <a:buChar char="🞐"/>
            </a:pPr>
            <a:r>
              <a:rPr lang="en-US"/>
              <a:t>Globally -&gt; do not incorporate any type of planning, lookahead, or backtracking</a:t>
            </a:r>
            <a:endParaRPr/>
          </a:p>
          <a:p>
            <a:pPr indent="-174617" lvl="0" marL="174617" rtl="0" algn="l">
              <a:spcBef>
                <a:spcPts val="148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Tree of Thoughts (ToT) -&gt; solving way</a:t>
            </a:r>
            <a:endParaRPr/>
          </a:p>
          <a:p>
            <a:pPr indent="-217476" lvl="1" marL="507973" rtl="0" algn="l">
              <a:spcBef>
                <a:spcPts val="1480"/>
              </a:spcBef>
              <a:spcAft>
                <a:spcPts val="0"/>
              </a:spcAft>
              <a:buSzPts val="2100"/>
              <a:buChar char="🞐"/>
            </a:pPr>
            <a:r>
              <a:rPr lang="en-US"/>
              <a:t>ToT frames any problem as a search over a tree, where each node is a state s </a:t>
            </a:r>
            <a:endParaRPr/>
          </a:p>
          <a:p>
            <a:pPr indent="-174617" lvl="0" marL="174617" rtl="0" algn="l">
              <a:spcBef>
                <a:spcPts val="148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ToT involves answering four questions</a:t>
            </a:r>
            <a:endParaRPr/>
          </a:p>
          <a:p>
            <a:pPr indent="-217476" lvl="1" marL="507973" rtl="0" algn="l">
              <a:spcBef>
                <a:spcPts val="1480"/>
              </a:spcBef>
              <a:spcAft>
                <a:spcPts val="0"/>
              </a:spcAft>
              <a:buSzPts val="2100"/>
              <a:buChar char="🞐"/>
            </a:pPr>
            <a:r>
              <a:rPr lang="en-US"/>
              <a:t>How to </a:t>
            </a:r>
            <a:r>
              <a:rPr lang="en-US">
                <a:highlight>
                  <a:srgbClr val="FFFF00"/>
                </a:highlight>
              </a:rPr>
              <a:t>decompose</a:t>
            </a:r>
            <a:r>
              <a:rPr lang="en-US"/>
              <a:t> the intermediate process into thought steps</a:t>
            </a:r>
            <a:endParaRPr/>
          </a:p>
          <a:p>
            <a:pPr indent="-217476" lvl="1" marL="507973" rtl="0" algn="l">
              <a:spcBef>
                <a:spcPts val="1480"/>
              </a:spcBef>
              <a:spcAft>
                <a:spcPts val="0"/>
              </a:spcAft>
              <a:buSzPts val="2100"/>
              <a:buChar char="🞐"/>
            </a:pPr>
            <a:r>
              <a:rPr lang="en-US"/>
              <a:t>How to </a:t>
            </a:r>
            <a:r>
              <a:rPr lang="en-US">
                <a:highlight>
                  <a:srgbClr val="FFFF00"/>
                </a:highlight>
              </a:rPr>
              <a:t>generate</a:t>
            </a:r>
            <a:r>
              <a:rPr lang="en-US"/>
              <a:t> potential thoughts from each state</a:t>
            </a:r>
            <a:endParaRPr/>
          </a:p>
          <a:p>
            <a:pPr indent="-217476" lvl="1" marL="507973" rtl="0" algn="l">
              <a:spcBef>
                <a:spcPts val="1480"/>
              </a:spcBef>
              <a:spcAft>
                <a:spcPts val="0"/>
              </a:spcAft>
              <a:buSzPts val="2100"/>
              <a:buChar char="🞐"/>
            </a:pPr>
            <a:r>
              <a:rPr lang="en-US"/>
              <a:t>How to heuristically </a:t>
            </a:r>
            <a:r>
              <a:rPr lang="en-US">
                <a:highlight>
                  <a:srgbClr val="FFFF00"/>
                </a:highlight>
              </a:rPr>
              <a:t>evaluate</a:t>
            </a:r>
            <a:r>
              <a:rPr lang="en-US"/>
              <a:t> states</a:t>
            </a:r>
            <a:endParaRPr/>
          </a:p>
          <a:p>
            <a:pPr indent="-217476" lvl="1" marL="507973" rtl="0" algn="l">
              <a:spcBef>
                <a:spcPts val="1480"/>
              </a:spcBef>
              <a:spcAft>
                <a:spcPts val="0"/>
              </a:spcAft>
              <a:buSzPts val="2100"/>
              <a:buChar char="🞐"/>
            </a:pPr>
            <a:r>
              <a:rPr lang="en-US"/>
              <a:t>What search algorithm to use</a:t>
            </a:r>
            <a:endParaRPr/>
          </a:p>
          <a:p>
            <a:pPr indent="0" lvl="0" marL="174617" rtl="0" algn="l">
              <a:spcBef>
                <a:spcPts val="1480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  <a:p>
            <a:pPr indent="0" lvl="0" marL="174617" rtl="0" algn="l">
              <a:spcBef>
                <a:spcPts val="1480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  <a:p>
            <a:pPr indent="0" lvl="0" marL="174617" rtl="0" algn="l">
              <a:spcBef>
                <a:spcPts val="1480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  <a:p>
            <a:pPr indent="0" lvl="0" marL="174617" rtl="0" algn="l">
              <a:spcBef>
                <a:spcPts val="1480"/>
              </a:spcBef>
              <a:spcAft>
                <a:spcPts val="0"/>
              </a:spcAft>
              <a:buSzPts val="2667"/>
              <a:buNone/>
            </a:pPr>
            <a:r>
              <a:t/>
            </a:r>
            <a:endParaRPr/>
          </a:p>
        </p:txBody>
      </p:sp>
      <p:sp>
        <p:nvSpPr>
          <p:cNvPr id="146" name="Google Shape;146;p23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7" name="Google Shape;147;p23"/>
          <p:cNvPicPr preferRelativeResize="0"/>
          <p:nvPr/>
        </p:nvPicPr>
        <p:blipFill rotWithShape="1">
          <a:blip r:embed="rId3">
            <a:alphaModFix/>
          </a:blip>
          <a:srcRect b="0" l="4724" r="0" t="19382"/>
          <a:stretch/>
        </p:blipFill>
        <p:spPr>
          <a:xfrm>
            <a:off x="9275912" y="3933056"/>
            <a:ext cx="2592288" cy="534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508000" y="1124744"/>
            <a:ext cx="11379200" cy="50474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4617" lvl="0" marL="174617" rtl="0" algn="l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Thought decomposition(思維分解)</a:t>
            </a:r>
            <a:endParaRPr/>
          </a:p>
          <a:p>
            <a:pPr indent="-217476" lvl="1" marL="507973" rtl="0" algn="l">
              <a:spcBef>
                <a:spcPts val="1480"/>
              </a:spcBef>
              <a:spcAft>
                <a:spcPts val="0"/>
              </a:spcAft>
              <a:buSzPts val="2100"/>
              <a:buChar char="🞐"/>
            </a:pPr>
            <a:r>
              <a:rPr lang="en-US"/>
              <a:t>ToT leverages problem properties to </a:t>
            </a:r>
            <a:r>
              <a:rPr lang="en-US">
                <a:highlight>
                  <a:srgbClr val="FFFF00"/>
                </a:highlight>
              </a:rPr>
              <a:t>design and decompose intermediate thought steps</a:t>
            </a:r>
            <a:endParaRPr/>
          </a:p>
          <a:p>
            <a:pPr indent="-217476" lvl="1" marL="507973" rtl="0" algn="l">
              <a:spcBef>
                <a:spcPts val="1480"/>
              </a:spcBef>
              <a:spcAft>
                <a:spcPts val="0"/>
              </a:spcAft>
              <a:buSzPts val="2100"/>
              <a:buChar char="🞐"/>
            </a:pPr>
            <a:r>
              <a:rPr lang="en-US"/>
              <a:t>depending on different problems, a thought could be different.</a:t>
            </a:r>
            <a:endParaRPr/>
          </a:p>
          <a:p>
            <a:pPr indent="-217476" lvl="1" marL="507973" rtl="0" algn="l">
              <a:spcBef>
                <a:spcPts val="1480"/>
              </a:spcBef>
              <a:spcAft>
                <a:spcPts val="0"/>
              </a:spcAft>
              <a:buSzPts val="2100"/>
              <a:buChar char="🞐"/>
            </a:pPr>
            <a:r>
              <a:rPr lang="en-US"/>
              <a:t>thought should be …</a:t>
            </a:r>
            <a:endParaRPr/>
          </a:p>
          <a:p>
            <a:pPr indent="-176205" lvl="2" marL="857208" rtl="0" algn="l">
              <a:spcBef>
                <a:spcPts val="1480"/>
              </a:spcBef>
              <a:spcAft>
                <a:spcPts val="0"/>
              </a:spcAft>
              <a:buSzPts val="1800"/>
              <a:buChar char="🞐"/>
            </a:pPr>
            <a:r>
              <a:rPr lang="en-US"/>
              <a:t>“small” enough so that LMs can generate promising and diverse samples </a:t>
            </a:r>
            <a:endParaRPr/>
          </a:p>
          <a:p>
            <a:pPr indent="-176205" lvl="2" marL="857208" rtl="0" algn="l">
              <a:spcBef>
                <a:spcPts val="1480"/>
              </a:spcBef>
              <a:spcAft>
                <a:spcPts val="0"/>
              </a:spcAft>
              <a:buSzPts val="1800"/>
              <a:buChar char="🞐"/>
            </a:pPr>
            <a:r>
              <a:rPr lang="en-US"/>
              <a:t>“big” enough so that LMs can evaluate its prospect toward problem solving</a:t>
            </a:r>
            <a:endParaRPr/>
          </a:p>
        </p:txBody>
      </p:sp>
      <p:sp>
        <p:nvSpPr>
          <p:cNvPr id="154" name="Google Shape;154;p24"/>
          <p:cNvSpPr txBox="1"/>
          <p:nvPr>
            <p:ph idx="12" type="sldNum"/>
          </p:nvPr>
        </p:nvSpPr>
        <p:spPr>
          <a:xfrm>
            <a:off x="9144000" y="635137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5" name="Google Shape;155;p24"/>
          <p:cNvSpPr txBox="1"/>
          <p:nvPr>
            <p:ph type="title"/>
          </p:nvPr>
        </p:nvSpPr>
        <p:spPr>
          <a:xfrm>
            <a:off x="508000" y="188642"/>
            <a:ext cx="11379200" cy="64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Deliberate Problem Solving with LM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LabVIEW360">
  <a:themeElements>
    <a:clrScheme name="">
      <a:dk1>
        <a:srgbClr val="000000"/>
      </a:dk1>
      <a:lt1>
        <a:srgbClr val="FFFFFF"/>
      </a:lt1>
      <a:dk2>
        <a:srgbClr val="5C81B5"/>
      </a:dk2>
      <a:lt2>
        <a:srgbClr val="A8ADB0"/>
      </a:lt2>
      <a:accent1>
        <a:srgbClr val="B8BA95"/>
      </a:accent1>
      <a:accent2>
        <a:srgbClr val="697033"/>
      </a:accent2>
      <a:accent3>
        <a:srgbClr val="FFFFFF"/>
      </a:accent3>
      <a:accent4>
        <a:srgbClr val="000000"/>
      </a:accent4>
      <a:accent5>
        <a:srgbClr val="D8D9C8"/>
      </a:accent5>
      <a:accent6>
        <a:srgbClr val="5E652D"/>
      </a:accent6>
      <a:hlink>
        <a:srgbClr val="EDB906"/>
      </a:hlink>
      <a:folHlink>
        <a:srgbClr val="8E58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