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6" roundtripDataSignature="AMtx7mhyEZ4j1LGfncn/DUIvcfqS4PcX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FCFF01-F43D-45DE-A148-4057F9C38491}">
  <a:tblStyle styleId="{38FCFF01-F43D-45DE-A148-4057F9C384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3b38e6d2b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33b38e6d2bb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2fc683bf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42fc683b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a:t>
            </a:r>
            <a:r>
              <a:rPr lang="en-US"/>
              <a:t>使用 UCT（Upper Confidence Bound）演算法計算每個節點的探索價值，從根節點開始一路往下挑選分支節點</a:t>
            </a:r>
            <a:endParaRPr/>
          </a:p>
          <a:p>
            <a:pPr indent="0" lvl="0" marL="0" rtl="0" algn="l">
              <a:spcBef>
                <a:spcPts val="0"/>
              </a:spcBef>
              <a:spcAft>
                <a:spcPts val="0"/>
              </a:spcAft>
              <a:buClr>
                <a:schemeClr val="dk1"/>
              </a:buClr>
              <a:buSzPts val="1100"/>
              <a:buFont typeface="Arial"/>
              <a:buNone/>
            </a:pPr>
            <a:r>
              <a:rPr lang="en-US">
                <a:solidFill>
                  <a:schemeClr val="dk1"/>
                </a:solidFill>
              </a:rPr>
              <a:t>2.在剛剛選中的葉節點中，讓語言模型生成 </a:t>
            </a:r>
            <a:r>
              <a:rPr b="1" lang="en-US">
                <a:solidFill>
                  <a:schemeClr val="dk1"/>
                </a:solidFill>
              </a:rPr>
              <a:t>n 個可能的動作</a:t>
            </a:r>
            <a:r>
              <a:rPr lang="en-US">
                <a:solidFill>
                  <a:schemeClr val="dk1"/>
                </a:solidFill>
              </a:rPr>
              <a:t>。</a:t>
            </a:r>
            <a:r>
              <a:rPr b="1" lang="en-US">
                <a:solidFill>
                  <a:schemeClr val="dk1"/>
                </a:solidFill>
              </a:rPr>
              <a:t>結果？</a:t>
            </a:r>
            <a:r>
              <a:rPr lang="en-US">
                <a:solidFill>
                  <a:schemeClr val="dk1"/>
                </a:solidFill>
              </a:rPr>
              <a:t>：這些動作被送進環境執行，環境會回傳對應的觀察（Observation），產生新的子節點。 </a:t>
            </a:r>
            <a:r>
              <a:rPr b="1" lang="en-US">
                <a:solidFill>
                  <a:schemeClr val="dk1"/>
                </a:solidFill>
              </a:rPr>
              <a:t>樹的變化？</a:t>
            </a:r>
            <a:r>
              <a:rPr lang="en-US">
                <a:solidFill>
                  <a:schemeClr val="dk1"/>
                </a:solidFill>
              </a:rPr>
              <a:t>：原本的葉節點現在變成內部節點，新生成的子節點被加入到搜尋樹中。</a:t>
            </a:r>
            <a:endParaRPr>
              <a:solidFill>
                <a:schemeClr val="dk1"/>
              </a:solidFill>
            </a:endParaRPr>
          </a:p>
          <a:p>
            <a:pPr indent="0" lvl="0" marL="0" rtl="0" algn="l">
              <a:spcBef>
                <a:spcPts val="0"/>
              </a:spcBef>
              <a:spcAft>
                <a:spcPts val="0"/>
              </a:spcAft>
              <a:buClr>
                <a:schemeClr val="dk1"/>
              </a:buClr>
              <a:buSzPts val="1100"/>
              <a:buFont typeface="Arial"/>
              <a:buNone/>
            </a:pPr>
            <a:r>
              <a:rPr lang="en-US"/>
              <a:t>3. 使用語言模型自我評估這個狀態的好壞（LM Score）結合自我一致性（Self-Consistency）：如果多次抽樣都出現相同動作，代表這個動作較可靠</a:t>
            </a:r>
            <a:endParaRPr/>
          </a:p>
          <a:p>
            <a:pPr indent="0" lvl="0" marL="0" rtl="0" algn="l">
              <a:spcBef>
                <a:spcPts val="0"/>
              </a:spcBef>
              <a:spcAft>
                <a:spcPts val="0"/>
              </a:spcAft>
              <a:buNone/>
            </a:pPr>
            <a:r>
              <a:rPr lang="en-US"/>
              <a:t>4. 從目前的節點繼續往下推演（走訪）節點，直到遇到一個「終端節點（terminal node）」：</a:t>
            </a:r>
            <a:endParaRPr/>
          </a:p>
          <a:p>
            <a:pPr indent="0" lvl="0" marL="0" rtl="0" algn="l">
              <a:spcBef>
                <a:spcPts val="0"/>
              </a:spcBef>
              <a:spcAft>
                <a:spcPts val="0"/>
              </a:spcAft>
              <a:buNone/>
            </a:pPr>
            <a:r>
              <a:rPr lang="en-US"/>
              <a:t>5. 將剛剛模擬完成後的 reward（環境給的成功或失敗分數）沿著這條路徑向上回傳，更新所有中間節點的 V 值與訪問次數。</a:t>
            </a:r>
            <a:endParaRPr/>
          </a:p>
          <a:p>
            <a:pPr indent="0" lvl="0" marL="0" rtl="0" algn="l">
              <a:spcBef>
                <a:spcPts val="0"/>
              </a:spcBef>
              <a:spcAft>
                <a:spcPts val="0"/>
              </a:spcAft>
              <a:buNone/>
            </a:pPr>
            <a:r>
              <a:rPr lang="en-US"/>
              <a:t>6. </a:t>
            </a:r>
            <a:r>
              <a:rPr lang="en-US">
                <a:solidFill>
                  <a:schemeClr val="dk1"/>
                </a:solidFill>
              </a:rPr>
              <a:t>如果這次模擬是「失敗」的，語言模型會根據這條錯誤路徑與 reward，自動生成一段 </a:t>
            </a:r>
            <a:r>
              <a:rPr b="1" lang="en-US">
                <a:solidFill>
                  <a:schemeClr val="dk1"/>
                </a:solidFill>
              </a:rPr>
              <a:t>反思文字</a:t>
            </a:r>
            <a:r>
              <a:rPr lang="en-US">
                <a:solidFill>
                  <a:schemeClr val="dk1"/>
                </a:solidFill>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HotPotQA is a multi-hop question answering dataset, where each question requires retrieving information from multiple articles to identify relevant passages and reason out the answer. To compare with methods like CoT and ToT, this paper removes the Action and Observation information from the context to implement a CoT version of LATS. the results show that even without external feedback, LATS still achieves the best performance, so we can see  the importance of using Monte Carlo Tree Search.</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In addition, this paper compares other acting-based methods on HotPotQA. Therefore, it combines CoT and ReAct by only using ReAct prompts when CoT fails to derive a correct result. According to the results, LATS outperforms other methods, and as the number of nodes increases, the agent’s performance also improves. Notably, the LATS achieves SOTA on HotPotQA.</a:t>
            </a:r>
            <a:endParaRPr>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HotPotQA</a:t>
            </a:r>
            <a:r>
              <a:rPr lang="en-US"/>
              <a:t>是一個multi-hop的問答數據集，裏面的每一個問題，都需要透過從多個文章中檢索，找出與答案相關的段落，進而推理出答案。</a:t>
            </a:r>
            <a:endParaRPr/>
          </a:p>
          <a:p>
            <a:pPr indent="0" lvl="0" marL="0" rtl="0" algn="l">
              <a:spcBef>
                <a:spcPts val="0"/>
              </a:spcBef>
              <a:spcAft>
                <a:spcPts val="0"/>
              </a:spcAft>
              <a:buNone/>
            </a:pPr>
            <a:r>
              <a:rPr lang="en-US"/>
              <a:t>爲了與CoT、ToT這種依賴模型内部知識的方法比較，本文將LATS上下文中的Action、observation信息刪掉實現了CoT版的LATS，實驗結果顯示，即使在沒有外部反饋的情況下，LATS依然達到了最好的性能，這凸顯了使用蒙特卡羅樹搜索的重要性。</a:t>
            </a:r>
            <a:endParaRPr/>
          </a:p>
          <a:p>
            <a:pPr indent="0" lvl="0" marL="0" rtl="0" algn="l">
              <a:spcBef>
                <a:spcPts val="0"/>
              </a:spcBef>
              <a:spcAft>
                <a:spcPts val="0"/>
              </a:spcAft>
              <a:buNone/>
            </a:pPr>
            <a:r>
              <a:rPr lang="en-US"/>
              <a:t>除此之外，本文也在HotpotQA與其他acting-based的方法做比較。因此本文結合了CoT和ReAct，只有在使用CoT得出失敗的結果時，才會使用ReAct的Prompt。根據實驗結果，LATS的性能超過了其他方法，且隨著節點數n的上升，agent的性能也會隨之上升。值得注意的是結合CoT和ReAct版本的LATS在HotPotQA達到了SOTA。</a:t>
            </a:r>
            <a:endParaRPr/>
          </a:p>
        </p:txBody>
      </p:sp>
      <p:sp>
        <p:nvSpPr>
          <p:cNvPr id="172" name="Google Shape;17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3b38e6d2b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t>This paper also evaluates LATS's capability in programming tasks. In this test, each solution generated by LATS is treated as part of the action space, while feedback from the test suite and compiler serves as observations. Since LATS directly outputs complete code segments, the simulation phase is skipped in this setting, and the reward is defined as the percentage of passed test cases.</a:t>
            </a:r>
            <a:endParaRPr/>
          </a:p>
          <a:p>
            <a:pPr indent="0" lvl="0" marL="0" rtl="0" algn="l">
              <a:lnSpc>
                <a:spcPct val="115000"/>
              </a:lnSpc>
              <a:spcBef>
                <a:spcPts val="1200"/>
              </a:spcBef>
              <a:spcAft>
                <a:spcPts val="0"/>
              </a:spcAft>
              <a:buClr>
                <a:schemeClr val="dk1"/>
              </a:buClr>
              <a:buSzPts val="1100"/>
              <a:buFont typeface="Arial"/>
              <a:buNone/>
            </a:pPr>
            <a:r>
              <a:rPr lang="en-US"/>
              <a:t>According to Tables 4 and 5, LATS achieves the best performance regardless of whether it is based on GPT-3.5 or GPT-4.</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本文同時也測試了LATS在編程的能力，在這項測試中，本文將LATS每次給出的solution作爲Action space，而test suite和編譯器的反饋作爲observation。并且由於LATS會直接輸出整段代碼，因此在這項測試中，LATS會跳過simulation階段，並使用通過的測試用例百分比作爲reward。</a:t>
            </a:r>
            <a:endParaRPr/>
          </a:p>
          <a:p>
            <a:pPr indent="0" lvl="0" marL="0" rtl="0" algn="l">
              <a:spcBef>
                <a:spcPts val="0"/>
              </a:spcBef>
              <a:spcAft>
                <a:spcPts val="0"/>
              </a:spcAft>
              <a:buNone/>
            </a:pPr>
            <a:r>
              <a:rPr lang="en-US"/>
              <a:t>根據表4、5我們可以看出不管是基於GPT3.5、和GPT4的模型LATS都能達到最好的性能</a:t>
            </a:r>
            <a:endParaRPr/>
          </a:p>
        </p:txBody>
      </p:sp>
      <p:sp>
        <p:nvSpPr>
          <p:cNvPr id="183" name="Google Shape;183;g33b38e6d2b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3b38e6d2b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a complex decision-making environment with practical applications, this paper consider WebShop, an online shopping environment composed of a website. </a:t>
            </a:r>
            <a:endParaRPr/>
          </a:p>
          <a:p>
            <a:pPr indent="0" lvl="0" marL="0" rtl="0" algn="l">
              <a:spcBef>
                <a:spcPts val="0"/>
              </a:spcBef>
              <a:spcAft>
                <a:spcPts val="0"/>
              </a:spcAft>
              <a:buNone/>
            </a:pPr>
            <a:r>
              <a:rPr lang="en-US"/>
              <a:t>and Agents must navigate a website through a variety of commands to purchase an item matching a user specification.</a:t>
            </a:r>
            <a:endParaRPr/>
          </a:p>
          <a:p>
            <a:pPr indent="0" lvl="0" marL="0" rtl="0" algn="l">
              <a:spcBef>
                <a:spcPts val="0"/>
              </a:spcBef>
              <a:spcAft>
                <a:spcPts val="0"/>
              </a:spcAft>
              <a:buNone/>
            </a:pPr>
            <a:r>
              <a:rPr lang="en-US"/>
              <a:t>according to the Table6.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US"/>
              <a:t>We can observe that LATS outperforms other methods in both Score and SR metric. Notably, LATS not only surpasses other zero-shot method but even outperforms methods based on fine-tuning.</a:t>
            </a:r>
            <a:endParaRPr/>
          </a:p>
          <a:p>
            <a:pPr indent="0" lvl="0" marL="0" rtl="0" algn="l">
              <a:spcBef>
                <a:spcPts val="1200"/>
              </a:spcBef>
              <a:spcAft>
                <a:spcPts val="0"/>
              </a:spcAft>
              <a:buNone/>
            </a:pPr>
            <a:r>
              <a:t/>
            </a:r>
            <a:endParaRPr/>
          </a:p>
          <a:p>
            <a:pPr indent="0" lvl="0" marL="0" rtl="0" algn="l">
              <a:spcBef>
                <a:spcPts val="0"/>
              </a:spcBef>
              <a:spcAft>
                <a:spcPts val="0"/>
              </a:spcAft>
              <a:buNone/>
            </a:pPr>
            <a:r>
              <a:rPr lang="en-US"/>
              <a:t>我們可以發現LATS的性能不管是在Score和SR上都超越了其他方法，值得注意的是LATS不僅超過了其他zero-shot方法，甚至强過了基於Fine-tuning的方法。</a:t>
            </a:r>
            <a:endParaRPr/>
          </a:p>
        </p:txBody>
      </p:sp>
      <p:sp>
        <p:nvSpPr>
          <p:cNvPr id="194" name="Google Shape;194;g33b38e6d2bb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爲了驗證LATS每個組件的的有效性，本文針對LATS的每個組件進行了消融實驗，</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en-US"/>
              <a:t>To verify the effectiveness of each component of LATS, this paper conducts ablation studies on each individual component.</a:t>
            </a:r>
            <a:endParaRPr/>
          </a:p>
          <a:p>
            <a:pPr indent="0" lvl="0" marL="0" rtl="0" algn="l">
              <a:spcBef>
                <a:spcPts val="1200"/>
              </a:spcBef>
              <a:spcAft>
                <a:spcPts val="0"/>
              </a:spcAft>
              <a:buNone/>
            </a:pPr>
            <a:r>
              <a:rPr lang="en-US"/>
              <a:t>“We find in Tab. 8 (Row 3) , the main component of value function, is crucial for leveraging external feedback and strong performance.”</a:t>
            </a:r>
            <a:endParaRPr/>
          </a:p>
          <a:p>
            <a:pPr indent="0" lvl="0" marL="0" rtl="0" algn="l">
              <a:spcBef>
                <a:spcPts val="0"/>
              </a:spcBef>
              <a:spcAft>
                <a:spcPts val="0"/>
              </a:spcAft>
              <a:buNone/>
            </a:pPr>
            <a:r>
              <a:rPr lang="en-US">
                <a:solidFill>
                  <a:schemeClr val="dk1"/>
                </a:solidFill>
              </a:rPr>
              <a:t>we also find in Tab. 8(Row 4)</a:t>
            </a:r>
            <a:r>
              <a:rPr lang="en-US">
                <a:solidFill>
                  <a:schemeClr val="dk1"/>
                </a:solidFill>
              </a:rPr>
              <a:t>“,when LATS using the DFS method,  we observe a 0.21 drop in performance” </a:t>
            </a:r>
            <a:endParaRPr/>
          </a:p>
          <a:p>
            <a:pPr indent="0" lvl="0" marL="0" rtl="0" algn="l">
              <a:spcBef>
                <a:spcPts val="0"/>
              </a:spcBef>
              <a:spcAft>
                <a:spcPts val="0"/>
              </a:spcAft>
              <a:buNone/>
            </a:pPr>
            <a:r>
              <a:rPr lang="en-US"/>
              <a:t>and In Tab. 8 (Row 5), we observe a 0.05 performance drop when self-reflection is removed from LATS.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4" name="Google Shape;20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3b38e6d2b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Final In Efficiency Analysis parts.</a:t>
            </a:r>
            <a:endParaRPr/>
          </a:p>
          <a:p>
            <a:pPr indent="0" lvl="0" marL="0" rtl="0" algn="l">
              <a:spcBef>
                <a:spcPts val="0"/>
              </a:spcBef>
              <a:spcAft>
                <a:spcPts val="0"/>
              </a:spcAft>
              <a:buNone/>
            </a:pPr>
            <a:r>
              <a:rPr lang="en-US"/>
              <a:t>One possible concern of LATS is that the tree-structured search might consume much more tokens than existing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this </a:t>
            </a:r>
            <a:r>
              <a:rPr lang="en-US"/>
              <a:t>paper</a:t>
            </a:r>
            <a:r>
              <a:rPr lang="en-US"/>
              <a:t> also  examine the sample complexity (i.e., asymptotic token cost) of all methods considered in this 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result show that LATS has the same sample complexity as other tree-based search methods but requires fewer overall tokens and states.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the end of our report. Thank you, everyone."</a:t>
            </a:r>
            <a:endParaRPr/>
          </a:p>
        </p:txBody>
      </p:sp>
      <p:sp>
        <p:nvSpPr>
          <p:cNvPr id="211" name="Google Shape;211;g33b38e6d2bb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3b66d46a2d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Final In Efficiency Analysis parts.</a:t>
            </a:r>
            <a:endParaRPr/>
          </a:p>
          <a:p>
            <a:pPr indent="0" lvl="0" marL="0" rtl="0" algn="l">
              <a:spcBef>
                <a:spcPts val="0"/>
              </a:spcBef>
              <a:spcAft>
                <a:spcPts val="0"/>
              </a:spcAft>
              <a:buNone/>
            </a:pPr>
            <a:r>
              <a:rPr lang="en-US"/>
              <a:t>One possible concern of LATS is that the tree-structured search might consume much more tokens than existing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this paper also  examine the sample complexity (i.e., asymptotic token cost) of all methods considered in this 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result show that LATS has the same sample complexity as other tree-based search methods but requires fewer overall tokens and states.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the end of our report. Thank you, everyone."</a:t>
            </a:r>
            <a:endParaRPr/>
          </a:p>
        </p:txBody>
      </p:sp>
      <p:sp>
        <p:nvSpPr>
          <p:cNvPr id="219" name="Google Shape;219;g33b66d46a2d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2d902ea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342d902eac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b66d46a2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3b66d46a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b66d46a2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33b66d46a2d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b66d46a2d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33b66d46a2d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b66d46a2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33b66d46a2d_3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3b66d46a2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33b66d46a2d_3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b66d46a2d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3b66d46a2d_3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1792288" y="612775"/>
            <a:ext cx="5486400" cy="4114800"/>
          </a:xfrm>
          <a:prstGeom prst="rect">
            <a:avLst/>
          </a:prstGeom>
          <a:noFill/>
          <a:ln>
            <a:noFill/>
          </a:ln>
        </p:spPr>
      </p:sp>
      <p:sp>
        <p:nvSpPr>
          <p:cNvPr id="64" name="Google Shape;6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Language Agent Tree Search (LATS) Unifying Reasoning, Acting, and Planning in Language Models</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a:p>
            <a:pPr indent="0" lvl="0" marL="0" rtl="0" algn="ctr">
              <a:spcBef>
                <a:spcPts val="640"/>
              </a:spcBef>
              <a:spcAft>
                <a:spcPts val="0"/>
              </a:spcAft>
              <a:buClr>
                <a:srgbClr val="888888"/>
              </a:buClr>
              <a:buSzPts val="3200"/>
              <a:buNone/>
            </a:pPr>
            <a:r>
              <a:rPr lang="en-US">
                <a:solidFill>
                  <a:srgbClr val="888888"/>
                </a:solidFill>
              </a:rPr>
              <a:t>Presented by Group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
          <p:cNvSpPr txBox="1"/>
          <p:nvPr>
            <p:ph type="title"/>
          </p:nvPr>
        </p:nvSpPr>
        <p:spPr>
          <a:xfrm>
            <a:off x="457200" y="644100"/>
            <a:ext cx="8364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Weakness of previous prompting framework</a:t>
            </a:r>
            <a:endParaRPr/>
          </a:p>
        </p:txBody>
      </p:sp>
      <p:sp>
        <p:nvSpPr>
          <p:cNvPr id="148" name="Google Shape;148;p4"/>
          <p:cNvSpPr txBox="1"/>
          <p:nvPr/>
        </p:nvSpPr>
        <p:spPr>
          <a:xfrm>
            <a:off x="351300" y="1787100"/>
            <a:ext cx="8576400" cy="47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431800" lvl="0" marL="914400" rtl="0" algn="l">
              <a:spcBef>
                <a:spcPts val="0"/>
              </a:spcBef>
              <a:spcAft>
                <a:spcPts val="0"/>
              </a:spcAft>
              <a:buClr>
                <a:schemeClr val="dk1"/>
              </a:buClr>
              <a:buSzPts val="3200"/>
              <a:buFont typeface="Calibri"/>
              <a:buAutoNum type="alphaLcPeriod"/>
            </a:pPr>
            <a:r>
              <a:rPr lang="en-US" sz="3200">
                <a:solidFill>
                  <a:schemeClr val="dk1"/>
                </a:solidFill>
                <a:latin typeface="Calibri"/>
                <a:ea typeface="Calibri"/>
                <a:cs typeface="Calibri"/>
                <a:sym typeface="Calibri"/>
              </a:rPr>
              <a:t>Flexibility(neglecting potential path)</a:t>
            </a:r>
            <a:endParaRPr sz="3200">
              <a:solidFill>
                <a:schemeClr val="dk1"/>
              </a:solidFill>
              <a:latin typeface="Calibri"/>
              <a:ea typeface="Calibri"/>
              <a:cs typeface="Calibri"/>
              <a:sym typeface="Calibri"/>
            </a:endParaRPr>
          </a:p>
          <a:p>
            <a:pPr indent="0" lvl="0" marL="1371600" rtl="0" algn="l">
              <a:spcBef>
                <a:spcPts val="0"/>
              </a:spcBef>
              <a:spcAft>
                <a:spcPts val="0"/>
              </a:spcAft>
              <a:buNone/>
            </a:pPr>
            <a:r>
              <a:rPr lang="en-US" sz="3200">
                <a:solidFill>
                  <a:schemeClr val="dk1"/>
                </a:solidFill>
                <a:latin typeface="Calibri"/>
                <a:ea typeface="Calibri"/>
                <a:cs typeface="Calibri"/>
                <a:sym typeface="Calibri"/>
              </a:rPr>
              <a:t>example: CoT or ReAct</a:t>
            </a:r>
            <a:endParaRPr sz="3200">
              <a:solidFill>
                <a:schemeClr val="dk1"/>
              </a:solidFill>
              <a:latin typeface="Calibri"/>
              <a:ea typeface="Calibri"/>
              <a:cs typeface="Calibri"/>
              <a:sym typeface="Calibri"/>
            </a:endParaRPr>
          </a:p>
          <a:p>
            <a:pPr indent="-431800" lvl="0" marL="914400" rtl="0" algn="l">
              <a:spcBef>
                <a:spcPts val="0"/>
              </a:spcBef>
              <a:spcAft>
                <a:spcPts val="0"/>
              </a:spcAft>
              <a:buClr>
                <a:schemeClr val="dk1"/>
              </a:buClr>
              <a:buSzPts val="3200"/>
              <a:buFont typeface="Calibri"/>
              <a:buAutoNum type="alphaLcPeriod"/>
            </a:pPr>
            <a:r>
              <a:rPr lang="en-US" sz="3200">
                <a:solidFill>
                  <a:schemeClr val="dk1"/>
                </a:solidFill>
                <a:latin typeface="Calibri"/>
                <a:ea typeface="Calibri"/>
                <a:cs typeface="Calibri"/>
                <a:sym typeface="Calibri"/>
              </a:rPr>
              <a:t>Sensibility(no external observations)</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			example: CoT, RAP or ToT</a:t>
            </a:r>
            <a:endParaRPr sz="3200">
              <a:solidFill>
                <a:schemeClr val="dk1"/>
              </a:solidFill>
              <a:latin typeface="Calibri"/>
              <a:ea typeface="Calibri"/>
              <a:cs typeface="Calibri"/>
              <a:sym typeface="Calibri"/>
            </a:endParaRPr>
          </a:p>
          <a:p>
            <a:pPr indent="-431800" lvl="0" marL="914400" rtl="0" algn="l">
              <a:spcBef>
                <a:spcPts val="0"/>
              </a:spcBef>
              <a:spcAft>
                <a:spcPts val="0"/>
              </a:spcAft>
              <a:buClr>
                <a:schemeClr val="dk1"/>
              </a:buClr>
              <a:buSzPts val="3200"/>
              <a:buFont typeface="Calibri"/>
              <a:buAutoNum type="alphaLcPeriod"/>
            </a:pPr>
            <a:r>
              <a:rPr lang="en-US" sz="3200">
                <a:solidFill>
                  <a:schemeClr val="dk1"/>
                </a:solidFill>
                <a:latin typeface="Calibri"/>
                <a:ea typeface="Calibri"/>
                <a:cs typeface="Calibri"/>
                <a:sym typeface="Calibri"/>
              </a:rPr>
              <a:t>Adaptability</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			example: </a:t>
            </a:r>
            <a:r>
              <a:rPr lang="en-US" sz="3200">
                <a:solidFill>
                  <a:schemeClr val="dk1"/>
                </a:solidFill>
                <a:latin typeface="Calibri"/>
                <a:ea typeface="Calibri"/>
                <a:cs typeface="Calibri"/>
                <a:sym typeface="Calibri"/>
              </a:rPr>
              <a:t>ToT (simple search algorithms)</a:t>
            </a:r>
            <a:endParaRPr sz="3200">
              <a:solidFill>
                <a:schemeClr val="dk1"/>
              </a:solidFill>
              <a:latin typeface="Calibri"/>
              <a:ea typeface="Calibri"/>
              <a:cs typeface="Calibri"/>
              <a:sym typeface="Calibri"/>
            </a:endParaRPr>
          </a:p>
          <a:p>
            <a:pPr indent="0" lvl="0" marL="2743200" rtl="0" algn="l">
              <a:spcBef>
                <a:spcPts val="0"/>
              </a:spcBef>
              <a:spcAft>
                <a:spcPts val="0"/>
              </a:spcAft>
              <a:buNone/>
            </a:pPr>
            <a:r>
              <a:rPr lang="en-US" sz="3200">
                <a:solidFill>
                  <a:schemeClr val="dk1"/>
                </a:solidFill>
                <a:latin typeface="Calibri"/>
                <a:ea typeface="Calibri"/>
                <a:cs typeface="Calibri"/>
                <a:sym typeface="Calibri"/>
              </a:rPr>
              <a:t>  RAP (MC+LM predict states)</a:t>
            </a:r>
            <a:endParaRPr sz="3200">
              <a:solidFill>
                <a:schemeClr val="dk1"/>
              </a:solidFill>
              <a:latin typeface="Calibri"/>
              <a:ea typeface="Calibri"/>
              <a:cs typeface="Calibri"/>
              <a:sym typeface="Calibri"/>
            </a:endParaRPr>
          </a:p>
          <a:p>
            <a:pPr indent="0" lvl="0" marL="2743200" rtl="0" algn="l">
              <a:spcBef>
                <a:spcPts val="0"/>
              </a:spcBef>
              <a:spcAft>
                <a:spcPts val="0"/>
              </a:spcAft>
              <a:buNone/>
            </a:pP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p:txBody>
      </p:sp>
      <p:sp>
        <p:nvSpPr>
          <p:cNvPr id="149" name="Google Shape;149;p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3b38e6d2bb_1_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Monte Carlo Tree Search (MCTS)</a:t>
            </a:r>
            <a:endParaRPr/>
          </a:p>
        </p:txBody>
      </p:sp>
      <p:sp>
        <p:nvSpPr>
          <p:cNvPr id="155" name="Google Shape;155;g33b38e6d2bb_1_21"/>
          <p:cNvSpPr txBox="1"/>
          <p:nvPr/>
        </p:nvSpPr>
        <p:spPr>
          <a:xfrm>
            <a:off x="501675" y="1907675"/>
            <a:ext cx="7898100" cy="47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Node value update formula</a:t>
            </a:r>
            <a:endParaRPr sz="3200">
              <a:solidFill>
                <a:schemeClr val="dk1"/>
              </a:solidFill>
              <a:latin typeface="Calibri"/>
              <a:ea typeface="Calibri"/>
              <a:cs typeface="Calibri"/>
              <a:sym typeface="Calibri"/>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a:p>
            <a:pPr indent="0" lvl="0" marL="0" rtl="0" algn="l">
              <a:spcBef>
                <a:spcPts val="0"/>
              </a:spcBef>
              <a:spcAft>
                <a:spcPts val="0"/>
              </a:spcAft>
              <a:buNone/>
            </a:pPr>
            <a:r>
              <a:rPr lang="en-US" sz="3000">
                <a:solidFill>
                  <a:schemeClr val="dk1"/>
                </a:solidFill>
                <a:latin typeface="Calibri"/>
                <a:ea typeface="Calibri"/>
                <a:cs typeface="Calibri"/>
                <a:sym typeface="Calibri"/>
              </a:rPr>
              <a:t>UCT (Upper Confidence bounds applied to Trees)</a:t>
            </a:r>
            <a:endParaRPr sz="3000">
              <a:solidFill>
                <a:schemeClr val="dk1"/>
              </a:solidFill>
              <a:latin typeface="Calibri"/>
              <a:ea typeface="Calibri"/>
              <a:cs typeface="Calibri"/>
              <a:sym typeface="Calibri"/>
            </a:endParaRPr>
          </a:p>
        </p:txBody>
      </p:sp>
      <p:pic>
        <p:nvPicPr>
          <p:cNvPr id="156" name="Google Shape;156;g33b38e6d2bb_1_21"/>
          <p:cNvPicPr preferRelativeResize="0"/>
          <p:nvPr/>
        </p:nvPicPr>
        <p:blipFill>
          <a:blip r:embed="rId3">
            <a:alphaModFix/>
          </a:blip>
          <a:stretch>
            <a:fillRect/>
          </a:stretch>
        </p:blipFill>
        <p:spPr>
          <a:xfrm>
            <a:off x="573595" y="5125501"/>
            <a:ext cx="8090079" cy="1439475"/>
          </a:xfrm>
          <a:prstGeom prst="rect">
            <a:avLst/>
          </a:prstGeom>
          <a:noFill/>
          <a:ln>
            <a:noFill/>
          </a:ln>
        </p:spPr>
      </p:pic>
      <p:pic>
        <p:nvPicPr>
          <p:cNvPr id="157" name="Google Shape;157;g33b38e6d2bb_1_21"/>
          <p:cNvPicPr preferRelativeResize="0"/>
          <p:nvPr/>
        </p:nvPicPr>
        <p:blipFill>
          <a:blip r:embed="rId4">
            <a:alphaModFix/>
          </a:blip>
          <a:stretch>
            <a:fillRect/>
          </a:stretch>
        </p:blipFill>
        <p:spPr>
          <a:xfrm>
            <a:off x="501675" y="2830600"/>
            <a:ext cx="6553200" cy="1047750"/>
          </a:xfrm>
          <a:prstGeom prst="rect">
            <a:avLst/>
          </a:prstGeom>
          <a:noFill/>
          <a:ln>
            <a:noFill/>
          </a:ln>
        </p:spPr>
      </p:pic>
      <p:sp>
        <p:nvSpPr>
          <p:cNvPr id="158" name="Google Shape;158;g33b38e6d2bb_1_2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42fc683bf3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LATS Framework Overview</a:t>
            </a:r>
            <a:endParaRPr/>
          </a:p>
        </p:txBody>
      </p:sp>
      <p:pic>
        <p:nvPicPr>
          <p:cNvPr id="164" name="Google Shape;164;g342fc683bf3_0_0"/>
          <p:cNvPicPr preferRelativeResize="0"/>
          <p:nvPr/>
        </p:nvPicPr>
        <p:blipFill>
          <a:blip r:embed="rId3">
            <a:alphaModFix/>
          </a:blip>
          <a:stretch>
            <a:fillRect/>
          </a:stretch>
        </p:blipFill>
        <p:spPr>
          <a:xfrm>
            <a:off x="186950" y="1993263"/>
            <a:ext cx="8839201" cy="3242178"/>
          </a:xfrm>
          <a:prstGeom prst="rect">
            <a:avLst/>
          </a:prstGeom>
          <a:noFill/>
          <a:ln>
            <a:noFill/>
          </a:ln>
        </p:spPr>
      </p:pic>
      <p:graphicFrame>
        <p:nvGraphicFramePr>
          <p:cNvPr id="165" name="Google Shape;165;g342fc683bf3_0_0"/>
          <p:cNvGraphicFramePr/>
          <p:nvPr/>
        </p:nvGraphicFramePr>
        <p:xfrm>
          <a:off x="457200" y="5088900"/>
          <a:ext cx="3000000" cy="3000000"/>
        </p:xfrm>
        <a:graphic>
          <a:graphicData uri="http://schemas.openxmlformats.org/drawingml/2006/table">
            <a:tbl>
              <a:tblPr>
                <a:noFill/>
                <a:tableStyleId>{38FCFF01-F43D-45DE-A148-4057F9C38491}</a:tableStyleId>
              </a:tblPr>
              <a:tblGrid>
                <a:gridCol w="1171975"/>
                <a:gridCol w="1551975"/>
                <a:gridCol w="2041475"/>
                <a:gridCol w="1313925"/>
                <a:gridCol w="1048075"/>
                <a:gridCol w="1425475"/>
              </a:tblGrid>
              <a:tr h="735800">
                <a:tc>
                  <a:txBody>
                    <a:bodyPr/>
                    <a:lstStyle/>
                    <a:p>
                      <a:pPr indent="0" lvl="0" marL="0" rtl="0" algn="ctr">
                        <a:spcBef>
                          <a:spcPts val="0"/>
                        </a:spcBef>
                        <a:spcAft>
                          <a:spcPts val="0"/>
                        </a:spcAft>
                        <a:buNone/>
                      </a:pPr>
                      <a:r>
                        <a:rPr lang="en-US"/>
                        <a:t>Selection </a:t>
                      </a:r>
                      <a:endParaRPr/>
                    </a:p>
                  </a:txBody>
                  <a:tcPr marT="91425" marB="91425" marR="91425" marL="91425" anchor="ctr"/>
                </a:tc>
                <a:tc>
                  <a:txBody>
                    <a:bodyPr/>
                    <a:lstStyle/>
                    <a:p>
                      <a:pPr indent="0" lvl="0" marL="0" rtl="0" algn="ctr">
                        <a:spcBef>
                          <a:spcPts val="0"/>
                        </a:spcBef>
                        <a:spcAft>
                          <a:spcPts val="0"/>
                        </a:spcAft>
                        <a:buNone/>
                      </a:pPr>
                      <a:r>
                        <a:rPr lang="en-US"/>
                        <a:t>Expansion</a:t>
                      </a:r>
                      <a:endParaRPr/>
                    </a:p>
                  </a:txBody>
                  <a:tcPr marT="91425" marB="91425" marR="91425" marL="91425" anchor="ctr"/>
                </a:tc>
                <a:tc>
                  <a:txBody>
                    <a:bodyPr/>
                    <a:lstStyle/>
                    <a:p>
                      <a:pPr indent="0" lvl="0" marL="0" rtl="0" algn="ctr">
                        <a:spcBef>
                          <a:spcPts val="0"/>
                        </a:spcBef>
                        <a:spcAft>
                          <a:spcPts val="0"/>
                        </a:spcAft>
                        <a:buNone/>
                      </a:pPr>
                      <a:r>
                        <a:rPr lang="en-US"/>
                        <a:t>Evaluation</a:t>
                      </a:r>
                      <a:endParaRPr/>
                    </a:p>
                  </a:txBody>
                  <a:tcPr marT="91425" marB="91425" marR="91425" marL="91425" anchor="ctr"/>
                </a:tc>
                <a:tc>
                  <a:txBody>
                    <a:bodyPr/>
                    <a:lstStyle/>
                    <a:p>
                      <a:pPr indent="0" lvl="0" marL="0" rtl="0" algn="ctr">
                        <a:spcBef>
                          <a:spcPts val="0"/>
                        </a:spcBef>
                        <a:spcAft>
                          <a:spcPts val="0"/>
                        </a:spcAft>
                        <a:buNone/>
                      </a:pPr>
                      <a:r>
                        <a:rPr lang="en-US"/>
                        <a:t>Simulation</a:t>
                      </a:r>
                      <a:endParaRPr/>
                    </a:p>
                  </a:txBody>
                  <a:tcPr marT="91425" marB="91425" marR="91425" marL="91425" anchor="ctr"/>
                </a:tc>
                <a:tc>
                  <a:txBody>
                    <a:bodyPr/>
                    <a:lstStyle/>
                    <a:p>
                      <a:pPr indent="0" lvl="0" marL="0" rtl="0" algn="ctr">
                        <a:spcBef>
                          <a:spcPts val="0"/>
                        </a:spcBef>
                        <a:spcAft>
                          <a:spcPts val="0"/>
                        </a:spcAft>
                        <a:buNone/>
                      </a:pPr>
                      <a:r>
                        <a:rPr lang="en-US"/>
                        <a:t>BP</a:t>
                      </a:r>
                      <a:endParaRPr/>
                    </a:p>
                  </a:txBody>
                  <a:tcPr marT="91425" marB="91425" marR="91425" marL="91425" anchor="ctr"/>
                </a:tc>
                <a:tc>
                  <a:txBody>
                    <a:bodyPr/>
                    <a:lstStyle/>
                    <a:p>
                      <a:pPr indent="0" lvl="0" marL="0" rtl="0" algn="ctr">
                        <a:spcBef>
                          <a:spcPts val="0"/>
                        </a:spcBef>
                        <a:spcAft>
                          <a:spcPts val="0"/>
                        </a:spcAft>
                        <a:buNone/>
                      </a:pPr>
                      <a:r>
                        <a:rPr lang="en-US"/>
                        <a:t>Reflection</a:t>
                      </a:r>
                      <a:endParaRPr/>
                    </a:p>
                  </a:txBody>
                  <a:tcPr marT="91425" marB="91425" marR="91425" marL="91425" anchor="ctr"/>
                </a:tc>
              </a:tr>
              <a:tr h="6282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US" sz="1000"/>
                        <a:t>try to terminal node</a:t>
                      </a:r>
                      <a:endParaRPr sz="1000"/>
                    </a:p>
                  </a:txBody>
                  <a:tcPr marT="91425" marB="91425" marR="91425" marL="91425" anchor="ctr"/>
                </a:tc>
                <a:tc>
                  <a:txBody>
                    <a:bodyPr/>
                    <a:lstStyle/>
                    <a:p>
                      <a:pPr indent="0" lvl="0" marL="0" rtl="0" algn="l">
                        <a:spcBef>
                          <a:spcPts val="0"/>
                        </a:spcBef>
                        <a:spcAft>
                          <a:spcPts val="0"/>
                        </a:spcAft>
                        <a:buNone/>
                      </a:pPr>
                      <a:r>
                        <a:rPr lang="en-US" sz="1000"/>
                        <a:t>return reward</a:t>
                      </a:r>
                      <a:endParaRPr sz="1000"/>
                    </a:p>
                  </a:txBody>
                  <a:tcPr marT="91425" marB="91425" marR="91425" marL="91425" anchor="ctr"/>
                </a:tc>
                <a:tc>
                  <a:txBody>
                    <a:bodyPr/>
                    <a:lstStyle/>
                    <a:p>
                      <a:pPr indent="0" lvl="0" marL="0" rtl="0" algn="l">
                        <a:spcBef>
                          <a:spcPts val="0"/>
                        </a:spcBef>
                        <a:spcAft>
                          <a:spcPts val="0"/>
                        </a:spcAft>
                        <a:buNone/>
                      </a:pPr>
                      <a:r>
                        <a:rPr lang="en-US" sz="1000"/>
                        <a:t>generate reflect prompt</a:t>
                      </a:r>
                      <a:endParaRPr sz="1000"/>
                    </a:p>
                  </a:txBody>
                  <a:tcPr marT="91425" marB="91425" marR="91425" marL="91425" anchor="ctr"/>
                </a:tc>
              </a:tr>
            </a:tbl>
          </a:graphicData>
        </a:graphic>
      </p:graphicFrame>
      <p:pic>
        <p:nvPicPr>
          <p:cNvPr id="166" name="Google Shape;166;g342fc683bf3_0_0"/>
          <p:cNvPicPr preferRelativeResize="0"/>
          <p:nvPr/>
        </p:nvPicPr>
        <p:blipFill>
          <a:blip r:embed="rId4">
            <a:alphaModFix/>
          </a:blip>
          <a:stretch>
            <a:fillRect/>
          </a:stretch>
        </p:blipFill>
        <p:spPr>
          <a:xfrm>
            <a:off x="583925" y="6020600"/>
            <a:ext cx="994725" cy="176975"/>
          </a:xfrm>
          <a:prstGeom prst="rect">
            <a:avLst/>
          </a:prstGeom>
          <a:noFill/>
          <a:ln>
            <a:noFill/>
          </a:ln>
        </p:spPr>
      </p:pic>
      <p:pic>
        <p:nvPicPr>
          <p:cNvPr id="167" name="Google Shape;167;g342fc683bf3_0_0"/>
          <p:cNvPicPr preferRelativeResize="0"/>
          <p:nvPr/>
        </p:nvPicPr>
        <p:blipFill>
          <a:blip r:embed="rId5">
            <a:alphaModFix/>
          </a:blip>
          <a:stretch>
            <a:fillRect/>
          </a:stretch>
        </p:blipFill>
        <p:spPr>
          <a:xfrm>
            <a:off x="1736988" y="6020596"/>
            <a:ext cx="1390511" cy="176975"/>
          </a:xfrm>
          <a:prstGeom prst="rect">
            <a:avLst/>
          </a:prstGeom>
          <a:noFill/>
          <a:ln>
            <a:noFill/>
          </a:ln>
        </p:spPr>
      </p:pic>
      <p:pic>
        <p:nvPicPr>
          <p:cNvPr id="168" name="Google Shape;168;g342fc683bf3_0_0"/>
          <p:cNvPicPr preferRelativeResize="0"/>
          <p:nvPr/>
        </p:nvPicPr>
        <p:blipFill>
          <a:blip r:embed="rId6">
            <a:alphaModFix/>
          </a:blip>
          <a:stretch>
            <a:fillRect/>
          </a:stretch>
        </p:blipFill>
        <p:spPr>
          <a:xfrm>
            <a:off x="3181152" y="5995400"/>
            <a:ext cx="2041475" cy="227375"/>
          </a:xfrm>
          <a:prstGeom prst="rect">
            <a:avLst/>
          </a:prstGeom>
          <a:noFill/>
          <a:ln>
            <a:noFill/>
          </a:ln>
        </p:spPr>
      </p:pic>
      <p:sp>
        <p:nvSpPr>
          <p:cNvPr id="169" name="Google Shape;169;g342fc683bf3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Experimental Results</a:t>
            </a:r>
            <a:endParaRPr/>
          </a:p>
        </p:txBody>
      </p:sp>
      <p:sp>
        <p:nvSpPr>
          <p:cNvPr id="175" name="Google Shape;175;p5"/>
          <p:cNvSpPr txBox="1"/>
          <p:nvPr/>
        </p:nvSpPr>
        <p:spPr>
          <a:xfrm>
            <a:off x="457200" y="1417650"/>
            <a:ext cx="8472300" cy="469500"/>
          </a:xfrm>
          <a:prstGeom prst="rect">
            <a:avLst/>
          </a:prstGeom>
          <a:noFill/>
          <a:ln>
            <a:noFill/>
          </a:ln>
        </p:spPr>
        <p:txBody>
          <a:bodyPr anchorCtr="0" anchor="t" bIns="91425" lIns="91425" spcFirstLastPara="1" rIns="91425" wrap="square" tIns="91425">
            <a:spAutoFit/>
          </a:bodyPr>
          <a:lstStyle/>
          <a:p>
            <a:pPr indent="-346075" lvl="0" marL="457200" rtl="0" algn="l">
              <a:lnSpc>
                <a:spcPct val="115000"/>
              </a:lnSpc>
              <a:spcBef>
                <a:spcPts val="1100"/>
              </a:spcBef>
              <a:spcAft>
                <a:spcPts val="0"/>
              </a:spcAft>
              <a:buClr>
                <a:schemeClr val="dk1"/>
              </a:buClr>
              <a:buSzPts val="1850"/>
              <a:buFont typeface="Calibri"/>
              <a:buChar char="●"/>
            </a:pPr>
            <a:r>
              <a:rPr lang="en-US" sz="1850">
                <a:solidFill>
                  <a:schemeClr val="dk1"/>
                </a:solidFill>
                <a:highlight>
                  <a:srgbClr val="FFFFFF"/>
                </a:highlight>
                <a:latin typeface="Calibri"/>
                <a:ea typeface="Calibri"/>
                <a:cs typeface="Calibri"/>
                <a:sym typeface="Calibri"/>
              </a:rPr>
              <a:t>HotPotQA - multi-hop question-answering benchmark</a:t>
            </a:r>
            <a:endParaRPr sz="1850">
              <a:solidFill>
                <a:schemeClr val="dk1"/>
              </a:solidFill>
              <a:highlight>
                <a:srgbClr val="FFFFFF"/>
              </a:highlight>
              <a:latin typeface="Calibri"/>
              <a:ea typeface="Calibri"/>
              <a:cs typeface="Calibri"/>
              <a:sym typeface="Calibri"/>
            </a:endParaRPr>
          </a:p>
        </p:txBody>
      </p:sp>
      <p:pic>
        <p:nvPicPr>
          <p:cNvPr id="176" name="Google Shape;176;p5"/>
          <p:cNvPicPr preferRelativeResize="0"/>
          <p:nvPr/>
        </p:nvPicPr>
        <p:blipFill>
          <a:blip r:embed="rId3">
            <a:alphaModFix/>
          </a:blip>
          <a:stretch>
            <a:fillRect/>
          </a:stretch>
        </p:blipFill>
        <p:spPr>
          <a:xfrm>
            <a:off x="437175" y="2128325"/>
            <a:ext cx="4491099" cy="2900625"/>
          </a:xfrm>
          <a:prstGeom prst="rect">
            <a:avLst/>
          </a:prstGeom>
          <a:noFill/>
          <a:ln>
            <a:noFill/>
          </a:ln>
        </p:spPr>
      </p:pic>
      <p:pic>
        <p:nvPicPr>
          <p:cNvPr id="177" name="Google Shape;177;p5"/>
          <p:cNvPicPr preferRelativeResize="0"/>
          <p:nvPr/>
        </p:nvPicPr>
        <p:blipFill>
          <a:blip r:embed="rId4">
            <a:alphaModFix/>
          </a:blip>
          <a:stretch>
            <a:fillRect/>
          </a:stretch>
        </p:blipFill>
        <p:spPr>
          <a:xfrm>
            <a:off x="5081151" y="2128313"/>
            <a:ext cx="3625674" cy="3442218"/>
          </a:xfrm>
          <a:prstGeom prst="rect">
            <a:avLst/>
          </a:prstGeom>
          <a:noFill/>
          <a:ln>
            <a:noFill/>
          </a:ln>
        </p:spPr>
      </p:pic>
      <p:sp>
        <p:nvSpPr>
          <p:cNvPr id="178" name="Google Shape;178;p5"/>
          <p:cNvSpPr txBox="1"/>
          <p:nvPr/>
        </p:nvSpPr>
        <p:spPr>
          <a:xfrm>
            <a:off x="716375" y="5633875"/>
            <a:ext cx="3932700" cy="6216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US" sz="1800">
                <a:solidFill>
                  <a:schemeClr val="dk1"/>
                </a:solidFill>
                <a:latin typeface="Calibri"/>
                <a:ea typeface="Calibri"/>
                <a:cs typeface="Calibri"/>
                <a:sym typeface="Calibri"/>
              </a:rPr>
              <a:t>LATS（CoT）- LATS with CoT prompt.</a:t>
            </a:r>
            <a:endParaRPr sz="1800">
              <a:solidFill>
                <a:schemeClr val="dk1"/>
              </a:solidFill>
              <a:latin typeface="Calibri"/>
              <a:ea typeface="Calibri"/>
              <a:cs typeface="Calibri"/>
              <a:sym typeface="Calibri"/>
            </a:endParaRPr>
          </a:p>
        </p:txBody>
      </p:sp>
      <p:sp>
        <p:nvSpPr>
          <p:cNvPr id="179" name="Google Shape;179;p5"/>
          <p:cNvSpPr txBox="1"/>
          <p:nvPr/>
        </p:nvSpPr>
        <p:spPr>
          <a:xfrm>
            <a:off x="4903325" y="5739625"/>
            <a:ext cx="3981300" cy="6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LATS（CoT）- LATS </a:t>
            </a:r>
            <a:r>
              <a:rPr lang="en-US">
                <a:solidFill>
                  <a:schemeClr val="dk1"/>
                </a:solidFill>
                <a:latin typeface="Calibri"/>
                <a:ea typeface="Calibri"/>
                <a:cs typeface="Calibri"/>
                <a:sym typeface="Calibri"/>
              </a:rPr>
              <a:t>using CoT prompt first, and then switching to ReAct prompt when upon failure.</a:t>
            </a:r>
            <a:endParaRPr>
              <a:solidFill>
                <a:schemeClr val="dk1"/>
              </a:solidFill>
              <a:latin typeface="Calibri"/>
              <a:ea typeface="Calibri"/>
              <a:cs typeface="Calibri"/>
              <a:sym typeface="Calibri"/>
            </a:endParaRPr>
          </a:p>
        </p:txBody>
      </p:sp>
      <p:sp>
        <p:nvSpPr>
          <p:cNvPr id="180" name="Google Shape;180;p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3b38e6d2bb_0_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Experimental Results</a:t>
            </a:r>
            <a:endParaRPr/>
          </a:p>
        </p:txBody>
      </p:sp>
      <p:sp>
        <p:nvSpPr>
          <p:cNvPr id="186" name="Google Shape;186;g33b38e6d2bb_0_7"/>
          <p:cNvSpPr txBox="1"/>
          <p:nvPr/>
        </p:nvSpPr>
        <p:spPr>
          <a:xfrm>
            <a:off x="46625" y="1417650"/>
            <a:ext cx="1908300" cy="469500"/>
          </a:xfrm>
          <a:prstGeom prst="rect">
            <a:avLst/>
          </a:prstGeom>
          <a:noFill/>
          <a:ln>
            <a:noFill/>
          </a:ln>
        </p:spPr>
        <p:txBody>
          <a:bodyPr anchorCtr="0" anchor="t" bIns="91425" lIns="91425" spcFirstLastPara="1" rIns="91425" wrap="square" tIns="91425">
            <a:spAutoFit/>
          </a:bodyPr>
          <a:lstStyle/>
          <a:p>
            <a:pPr indent="-346075" lvl="0" marL="457200" rtl="0" algn="l">
              <a:lnSpc>
                <a:spcPct val="115000"/>
              </a:lnSpc>
              <a:spcBef>
                <a:spcPts val="1100"/>
              </a:spcBef>
              <a:spcAft>
                <a:spcPts val="0"/>
              </a:spcAft>
              <a:buClr>
                <a:schemeClr val="dk1"/>
              </a:buClr>
              <a:buSzPts val="1850"/>
              <a:buFont typeface="Calibri"/>
              <a:buChar char="●"/>
            </a:pPr>
            <a:r>
              <a:rPr lang="en-US" sz="1850">
                <a:solidFill>
                  <a:schemeClr val="dk1"/>
                </a:solidFill>
                <a:highlight>
                  <a:srgbClr val="FFFFFF"/>
                </a:highlight>
                <a:latin typeface="Calibri"/>
                <a:ea typeface="Calibri"/>
                <a:cs typeface="Calibri"/>
                <a:sym typeface="Calibri"/>
              </a:rPr>
              <a:t>HumanEval</a:t>
            </a:r>
            <a:endParaRPr sz="1850">
              <a:solidFill>
                <a:schemeClr val="dk1"/>
              </a:solidFill>
              <a:highlight>
                <a:srgbClr val="FFFFFF"/>
              </a:highlight>
              <a:latin typeface="Calibri"/>
              <a:ea typeface="Calibri"/>
              <a:cs typeface="Calibri"/>
              <a:sym typeface="Calibri"/>
            </a:endParaRPr>
          </a:p>
        </p:txBody>
      </p:sp>
      <p:sp>
        <p:nvSpPr>
          <p:cNvPr id="187" name="Google Shape;187;g33b38e6d2bb_0_7"/>
          <p:cNvSpPr txBox="1"/>
          <p:nvPr/>
        </p:nvSpPr>
        <p:spPr>
          <a:xfrm>
            <a:off x="497250" y="5583100"/>
            <a:ext cx="8229600" cy="62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chemeClr val="dk1"/>
                </a:solidFill>
                <a:latin typeface="Calibri"/>
                <a:ea typeface="Calibri"/>
                <a:cs typeface="Calibri"/>
                <a:sym typeface="Calibri"/>
              </a:rPr>
              <a:t>LATS（ReACT）- LATS with ReAct prompt</a:t>
            </a:r>
            <a:endParaRPr sz="2000">
              <a:solidFill>
                <a:schemeClr val="dk1"/>
              </a:solidFill>
              <a:latin typeface="Calibri"/>
              <a:ea typeface="Calibri"/>
              <a:cs typeface="Calibri"/>
              <a:sym typeface="Calibri"/>
            </a:endParaRPr>
          </a:p>
        </p:txBody>
      </p:sp>
      <p:pic>
        <p:nvPicPr>
          <p:cNvPr id="188" name="Google Shape;188;g33b38e6d2bb_0_7"/>
          <p:cNvPicPr preferRelativeResize="0"/>
          <p:nvPr/>
        </p:nvPicPr>
        <p:blipFill>
          <a:blip r:embed="rId3">
            <a:alphaModFix/>
          </a:blip>
          <a:stretch>
            <a:fillRect/>
          </a:stretch>
        </p:blipFill>
        <p:spPr>
          <a:xfrm>
            <a:off x="0" y="1887150"/>
            <a:ext cx="4343400" cy="3239164"/>
          </a:xfrm>
          <a:prstGeom prst="rect">
            <a:avLst/>
          </a:prstGeom>
          <a:noFill/>
          <a:ln>
            <a:noFill/>
          </a:ln>
        </p:spPr>
      </p:pic>
      <p:pic>
        <p:nvPicPr>
          <p:cNvPr id="189" name="Google Shape;189;g33b38e6d2bb_0_7"/>
          <p:cNvPicPr preferRelativeResize="0"/>
          <p:nvPr/>
        </p:nvPicPr>
        <p:blipFill>
          <a:blip r:embed="rId4">
            <a:alphaModFix/>
          </a:blip>
          <a:stretch>
            <a:fillRect/>
          </a:stretch>
        </p:blipFill>
        <p:spPr>
          <a:xfrm>
            <a:off x="4271325" y="1887150"/>
            <a:ext cx="4872675" cy="2830114"/>
          </a:xfrm>
          <a:prstGeom prst="rect">
            <a:avLst/>
          </a:prstGeom>
          <a:noFill/>
          <a:ln>
            <a:noFill/>
          </a:ln>
        </p:spPr>
      </p:pic>
      <p:sp>
        <p:nvSpPr>
          <p:cNvPr id="190" name="Google Shape;190;g33b38e6d2bb_0_7"/>
          <p:cNvSpPr txBox="1"/>
          <p:nvPr/>
        </p:nvSpPr>
        <p:spPr>
          <a:xfrm>
            <a:off x="4572000" y="1417650"/>
            <a:ext cx="1908300" cy="469500"/>
          </a:xfrm>
          <a:prstGeom prst="rect">
            <a:avLst/>
          </a:prstGeom>
          <a:noFill/>
          <a:ln>
            <a:noFill/>
          </a:ln>
        </p:spPr>
        <p:txBody>
          <a:bodyPr anchorCtr="0" anchor="t" bIns="91425" lIns="91425" spcFirstLastPara="1" rIns="91425" wrap="square" tIns="91425">
            <a:spAutoFit/>
          </a:bodyPr>
          <a:lstStyle/>
          <a:p>
            <a:pPr indent="-346075" lvl="0" marL="457200" rtl="0" algn="l">
              <a:lnSpc>
                <a:spcPct val="115000"/>
              </a:lnSpc>
              <a:spcBef>
                <a:spcPts val="1100"/>
              </a:spcBef>
              <a:spcAft>
                <a:spcPts val="0"/>
              </a:spcAft>
              <a:buClr>
                <a:schemeClr val="dk1"/>
              </a:buClr>
              <a:buSzPts val="1850"/>
              <a:buFont typeface="Calibri"/>
              <a:buChar char="●"/>
            </a:pPr>
            <a:r>
              <a:rPr lang="en-US" sz="1850">
                <a:solidFill>
                  <a:schemeClr val="dk1"/>
                </a:solidFill>
                <a:highlight>
                  <a:srgbClr val="FFFFFF"/>
                </a:highlight>
                <a:latin typeface="Calibri"/>
                <a:ea typeface="Calibri"/>
                <a:cs typeface="Calibri"/>
                <a:sym typeface="Calibri"/>
              </a:rPr>
              <a:t>MBPP</a:t>
            </a:r>
            <a:endParaRPr sz="1850">
              <a:solidFill>
                <a:schemeClr val="dk1"/>
              </a:solidFill>
              <a:highlight>
                <a:srgbClr val="FFFFFF"/>
              </a:highlight>
              <a:latin typeface="Calibri"/>
              <a:ea typeface="Calibri"/>
              <a:cs typeface="Calibri"/>
              <a:sym typeface="Calibri"/>
            </a:endParaRPr>
          </a:p>
        </p:txBody>
      </p:sp>
      <p:sp>
        <p:nvSpPr>
          <p:cNvPr id="191" name="Google Shape;191;g33b38e6d2bb_0_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3b38e6d2bb_0_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Experimental Results</a:t>
            </a:r>
            <a:endParaRPr/>
          </a:p>
        </p:txBody>
      </p:sp>
      <p:sp>
        <p:nvSpPr>
          <p:cNvPr id="197" name="Google Shape;197;g33b38e6d2bb_0_27"/>
          <p:cNvSpPr txBox="1"/>
          <p:nvPr/>
        </p:nvSpPr>
        <p:spPr>
          <a:xfrm>
            <a:off x="457200" y="1417650"/>
            <a:ext cx="8472300" cy="469500"/>
          </a:xfrm>
          <a:prstGeom prst="rect">
            <a:avLst/>
          </a:prstGeom>
          <a:noFill/>
          <a:ln>
            <a:noFill/>
          </a:ln>
        </p:spPr>
        <p:txBody>
          <a:bodyPr anchorCtr="0" anchor="t" bIns="91425" lIns="91425" spcFirstLastPara="1" rIns="91425" wrap="square" tIns="91425">
            <a:spAutoFit/>
          </a:bodyPr>
          <a:lstStyle/>
          <a:p>
            <a:pPr indent="-346075" lvl="0" marL="457200" rtl="0" algn="l">
              <a:lnSpc>
                <a:spcPct val="115000"/>
              </a:lnSpc>
              <a:spcBef>
                <a:spcPts val="1100"/>
              </a:spcBef>
              <a:spcAft>
                <a:spcPts val="0"/>
              </a:spcAft>
              <a:buClr>
                <a:schemeClr val="dk1"/>
              </a:buClr>
              <a:buSzPts val="1850"/>
              <a:buFont typeface="Calibri"/>
              <a:buChar char="●"/>
            </a:pPr>
            <a:r>
              <a:rPr lang="en-US" sz="1850">
                <a:solidFill>
                  <a:schemeClr val="dk1"/>
                </a:solidFill>
                <a:highlight>
                  <a:srgbClr val="FFFFFF"/>
                </a:highlight>
                <a:latin typeface="Calibri"/>
                <a:ea typeface="Calibri"/>
                <a:cs typeface="Calibri"/>
                <a:sym typeface="Calibri"/>
              </a:rPr>
              <a:t>WebShop</a:t>
            </a:r>
            <a:endParaRPr sz="1850">
              <a:solidFill>
                <a:schemeClr val="dk1"/>
              </a:solidFill>
              <a:highlight>
                <a:srgbClr val="FFFFFF"/>
              </a:highlight>
              <a:latin typeface="Calibri"/>
              <a:ea typeface="Calibri"/>
              <a:cs typeface="Calibri"/>
              <a:sym typeface="Calibri"/>
            </a:endParaRPr>
          </a:p>
        </p:txBody>
      </p:sp>
      <p:sp>
        <p:nvSpPr>
          <p:cNvPr id="198" name="Google Shape;198;g33b38e6d2bb_0_27"/>
          <p:cNvSpPr txBox="1"/>
          <p:nvPr/>
        </p:nvSpPr>
        <p:spPr>
          <a:xfrm>
            <a:off x="497250" y="5811700"/>
            <a:ext cx="82296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99" name="Google Shape;199;g33b38e6d2bb_0_27"/>
          <p:cNvSpPr txBox="1"/>
          <p:nvPr/>
        </p:nvSpPr>
        <p:spPr>
          <a:xfrm>
            <a:off x="649650" y="5964100"/>
            <a:ext cx="82296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200" name="Google Shape;200;g33b38e6d2bb_0_27"/>
          <p:cNvPicPr preferRelativeResize="0"/>
          <p:nvPr/>
        </p:nvPicPr>
        <p:blipFill>
          <a:blip r:embed="rId3">
            <a:alphaModFix/>
          </a:blip>
          <a:stretch>
            <a:fillRect/>
          </a:stretch>
        </p:blipFill>
        <p:spPr>
          <a:xfrm>
            <a:off x="2242013" y="2115750"/>
            <a:ext cx="4659978" cy="3619751"/>
          </a:xfrm>
          <a:prstGeom prst="rect">
            <a:avLst/>
          </a:prstGeom>
          <a:noFill/>
          <a:ln>
            <a:noFill/>
          </a:ln>
        </p:spPr>
      </p:pic>
      <p:sp>
        <p:nvSpPr>
          <p:cNvPr id="201" name="Google Shape;201;g33b38e6d2bb_0_2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Ablation &amp; Efficiency Analysis</a:t>
            </a:r>
            <a:endParaRPr/>
          </a:p>
        </p:txBody>
      </p:sp>
      <p:pic>
        <p:nvPicPr>
          <p:cNvPr id="207" name="Google Shape;207;p6"/>
          <p:cNvPicPr preferRelativeResize="0"/>
          <p:nvPr/>
        </p:nvPicPr>
        <p:blipFill>
          <a:blip r:embed="rId3">
            <a:alphaModFix/>
          </a:blip>
          <a:stretch>
            <a:fillRect/>
          </a:stretch>
        </p:blipFill>
        <p:spPr>
          <a:xfrm>
            <a:off x="1550704" y="1505292"/>
            <a:ext cx="6042588" cy="3847425"/>
          </a:xfrm>
          <a:prstGeom prst="rect">
            <a:avLst/>
          </a:prstGeom>
          <a:noFill/>
          <a:ln>
            <a:noFill/>
          </a:ln>
        </p:spPr>
      </p:pic>
      <p:sp>
        <p:nvSpPr>
          <p:cNvPr id="208" name="Google Shape;208;p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33b38e6d2bb_0_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Ablation &amp; Efficiency Analysis</a:t>
            </a:r>
            <a:endParaRPr/>
          </a:p>
        </p:txBody>
      </p:sp>
      <p:pic>
        <p:nvPicPr>
          <p:cNvPr id="214" name="Google Shape;214;g33b38e6d2bb_0_39"/>
          <p:cNvPicPr preferRelativeResize="0"/>
          <p:nvPr/>
        </p:nvPicPr>
        <p:blipFill>
          <a:blip r:embed="rId3">
            <a:alphaModFix/>
          </a:blip>
          <a:stretch>
            <a:fillRect/>
          </a:stretch>
        </p:blipFill>
        <p:spPr>
          <a:xfrm>
            <a:off x="524988" y="1806725"/>
            <a:ext cx="8094028" cy="2260300"/>
          </a:xfrm>
          <a:prstGeom prst="rect">
            <a:avLst/>
          </a:prstGeom>
          <a:noFill/>
          <a:ln>
            <a:noFill/>
          </a:ln>
        </p:spPr>
      </p:pic>
      <p:pic>
        <p:nvPicPr>
          <p:cNvPr id="215" name="Google Shape;215;g33b38e6d2bb_0_39"/>
          <p:cNvPicPr preferRelativeResize="0"/>
          <p:nvPr/>
        </p:nvPicPr>
        <p:blipFill>
          <a:blip r:embed="rId4">
            <a:alphaModFix/>
          </a:blip>
          <a:stretch>
            <a:fillRect/>
          </a:stretch>
        </p:blipFill>
        <p:spPr>
          <a:xfrm>
            <a:off x="3090475" y="4173925"/>
            <a:ext cx="2963083" cy="2486175"/>
          </a:xfrm>
          <a:prstGeom prst="rect">
            <a:avLst/>
          </a:prstGeom>
          <a:noFill/>
          <a:ln>
            <a:noFill/>
          </a:ln>
        </p:spPr>
      </p:pic>
      <p:sp>
        <p:nvSpPr>
          <p:cNvPr id="216" name="Google Shape;216;g33b38e6d2bb_0_3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33b66d46a2d_1_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Conclusions &amp; Future Work</a:t>
            </a:r>
            <a:endParaRPr/>
          </a:p>
        </p:txBody>
      </p:sp>
      <p:sp>
        <p:nvSpPr>
          <p:cNvPr id="222" name="Google Shape;222;g33b66d46a2d_1_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3" name="Google Shape;223;g33b66d46a2d_1_2"/>
          <p:cNvSpPr txBox="1"/>
          <p:nvPr>
            <p:ph idx="1" type="body"/>
          </p:nvPr>
        </p:nvSpPr>
        <p:spPr>
          <a:xfrm>
            <a:off x="457200" y="1417650"/>
            <a:ext cx="8229600" cy="5021700"/>
          </a:xfrm>
          <a:prstGeom prst="rect">
            <a:avLst/>
          </a:prstGeom>
          <a:noFill/>
          <a:ln>
            <a:noFill/>
          </a:ln>
        </p:spPr>
        <p:txBody>
          <a:bodyPr anchorCtr="0" anchor="t" bIns="45700" lIns="91425" spcFirstLastPara="1" rIns="91425" wrap="square" tIns="45700">
            <a:normAutofit/>
          </a:bodyPr>
          <a:lstStyle/>
          <a:p>
            <a:pPr indent="-431800" lvl="0" marL="457200" rtl="0" algn="l">
              <a:lnSpc>
                <a:spcPct val="115000"/>
              </a:lnSpc>
              <a:spcBef>
                <a:spcPts val="0"/>
              </a:spcBef>
              <a:spcAft>
                <a:spcPts val="0"/>
              </a:spcAft>
              <a:buClr>
                <a:schemeClr val="dk1"/>
              </a:buClr>
              <a:buSzPts val="3200"/>
              <a:buFont typeface="Calibri"/>
              <a:buChar char="•"/>
            </a:pPr>
            <a:r>
              <a:rPr b="1" lang="en-US"/>
              <a:t>High computational cost</a:t>
            </a:r>
            <a:endParaRPr b="1"/>
          </a:p>
          <a:p>
            <a:pPr indent="-342900" lvl="0" marL="457200" rtl="0" algn="l">
              <a:lnSpc>
                <a:spcPct val="115000"/>
              </a:lnSpc>
              <a:spcBef>
                <a:spcPts val="0"/>
              </a:spcBef>
              <a:spcAft>
                <a:spcPts val="0"/>
              </a:spcAft>
              <a:buSzPts val="1800"/>
              <a:buChar char="-"/>
            </a:pPr>
            <a:r>
              <a:rPr lang="en-US"/>
              <a:t>Although LATS has higher computational cost, it offers several advantages that help offset this. Fewer Node Expansions, Higher Quality, Lower token usage.</a:t>
            </a:r>
            <a:endParaRPr/>
          </a:p>
          <a:p>
            <a:pPr indent="-431800" lvl="0" marL="457200" rtl="0" algn="l">
              <a:lnSpc>
                <a:spcPct val="115000"/>
              </a:lnSpc>
              <a:spcBef>
                <a:spcPts val="0"/>
              </a:spcBef>
              <a:spcAft>
                <a:spcPts val="0"/>
              </a:spcAft>
              <a:buClr>
                <a:schemeClr val="dk1"/>
              </a:buClr>
              <a:buSzPts val="3200"/>
              <a:buFont typeface="Calibri"/>
              <a:buChar char="•"/>
            </a:pPr>
            <a:r>
              <a:rPr b="1" lang="en-US"/>
              <a:t>Reversible environments required</a:t>
            </a:r>
            <a:endParaRPr b="1"/>
          </a:p>
          <a:p>
            <a:pPr indent="-342900" lvl="0" marL="457200" rtl="0" algn="l">
              <a:lnSpc>
                <a:spcPct val="115000"/>
              </a:lnSpc>
              <a:spcBef>
                <a:spcPts val="0"/>
              </a:spcBef>
              <a:spcAft>
                <a:spcPts val="0"/>
              </a:spcAft>
              <a:buSzPts val="1800"/>
              <a:buChar char="-"/>
            </a:pPr>
            <a:r>
              <a:rPr lang="en-US"/>
              <a:t>LATS assumes the ability to backtrack, which may not apply to all settings.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7"/>
          <p:cNvSpPr txBox="1"/>
          <p:nvPr>
            <p:ph type="title"/>
          </p:nvPr>
        </p:nvSpPr>
        <p:spPr>
          <a:xfrm>
            <a:off x="457200" y="28575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Q&amp;A</a:t>
            </a:r>
            <a:endParaRPr b="1"/>
          </a:p>
        </p:txBody>
      </p:sp>
      <p:sp>
        <p:nvSpPr>
          <p:cNvPr id="229" name="Google Shape;229;p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Outline</a:t>
            </a:r>
            <a:endParaRPr b="1"/>
          </a:p>
        </p:txBody>
      </p:sp>
      <p:sp>
        <p:nvSpPr>
          <p:cNvPr id="91" name="Google Shape;91;p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640"/>
              </a:spcBef>
              <a:spcAft>
                <a:spcPts val="0"/>
              </a:spcAft>
              <a:buSzPts val="1800"/>
              <a:buChar char="●"/>
            </a:pPr>
            <a:r>
              <a:rPr lang="en-US"/>
              <a:t>Introduction</a:t>
            </a:r>
            <a:endParaRPr/>
          </a:p>
          <a:p>
            <a:pPr indent="-342900" lvl="0" marL="457200" rtl="0" algn="l">
              <a:lnSpc>
                <a:spcPct val="115000"/>
              </a:lnSpc>
              <a:spcBef>
                <a:spcPts val="0"/>
              </a:spcBef>
              <a:spcAft>
                <a:spcPts val="0"/>
              </a:spcAft>
              <a:buSzPts val="1800"/>
              <a:buChar char="●"/>
            </a:pPr>
            <a:r>
              <a:rPr lang="en-US"/>
              <a:t>Related Work</a:t>
            </a:r>
            <a:endParaRPr/>
          </a:p>
          <a:p>
            <a:pPr indent="-342900" lvl="0" marL="457200" rtl="0" algn="l">
              <a:lnSpc>
                <a:spcPct val="115000"/>
              </a:lnSpc>
              <a:spcBef>
                <a:spcPts val="0"/>
              </a:spcBef>
              <a:spcAft>
                <a:spcPts val="0"/>
              </a:spcAft>
              <a:buSzPts val="1800"/>
              <a:buChar char="●"/>
            </a:pPr>
            <a:r>
              <a:rPr lang="en-US"/>
              <a:t>LATS Framework Overview</a:t>
            </a:r>
            <a:endParaRPr/>
          </a:p>
          <a:p>
            <a:pPr indent="-342900" lvl="0" marL="457200" rtl="0" algn="l">
              <a:lnSpc>
                <a:spcPct val="115000"/>
              </a:lnSpc>
              <a:spcBef>
                <a:spcPts val="0"/>
              </a:spcBef>
              <a:spcAft>
                <a:spcPts val="0"/>
              </a:spcAft>
              <a:buSzPts val="1800"/>
              <a:buChar char="●"/>
            </a:pPr>
            <a:r>
              <a:rPr lang="en-US"/>
              <a:t>Experimental Results</a:t>
            </a:r>
            <a:endParaRPr/>
          </a:p>
          <a:p>
            <a:pPr indent="-342900" lvl="0" marL="457200" rtl="0" algn="l">
              <a:lnSpc>
                <a:spcPct val="115000"/>
              </a:lnSpc>
              <a:spcBef>
                <a:spcPts val="0"/>
              </a:spcBef>
              <a:spcAft>
                <a:spcPts val="0"/>
              </a:spcAft>
              <a:buSzPts val="1800"/>
              <a:buChar char="●"/>
            </a:pPr>
            <a:r>
              <a:rPr lang="en-US"/>
              <a:t>Ablation &amp; Efficiency Analysis</a:t>
            </a:r>
            <a:endParaRPr/>
          </a:p>
          <a:p>
            <a:pPr indent="-342900" lvl="0" marL="457200" rtl="0" algn="l">
              <a:lnSpc>
                <a:spcPct val="115000"/>
              </a:lnSpc>
              <a:spcBef>
                <a:spcPts val="0"/>
              </a:spcBef>
              <a:spcAft>
                <a:spcPts val="0"/>
              </a:spcAft>
              <a:buSzPts val="1800"/>
              <a:buChar char="●"/>
            </a:pPr>
            <a:r>
              <a:rPr lang="en-US"/>
              <a:t>Conclusions &amp; Future Work</a:t>
            </a:r>
            <a:endParaRPr/>
          </a:p>
        </p:txBody>
      </p:sp>
      <p:sp>
        <p:nvSpPr>
          <p:cNvPr id="92" name="Google Shape;92;p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42d902eac9_0_0"/>
          <p:cNvSpPr txBox="1"/>
          <p:nvPr>
            <p:ph idx="1" type="body"/>
          </p:nvPr>
        </p:nvSpPr>
        <p:spPr>
          <a:xfrm>
            <a:off x="457200" y="1417650"/>
            <a:ext cx="8229600" cy="5021700"/>
          </a:xfrm>
          <a:prstGeom prst="rect">
            <a:avLst/>
          </a:prstGeom>
          <a:noFill/>
          <a:ln>
            <a:noFill/>
          </a:ln>
        </p:spPr>
        <p:txBody>
          <a:bodyPr anchorCtr="0" anchor="t" bIns="45700" lIns="91425" spcFirstLastPara="1" rIns="91425" wrap="square" tIns="45700">
            <a:normAutofit/>
          </a:bodyPr>
          <a:lstStyle/>
          <a:p>
            <a:pPr indent="-431800" lvl="0" marL="457200" rtl="0" algn="l">
              <a:lnSpc>
                <a:spcPct val="115000"/>
              </a:lnSpc>
              <a:spcBef>
                <a:spcPts val="0"/>
              </a:spcBef>
              <a:spcAft>
                <a:spcPts val="0"/>
              </a:spcAft>
              <a:buClr>
                <a:schemeClr val="dk1"/>
              </a:buClr>
              <a:buSzPts val="3200"/>
              <a:buFont typeface="Calibri"/>
              <a:buChar char="•"/>
            </a:pPr>
            <a:r>
              <a:rPr b="1" lang="en-US" sz="3200">
                <a:solidFill>
                  <a:schemeClr val="dk1"/>
                </a:solidFill>
              </a:rPr>
              <a:t>What is Language Agent Tree Search (LATS)</a:t>
            </a:r>
            <a:r>
              <a:rPr b="1" lang="en-US"/>
              <a:t>?</a:t>
            </a:r>
            <a:endParaRPr b="1"/>
          </a:p>
          <a:p>
            <a:pPr indent="-342900" lvl="0" marL="457200" rtl="0" algn="l">
              <a:lnSpc>
                <a:spcPct val="115000"/>
              </a:lnSpc>
              <a:spcBef>
                <a:spcPts val="0"/>
              </a:spcBef>
              <a:spcAft>
                <a:spcPts val="0"/>
              </a:spcAft>
              <a:buSzPts val="1800"/>
              <a:buChar char="-"/>
            </a:pPr>
            <a:r>
              <a:rPr lang="en-US"/>
              <a:t>LATS is a unified framework that enables language models to reason, act, and plan.</a:t>
            </a:r>
            <a:endParaRPr/>
          </a:p>
          <a:p>
            <a:pPr indent="-431800" lvl="0" marL="457200" rtl="0" algn="l">
              <a:lnSpc>
                <a:spcPct val="115000"/>
              </a:lnSpc>
              <a:spcBef>
                <a:spcPts val="0"/>
              </a:spcBef>
              <a:spcAft>
                <a:spcPts val="0"/>
              </a:spcAft>
              <a:buClr>
                <a:schemeClr val="dk1"/>
              </a:buClr>
              <a:buSzPts val="3200"/>
              <a:buFont typeface="Calibri"/>
              <a:buChar char="•"/>
            </a:pPr>
            <a:r>
              <a:rPr b="1" lang="en-US"/>
              <a:t>Why it matters?</a:t>
            </a:r>
            <a:endParaRPr b="1"/>
          </a:p>
          <a:p>
            <a:pPr indent="-342900" lvl="0" marL="457200" rtl="0" algn="l">
              <a:lnSpc>
                <a:spcPct val="115000"/>
              </a:lnSpc>
              <a:spcBef>
                <a:spcPts val="0"/>
              </a:spcBef>
              <a:spcAft>
                <a:spcPts val="0"/>
              </a:spcAft>
              <a:buSzPts val="1800"/>
              <a:buChar char="-"/>
            </a:pPr>
            <a:r>
              <a:rPr lang="en-US"/>
              <a:t>LATS enhances decision-making by integrating external feedback with reasoning, action, and planning, overcoming the limitations of current prompting techniques.</a:t>
            </a:r>
            <a:endParaRPr/>
          </a:p>
        </p:txBody>
      </p:sp>
      <p:sp>
        <p:nvSpPr>
          <p:cNvPr id="98" name="Google Shape;98;g342d902eac9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4400">
                <a:solidFill>
                  <a:schemeClr val="dk1"/>
                </a:solidFill>
              </a:rPr>
              <a:t>Introduction</a:t>
            </a:r>
            <a:endParaRPr b="1"/>
          </a:p>
        </p:txBody>
      </p:sp>
      <p:sp>
        <p:nvSpPr>
          <p:cNvPr id="99" name="Google Shape;99;g342d902eac9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3b66d46a2d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05" name="Google Shape;105;g33b66d46a2d_0_0" title="Best Node (1).png"/>
          <p:cNvPicPr preferRelativeResize="0"/>
          <p:nvPr/>
        </p:nvPicPr>
        <p:blipFill rotWithShape="1">
          <a:blip r:embed="rId3">
            <a:alphaModFix/>
          </a:blip>
          <a:srcRect b="8342" l="16126" r="16173" t="9387"/>
          <a:stretch/>
        </p:blipFill>
        <p:spPr>
          <a:xfrm>
            <a:off x="0" y="327750"/>
            <a:ext cx="9091450" cy="6214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3b66d46a2d_2_0"/>
          <p:cNvSpPr txBox="1"/>
          <p:nvPr>
            <p:ph idx="1" type="body"/>
          </p:nvPr>
        </p:nvSpPr>
        <p:spPr>
          <a:xfrm>
            <a:off x="457200" y="1417650"/>
            <a:ext cx="8229600" cy="5021700"/>
          </a:xfrm>
          <a:prstGeom prst="rect">
            <a:avLst/>
          </a:prstGeom>
          <a:noFill/>
          <a:ln>
            <a:noFill/>
          </a:ln>
        </p:spPr>
        <p:txBody>
          <a:bodyPr anchorCtr="0" anchor="t" bIns="45700" lIns="91425" spcFirstLastPara="1" rIns="91425" wrap="square" tIns="45700">
            <a:normAutofit lnSpcReduction="10000"/>
          </a:bodyPr>
          <a:lstStyle/>
          <a:p>
            <a:pPr indent="-431800" lvl="0" marL="457200" rtl="0" algn="l">
              <a:lnSpc>
                <a:spcPct val="115000"/>
              </a:lnSpc>
              <a:spcBef>
                <a:spcPts val="0"/>
              </a:spcBef>
              <a:spcAft>
                <a:spcPts val="0"/>
              </a:spcAft>
              <a:buClr>
                <a:schemeClr val="dk1"/>
              </a:buClr>
              <a:buSzPts val="3200"/>
              <a:buFont typeface="Calibri"/>
              <a:buChar char="•"/>
            </a:pPr>
            <a:r>
              <a:rPr b="1" lang="en-US"/>
              <a:t>LMs for reasoning</a:t>
            </a:r>
            <a:endParaRPr b="1"/>
          </a:p>
          <a:p>
            <a:pPr indent="-342900" lvl="0" marL="457200" rtl="0" algn="l">
              <a:lnSpc>
                <a:spcPct val="115000"/>
              </a:lnSpc>
              <a:spcBef>
                <a:spcPts val="0"/>
              </a:spcBef>
              <a:spcAft>
                <a:spcPts val="0"/>
              </a:spcAft>
              <a:buSzPts val="1800"/>
              <a:buChar char="-"/>
            </a:pPr>
            <a:r>
              <a:rPr lang="en-US"/>
              <a:t>Language models reason by breaking down complex problems into sequential steps.</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640"/>
              </a:spcBef>
              <a:spcAft>
                <a:spcPts val="0"/>
              </a:spcAft>
              <a:buSzPts val="1800"/>
              <a:buChar char="-"/>
            </a:pPr>
            <a:r>
              <a:rPr b="1" lang="en-US"/>
              <a:t>Shortcomes</a:t>
            </a:r>
            <a:endParaRPr b="1"/>
          </a:p>
          <a:p>
            <a:pPr indent="0" lvl="0" marL="457200" rtl="0" algn="l">
              <a:lnSpc>
                <a:spcPct val="115000"/>
              </a:lnSpc>
              <a:spcBef>
                <a:spcPts val="640"/>
              </a:spcBef>
              <a:spcAft>
                <a:spcPts val="0"/>
              </a:spcAft>
              <a:buNone/>
            </a:pPr>
            <a:r>
              <a:rPr lang="en-US"/>
              <a:t>suffer from </a:t>
            </a:r>
            <a:r>
              <a:rPr b="1" lang="en-US"/>
              <a:t>error propagation</a:t>
            </a:r>
            <a:r>
              <a:rPr lang="en-US"/>
              <a:t> as the number of reasoning steps increases by </a:t>
            </a:r>
            <a:r>
              <a:rPr b="1" lang="en-US"/>
              <a:t>compound errors</a:t>
            </a:r>
            <a:r>
              <a:rPr lang="en-US"/>
              <a:t>.</a:t>
            </a:r>
            <a:endParaRPr b="1"/>
          </a:p>
          <a:p>
            <a:pPr indent="0" lvl="0" marL="457200" rtl="0" algn="l">
              <a:lnSpc>
                <a:spcPct val="115000"/>
              </a:lnSpc>
              <a:spcBef>
                <a:spcPts val="640"/>
              </a:spcBef>
              <a:spcAft>
                <a:spcPts val="0"/>
              </a:spcAft>
              <a:buNone/>
            </a:pPr>
            <a:r>
              <a:t/>
            </a:r>
            <a:endParaRPr/>
          </a:p>
        </p:txBody>
      </p:sp>
      <p:sp>
        <p:nvSpPr>
          <p:cNvPr id="111" name="Google Shape;111;g33b66d46a2d_2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Related Work</a:t>
            </a:r>
            <a:endParaRPr b="1"/>
          </a:p>
        </p:txBody>
      </p:sp>
      <p:sp>
        <p:nvSpPr>
          <p:cNvPr id="112" name="Google Shape;112;g33b66d46a2d_2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3b66d46a2d_2_7"/>
          <p:cNvSpPr txBox="1"/>
          <p:nvPr>
            <p:ph idx="1" type="body"/>
          </p:nvPr>
        </p:nvSpPr>
        <p:spPr>
          <a:xfrm>
            <a:off x="457200" y="1417650"/>
            <a:ext cx="8229600" cy="5021700"/>
          </a:xfrm>
          <a:prstGeom prst="rect">
            <a:avLst/>
          </a:prstGeom>
          <a:noFill/>
          <a:ln>
            <a:noFill/>
          </a:ln>
        </p:spPr>
        <p:txBody>
          <a:bodyPr anchorCtr="0" anchor="t" bIns="45700" lIns="91425" spcFirstLastPara="1" rIns="91425" wrap="square" tIns="45700">
            <a:normAutofit/>
          </a:bodyPr>
          <a:lstStyle/>
          <a:p>
            <a:pPr indent="-431800" lvl="0" marL="457200" marR="0" rtl="0" algn="l">
              <a:lnSpc>
                <a:spcPct val="115000"/>
              </a:lnSpc>
              <a:spcBef>
                <a:spcPts val="0"/>
              </a:spcBef>
              <a:spcAft>
                <a:spcPts val="0"/>
              </a:spcAft>
              <a:buSzPts val="3200"/>
              <a:buFont typeface="Calibri"/>
              <a:buChar char="•"/>
            </a:pPr>
            <a:r>
              <a:rPr b="1" lang="en-US"/>
              <a:t>self-consistency</a:t>
            </a:r>
            <a:endParaRPr b="1"/>
          </a:p>
          <a:p>
            <a:pPr indent="-431800" lvl="1" marL="914400" marR="0" rtl="0" algn="l">
              <a:lnSpc>
                <a:spcPct val="115000"/>
              </a:lnSpc>
              <a:spcBef>
                <a:spcPts val="0"/>
              </a:spcBef>
              <a:spcAft>
                <a:spcPts val="0"/>
              </a:spcAft>
              <a:buSzPts val="3200"/>
              <a:buFont typeface="Calibri"/>
              <a:buChar char="–"/>
            </a:pPr>
            <a:r>
              <a:rPr lang="en-US" sz="3200"/>
              <a:t>use majority voting over multiple reasoning chains, while others adopt </a:t>
            </a:r>
            <a:endParaRPr b="1"/>
          </a:p>
          <a:p>
            <a:pPr indent="-431800" lvl="0" marL="457200" marR="0" rtl="0" algn="l">
              <a:lnSpc>
                <a:spcPct val="115000"/>
              </a:lnSpc>
              <a:spcBef>
                <a:spcPts val="0"/>
              </a:spcBef>
              <a:spcAft>
                <a:spcPts val="0"/>
              </a:spcAft>
              <a:buSzPts val="3200"/>
              <a:buFont typeface="Calibri"/>
              <a:buChar char="•"/>
            </a:pPr>
            <a:r>
              <a:rPr b="1" lang="en-US"/>
              <a:t>least-to-most prompting</a:t>
            </a:r>
            <a:endParaRPr b="1"/>
          </a:p>
          <a:p>
            <a:pPr indent="0" lvl="0" marL="914400" marR="0" rtl="0" algn="l">
              <a:lnSpc>
                <a:spcPct val="115000"/>
              </a:lnSpc>
              <a:spcBef>
                <a:spcPts val="0"/>
              </a:spcBef>
              <a:spcAft>
                <a:spcPts val="0"/>
              </a:spcAft>
              <a:buNone/>
            </a:pPr>
            <a:r>
              <a:rPr lang="en-US"/>
              <a:t>multi-step decomposition</a:t>
            </a:r>
            <a:endParaRPr/>
          </a:p>
        </p:txBody>
      </p:sp>
      <p:sp>
        <p:nvSpPr>
          <p:cNvPr id="118" name="Google Shape;118;g33b66d46a2d_2_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Solution</a:t>
            </a:r>
            <a:endParaRPr b="1"/>
          </a:p>
        </p:txBody>
      </p:sp>
      <p:sp>
        <p:nvSpPr>
          <p:cNvPr id="119" name="Google Shape;119;g33b66d46a2d_2_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0" name="Google Shape;120;g33b66d46a2d_2_7"/>
          <p:cNvPicPr preferRelativeResize="0"/>
          <p:nvPr/>
        </p:nvPicPr>
        <p:blipFill>
          <a:blip r:embed="rId3">
            <a:alphaModFix/>
          </a:blip>
          <a:stretch>
            <a:fillRect/>
          </a:stretch>
        </p:blipFill>
        <p:spPr>
          <a:xfrm>
            <a:off x="1383813" y="4348875"/>
            <a:ext cx="6376374" cy="2155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3b66d46a2d_3_6"/>
          <p:cNvSpPr txBox="1"/>
          <p:nvPr>
            <p:ph idx="1" type="body"/>
          </p:nvPr>
        </p:nvSpPr>
        <p:spPr>
          <a:xfrm>
            <a:off x="457200" y="1417650"/>
            <a:ext cx="8229600" cy="50217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640"/>
              </a:spcBef>
              <a:spcAft>
                <a:spcPts val="0"/>
              </a:spcAft>
              <a:buSzPts val="1800"/>
              <a:buChar char="•"/>
            </a:pPr>
            <a:r>
              <a:rPr b="1" lang="en-US"/>
              <a:t>Tree-of-Thought (ToT) </a:t>
            </a:r>
            <a:endParaRPr/>
          </a:p>
          <a:p>
            <a:pPr indent="-342900" lvl="1" marL="914400" rtl="0" algn="l">
              <a:lnSpc>
                <a:spcPct val="115000"/>
              </a:lnSpc>
              <a:spcBef>
                <a:spcPts val="0"/>
              </a:spcBef>
              <a:spcAft>
                <a:spcPts val="0"/>
              </a:spcAft>
              <a:buSzPts val="1800"/>
              <a:buChar char="–"/>
            </a:pPr>
            <a:r>
              <a:rPr lang="en-US"/>
              <a:t>prompting uses depth- or breadth-first search guided by LM-generated heuristics.</a:t>
            </a:r>
            <a:endParaRPr/>
          </a:p>
          <a:p>
            <a:pPr indent="-342900" lvl="0" marL="457200" rtl="0" algn="l">
              <a:lnSpc>
                <a:spcPct val="115000"/>
              </a:lnSpc>
              <a:spcBef>
                <a:spcPts val="0"/>
              </a:spcBef>
              <a:spcAft>
                <a:spcPts val="0"/>
              </a:spcAft>
              <a:buSzPts val="1800"/>
              <a:buChar char="•"/>
            </a:pPr>
            <a:r>
              <a:rPr b="1" lang="en-US"/>
              <a:t>Reasoning via Planning (RAP) </a:t>
            </a:r>
            <a:endParaRPr/>
          </a:p>
          <a:p>
            <a:pPr indent="-342900" lvl="1" marL="914400" rtl="0" algn="l">
              <a:lnSpc>
                <a:spcPct val="115000"/>
              </a:lnSpc>
              <a:spcBef>
                <a:spcPts val="0"/>
              </a:spcBef>
              <a:spcAft>
                <a:spcPts val="0"/>
              </a:spcAft>
              <a:buSzPts val="1800"/>
              <a:buChar char="–"/>
            </a:pPr>
            <a:r>
              <a:rPr lang="en-US"/>
              <a:t>applies Monte Carlo Tree Search (MCTS), with the LM simulating future steps (rollouts).</a:t>
            </a:r>
            <a:endParaRPr/>
          </a:p>
        </p:txBody>
      </p:sp>
      <p:sp>
        <p:nvSpPr>
          <p:cNvPr id="126" name="Google Shape;126;g33b66d46a2d_3_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Improve - Search Algorithms </a:t>
            </a:r>
            <a:endParaRPr b="1"/>
          </a:p>
        </p:txBody>
      </p:sp>
      <p:sp>
        <p:nvSpPr>
          <p:cNvPr id="127" name="Google Shape;127;g33b66d46a2d_3_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3b66d46a2d_3_15"/>
          <p:cNvSpPr txBox="1"/>
          <p:nvPr>
            <p:ph idx="1" type="body"/>
          </p:nvPr>
        </p:nvSpPr>
        <p:spPr>
          <a:xfrm>
            <a:off x="457200" y="1417650"/>
            <a:ext cx="8229600" cy="5021700"/>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640"/>
              </a:spcBef>
              <a:spcAft>
                <a:spcPts val="0"/>
              </a:spcAft>
              <a:buNone/>
            </a:pPr>
            <a:r>
              <a:rPr lang="en-US"/>
              <a:t>cannot self-correct their internal reasoning, making it critical to use external feedback. </a:t>
            </a:r>
            <a:endParaRPr/>
          </a:p>
        </p:txBody>
      </p:sp>
      <p:sp>
        <p:nvSpPr>
          <p:cNvPr id="133" name="Google Shape;133;g33b66d46a2d_3_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Limitation</a:t>
            </a:r>
            <a:endParaRPr b="1"/>
          </a:p>
        </p:txBody>
      </p:sp>
      <p:sp>
        <p:nvSpPr>
          <p:cNvPr id="134" name="Google Shape;134;g33b66d46a2d_3_1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35" name="Google Shape;135;g33b66d46a2d_3_15"/>
          <p:cNvPicPr preferRelativeResize="0"/>
          <p:nvPr/>
        </p:nvPicPr>
        <p:blipFill>
          <a:blip r:embed="rId3">
            <a:alphaModFix/>
          </a:blip>
          <a:stretch>
            <a:fillRect/>
          </a:stretch>
        </p:blipFill>
        <p:spPr>
          <a:xfrm>
            <a:off x="107592" y="2820550"/>
            <a:ext cx="8928825" cy="301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3b66d46a2d_3_26"/>
          <p:cNvSpPr txBox="1"/>
          <p:nvPr>
            <p:ph idx="1" type="body"/>
          </p:nvPr>
        </p:nvSpPr>
        <p:spPr>
          <a:xfrm>
            <a:off x="457200" y="1417650"/>
            <a:ext cx="8229600" cy="50217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640"/>
              </a:spcBef>
              <a:spcAft>
                <a:spcPts val="0"/>
              </a:spcAft>
              <a:buSzPts val="1800"/>
              <a:buChar char="•"/>
            </a:pPr>
            <a:r>
              <a:rPr b="1" lang="en-US"/>
              <a:t>ReAct (Reason + Act)</a:t>
            </a:r>
            <a:endParaRPr/>
          </a:p>
          <a:p>
            <a:pPr indent="-342900" lvl="1" marL="914400" rtl="0" algn="l">
              <a:lnSpc>
                <a:spcPct val="115000"/>
              </a:lnSpc>
              <a:spcBef>
                <a:spcPts val="0"/>
              </a:spcBef>
              <a:spcAft>
                <a:spcPts val="0"/>
              </a:spcAft>
              <a:buSzPts val="1800"/>
              <a:buChar char="–"/>
            </a:pPr>
            <a:r>
              <a:rPr lang="en-US"/>
              <a:t> Combines thoughts and actions in context</a:t>
            </a:r>
            <a:endParaRPr/>
          </a:p>
          <a:p>
            <a:pPr indent="-342900" lvl="0" marL="457200" rtl="0" algn="l">
              <a:lnSpc>
                <a:spcPct val="115000"/>
              </a:lnSpc>
              <a:spcBef>
                <a:spcPts val="0"/>
              </a:spcBef>
              <a:spcAft>
                <a:spcPts val="0"/>
              </a:spcAft>
              <a:buSzPts val="1800"/>
              <a:buChar char="•"/>
            </a:pPr>
            <a:r>
              <a:rPr b="1" lang="en-US"/>
              <a:t>Limitations</a:t>
            </a:r>
            <a:endParaRPr/>
          </a:p>
          <a:p>
            <a:pPr indent="-342900" lvl="1" marL="914400" rtl="0" algn="l">
              <a:lnSpc>
                <a:spcPct val="115000"/>
              </a:lnSpc>
              <a:spcBef>
                <a:spcPts val="0"/>
              </a:spcBef>
              <a:spcAft>
                <a:spcPts val="0"/>
              </a:spcAft>
              <a:buSzPts val="1800"/>
              <a:buChar char="–"/>
            </a:pPr>
            <a:r>
              <a:rPr lang="en-US"/>
              <a:t> Struggles with dynamic environments</a:t>
            </a:r>
            <a:endParaRPr/>
          </a:p>
          <a:p>
            <a:pPr indent="-342900" lvl="1" marL="914400" rtl="0" algn="l">
              <a:lnSpc>
                <a:spcPct val="115000"/>
              </a:lnSpc>
              <a:spcBef>
                <a:spcPts val="0"/>
              </a:spcBef>
              <a:spcAft>
                <a:spcPts val="0"/>
              </a:spcAft>
              <a:buSzPts val="1800"/>
              <a:buChar char="–"/>
            </a:pPr>
            <a:r>
              <a:rPr lang="en-US"/>
              <a:t>Cannot explore alternative actions at each step</a:t>
            </a:r>
            <a:endParaRPr/>
          </a:p>
          <a:p>
            <a:pPr indent="-342900" lvl="0" marL="457200" rtl="0" algn="l">
              <a:lnSpc>
                <a:spcPct val="115000"/>
              </a:lnSpc>
              <a:spcBef>
                <a:spcPts val="0"/>
              </a:spcBef>
              <a:spcAft>
                <a:spcPts val="0"/>
              </a:spcAft>
              <a:buSzPts val="1800"/>
              <a:buChar char="•"/>
            </a:pPr>
            <a:r>
              <a:rPr b="1" lang="en-US"/>
              <a:t>Enhancement Methods</a:t>
            </a:r>
            <a:endParaRPr b="1"/>
          </a:p>
          <a:p>
            <a:pPr indent="-342900" lvl="1" marL="1371600" rtl="0" algn="l">
              <a:lnSpc>
                <a:spcPct val="115000"/>
              </a:lnSpc>
              <a:spcBef>
                <a:spcPts val="0"/>
              </a:spcBef>
              <a:spcAft>
                <a:spcPts val="0"/>
              </a:spcAft>
              <a:buSzPts val="1800"/>
              <a:buChar char="–"/>
            </a:pPr>
            <a:r>
              <a:rPr lang="en-US"/>
              <a:t>Self-Refine, Reflexion, AdaPlanner</a:t>
            </a:r>
            <a:endParaRPr/>
          </a:p>
        </p:txBody>
      </p:sp>
      <p:sp>
        <p:nvSpPr>
          <p:cNvPr id="141" name="Google Shape;141;g33b66d46a2d_3_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LMs for acting</a:t>
            </a:r>
            <a:endParaRPr b="1"/>
          </a:p>
        </p:txBody>
      </p:sp>
      <p:sp>
        <p:nvSpPr>
          <p:cNvPr id="142" name="Google Shape;142;g33b66d46a2d_3_2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