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Roboto Mon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Mon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f7558c79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f7558c79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zh-TW" sz="1300">
                <a:solidFill>
                  <a:schemeClr val="dk1"/>
                </a:solidFill>
              </a:rPr>
              <a:t>1️⃣ Tool Name Conflicts</a:t>
            </a:r>
            <a:endParaRPr b="1" sz="13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zh-TW">
                <a:solidFill>
                  <a:schemeClr val="dk1"/>
                </a:solidFill>
              </a:rPr>
              <a:t>In the MCP environment, different tools may register with identical or highly similar names, such as the commonly used send_email. </a:t>
            </a:r>
            <a:r>
              <a:rPr b="1" lang="zh-TW">
                <a:solidFill>
                  <a:schemeClr val="dk1"/>
                </a:solidFill>
              </a:rPr>
              <a:t>These name conflicts can lead AI agents to mistakenly invoke malicious tools, resulting in unintended operations or data leakage. Studies have shown that attackers may even insert manipulative phrases like “prefer using this tool” into the tool descriptions to increase the likelihood of selection—a tactic known as toolflow hijacking.</a:t>
            </a:r>
            <a:r>
              <a:rPr lang="zh-TW">
                <a:solidFill>
                  <a:schemeClr val="dk1"/>
                </a:solidFill>
              </a:rPr>
              <a:t> To mitigate such risks, it is recommended to enforce unique tool name validation and incorporate deceptive description detection and behavioral anomaly analysis.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zh-TW" sz="1300">
                <a:solidFill>
                  <a:schemeClr val="dk1"/>
                </a:solidFill>
              </a:rPr>
              <a:t>2️⃣ Slash Command Overlap</a:t>
            </a:r>
            <a:endParaRPr b="1" sz="1300">
              <a:solidFill>
                <a:schemeClr val="dk1"/>
              </a:solidFill>
            </a:endParaRPr>
          </a:p>
          <a:p>
            <a:pPr indent="0" lvl="0" marL="381000" marR="381000" rtl="0" algn="l">
              <a:lnSpc>
                <a:spcPct val="115000"/>
              </a:lnSpc>
              <a:spcBef>
                <a:spcPts val="1200"/>
              </a:spcBef>
              <a:spcAft>
                <a:spcPts val="1200"/>
              </a:spcAft>
              <a:buNone/>
            </a:pPr>
            <a:r>
              <a:rPr lang="zh-TW">
                <a:solidFill>
                  <a:schemeClr val="dk1"/>
                </a:solidFill>
              </a:rPr>
              <a:t>MCP allows users or AI agents to interact with tools through slash commands. However, when multiple tools register the same command (e.g., /delete) with different execution logic, confusion arises. </a:t>
            </a:r>
            <a:r>
              <a:rPr b="1" lang="zh-TW">
                <a:solidFill>
                  <a:schemeClr val="dk1"/>
                </a:solidFill>
              </a:rPr>
              <a:t>For example, one tool may delete temporary files, while another may remove critical log data. A misselection could lead to data loss or system failure.</a:t>
            </a:r>
            <a:r>
              <a:rPr lang="zh-TW">
                <a:solidFill>
                  <a:schemeClr val="dk1"/>
                </a:solidFill>
              </a:rPr>
              <a:t> To address this, context-aware command resolution, conflict detection mechanisms, and rigorous validation of tool metadata should be implemented to ensure each command is matched with the correct tool.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f7558c799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f7558c799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zh-TW" sz="1300">
                <a:solidFill>
                  <a:schemeClr val="dk1"/>
                </a:solidFill>
              </a:rPr>
              <a:t>3️⃣ Sandbox Escape</a:t>
            </a:r>
            <a:endParaRPr b="1" sz="1300">
              <a:solidFill>
                <a:schemeClr val="dk1"/>
              </a:solidFill>
            </a:endParaRPr>
          </a:p>
          <a:p>
            <a:pPr indent="0" lvl="0" marL="381000" marR="381000" rtl="0" algn="l">
              <a:lnSpc>
                <a:spcPct val="115000"/>
              </a:lnSpc>
              <a:spcBef>
                <a:spcPts val="1200"/>
              </a:spcBef>
              <a:spcAft>
                <a:spcPts val="1200"/>
              </a:spcAft>
              <a:buNone/>
            </a:pPr>
            <a:r>
              <a:rPr lang="zh-TW">
                <a:solidFill>
                  <a:schemeClr val="dk1"/>
                </a:solidFill>
              </a:rPr>
              <a:t>To protect the host system, MCP tools are typically executed within sandbox environments. However, if sandbox implementation is flawed, attackers may exploit vulnerabilities in system calls, exception handling, or third-party libraries to escape confinement. </a:t>
            </a:r>
            <a:r>
              <a:rPr b="1" lang="zh-TW">
                <a:solidFill>
                  <a:schemeClr val="dk1"/>
                </a:solidFill>
              </a:rPr>
              <a:t>Once outside the sandbox, they can gain control of the host, escalate privileges, or access sensitive data. Side-channel attacks may also occur, leaking confidential information.</a:t>
            </a:r>
            <a:r>
              <a:rPr lang="zh-TW">
                <a:solidFill>
                  <a:schemeClr val="dk1"/>
                </a:solidFill>
              </a:rPr>
              <a:t> To prevent such threats, execution environments should be regularly audited, sandbox and container isolation should be reinforced, and tools should be deployed following the principle of least privilege to minimize the attack surface.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f7558c79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f7558c79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zh-TW" sz="1300">
                <a:solidFill>
                  <a:schemeClr val="dk1"/>
                </a:solidFill>
              </a:rPr>
              <a:t>1️⃣ Post-Update Privilege Persistence</a:t>
            </a:r>
            <a:endParaRPr b="1" sz="13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zh-TW">
                <a:solidFill>
                  <a:schemeClr val="dk1"/>
                </a:solidFill>
              </a:rPr>
              <a:t>One of the most overlooked risks after server updates is privilege persistence. Even after a configuration or access policy update, old API keys or revoked roles may remain active. </a:t>
            </a:r>
            <a:r>
              <a:rPr b="1" lang="zh-TW">
                <a:solidFill>
                  <a:schemeClr val="dk1"/>
                </a:solidFill>
              </a:rPr>
              <a:t>This creates a security gap where malicious actors or previously authorized users retain elevated access rights. In environments such as GitHub or AWS, similar issues have been observed where expired tokens continue functioning due to improper revocation handling.</a:t>
            </a:r>
            <a:r>
              <a:rPr lang="zh-TW">
                <a:solidFill>
                  <a:schemeClr val="dk1"/>
                </a:solidFill>
              </a:rPr>
              <a:t> To mitigate this risk, it is essential to implement a strict "revoke on update" policy, enforce automatic expiration of tokens and keys, and maintain detailed audit logs of all permission changes for anomaly detection and compliance tracking.</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zh-TW" sz="1300">
                <a:solidFill>
                  <a:schemeClr val="dk1"/>
                </a:solidFill>
              </a:rPr>
              <a:t>2️⃣ Re-deployment of Vulnerable Versions</a:t>
            </a:r>
            <a:endParaRPr b="1" sz="1300">
              <a:solidFill>
                <a:schemeClr val="dk1"/>
              </a:solidFill>
            </a:endParaRPr>
          </a:p>
          <a:p>
            <a:pPr indent="0" lvl="0" marL="381000" marR="381000" rtl="0" algn="l">
              <a:lnSpc>
                <a:spcPct val="115000"/>
              </a:lnSpc>
              <a:spcBef>
                <a:spcPts val="1200"/>
              </a:spcBef>
              <a:spcAft>
                <a:spcPts val="1200"/>
              </a:spcAft>
              <a:buNone/>
            </a:pPr>
            <a:r>
              <a:rPr lang="zh-TW">
                <a:solidFill>
                  <a:schemeClr val="dk1"/>
                </a:solidFill>
              </a:rPr>
              <a:t>In decentralized MCP ecosystems, there is currently no official mechanism for update enforcement.</a:t>
            </a:r>
            <a:r>
              <a:rPr b="1" lang="zh-TW">
                <a:solidFill>
                  <a:schemeClr val="dk1"/>
                </a:solidFill>
              </a:rPr>
              <a:t> Users often reinstall older versions—sometimes unknowingly—for compatibility or stability reasons. Tools like mcp-get may default to cached, outdated packages, reintroducing known vulnerabilities into the system. This opens the door for attackers to exploit unpatched issues.</a:t>
            </a:r>
            <a:r>
              <a:rPr lang="zh-TW">
                <a:solidFill>
                  <a:schemeClr val="dk1"/>
                </a:solidFill>
              </a:rPr>
              <a:t> To address this, we recommend establishing a centralized package registry and server directory, promoting automated update notifications, and enforcing structured version and vulnerability tracking across deployments.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f7558c799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f7558c799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zh-TW" sz="1300">
                <a:solidFill>
                  <a:schemeClr val="dk1"/>
                </a:solidFill>
              </a:rPr>
              <a:t>3️⃣ Configuration Drift</a:t>
            </a:r>
            <a:endParaRPr b="1" sz="1300">
              <a:solidFill>
                <a:schemeClr val="dk1"/>
              </a:solidFill>
            </a:endParaRPr>
          </a:p>
          <a:p>
            <a:pPr indent="0" lvl="0" marL="0" rtl="0" algn="l">
              <a:lnSpc>
                <a:spcPct val="115000"/>
              </a:lnSpc>
              <a:spcBef>
                <a:spcPts val="1400"/>
              </a:spcBef>
              <a:spcAft>
                <a:spcPts val="400"/>
              </a:spcAft>
              <a:buNone/>
            </a:pPr>
            <a:r>
              <a:rPr lang="zh-TW">
                <a:solidFill>
                  <a:schemeClr val="dk1"/>
                </a:solidFill>
              </a:rPr>
              <a:t>Configuration drift occurs when system settings deviate from the intended security baseline due to manual changes or interference from multiple tools. </a:t>
            </a:r>
            <a:r>
              <a:rPr b="1" lang="zh-TW">
                <a:solidFill>
                  <a:schemeClr val="dk1"/>
                </a:solidFill>
              </a:rPr>
              <a:t>In multi-tenant or cloud-based MCP deployments, this issue is particularly concerning as a misconfiguration in one instance can propagate across environments. Such drift increases the risk of privilege escalation, data leaks, or service misbehavior.</a:t>
            </a:r>
            <a:r>
              <a:rPr lang="zh-TW">
                <a:solidFill>
                  <a:schemeClr val="dk1"/>
                </a:solidFill>
              </a:rPr>
              <a:t> The solution lies in implementing automated configuration validation, conducting regular security consistency checks, and maintaining a well-defined security baseline with documented change histories to ensure long-term operational integrity.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f93fa3a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f93fa3a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zh-TW" sz="1300">
                <a:solidFill>
                  <a:schemeClr val="dk1"/>
                </a:solidFill>
              </a:rPr>
              <a:t>3️⃣ Configuration Drift</a:t>
            </a:r>
            <a:endParaRPr b="1" sz="1300">
              <a:solidFill>
                <a:schemeClr val="dk1"/>
              </a:solidFill>
            </a:endParaRPr>
          </a:p>
          <a:p>
            <a:pPr indent="0" lvl="0" marL="0" rtl="0" algn="l">
              <a:lnSpc>
                <a:spcPct val="115000"/>
              </a:lnSpc>
              <a:spcBef>
                <a:spcPts val="1400"/>
              </a:spcBef>
              <a:spcAft>
                <a:spcPts val="400"/>
              </a:spcAft>
              <a:buNone/>
            </a:pPr>
            <a:r>
              <a:rPr lang="zh-TW">
                <a:solidFill>
                  <a:schemeClr val="dk1"/>
                </a:solidFill>
              </a:rPr>
              <a:t>Configuration drift occurs when system settings deviate from the intended security baseline due to manual changes or interference from multiple tools. </a:t>
            </a:r>
            <a:r>
              <a:rPr b="1" lang="zh-TW">
                <a:solidFill>
                  <a:schemeClr val="dk1"/>
                </a:solidFill>
              </a:rPr>
              <a:t>In multi-tenant or cloud-based MCP deployments, this issue is particularly concerning as a misconfiguration in one instance can propagate across environments. Such drift increases the risk of privilege escalation, data leaks, or service misbehavior.</a:t>
            </a:r>
            <a:r>
              <a:rPr lang="zh-TW">
                <a:solidFill>
                  <a:schemeClr val="dk1"/>
                </a:solidFill>
              </a:rPr>
              <a:t> The solution lies in implementing automated configuration validation, conducting regular security consistency checks, and maintaining a well-defined security baseline with documented change histories to ensure long-term operational integrity.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f93fa3a9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f93fa3a9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zh-TW" sz="1300">
                <a:solidFill>
                  <a:schemeClr val="dk1"/>
                </a:solidFill>
              </a:rPr>
              <a:t>3️⃣ Configuration Drift</a:t>
            </a:r>
            <a:endParaRPr b="1" sz="1300">
              <a:solidFill>
                <a:schemeClr val="dk1"/>
              </a:solidFill>
            </a:endParaRPr>
          </a:p>
          <a:p>
            <a:pPr indent="0" lvl="0" marL="0" rtl="0" algn="l">
              <a:lnSpc>
                <a:spcPct val="115000"/>
              </a:lnSpc>
              <a:spcBef>
                <a:spcPts val="1400"/>
              </a:spcBef>
              <a:spcAft>
                <a:spcPts val="400"/>
              </a:spcAft>
              <a:buNone/>
            </a:pPr>
            <a:r>
              <a:rPr lang="zh-TW">
                <a:solidFill>
                  <a:schemeClr val="dk1"/>
                </a:solidFill>
              </a:rPr>
              <a:t>Configuration drift occurs when system settings deviate from the intended security baseline due to manual changes or interference from multiple tools. </a:t>
            </a:r>
            <a:r>
              <a:rPr b="1" lang="zh-TW">
                <a:solidFill>
                  <a:schemeClr val="dk1"/>
                </a:solidFill>
              </a:rPr>
              <a:t>In multi-tenant or cloud-based MCP deployments, this issue is particularly concerning as a misconfiguration in one instance can propagate across environments. Such drift increases the risk of privilege escalation, data leaks, or service misbehavior.</a:t>
            </a:r>
            <a:r>
              <a:rPr lang="zh-TW">
                <a:solidFill>
                  <a:schemeClr val="dk1"/>
                </a:solidFill>
              </a:rPr>
              <a:t> The solution lies in implementing automated configuration validation, conducting regular security consistency checks, and maintaining a well-defined security baseline with documented change histories to ensure long-term operational integrity.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f93fa3a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f93fa3a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zh-TW" sz="1300">
                <a:solidFill>
                  <a:schemeClr val="dk1"/>
                </a:solidFill>
              </a:rPr>
              <a:t>3️⃣ Configuration Drift</a:t>
            </a:r>
            <a:endParaRPr b="1" sz="1300">
              <a:solidFill>
                <a:schemeClr val="dk1"/>
              </a:solidFill>
            </a:endParaRPr>
          </a:p>
          <a:p>
            <a:pPr indent="0" lvl="0" marL="0" rtl="0" algn="l">
              <a:lnSpc>
                <a:spcPct val="115000"/>
              </a:lnSpc>
              <a:spcBef>
                <a:spcPts val="1400"/>
              </a:spcBef>
              <a:spcAft>
                <a:spcPts val="400"/>
              </a:spcAft>
              <a:buNone/>
            </a:pPr>
            <a:r>
              <a:rPr lang="zh-TW">
                <a:solidFill>
                  <a:schemeClr val="dk1"/>
                </a:solidFill>
              </a:rPr>
              <a:t>Configuration drift occurs when system settings deviate from the intended security baseline due to manual changes or interference from multiple tools. </a:t>
            </a:r>
            <a:r>
              <a:rPr b="1" lang="zh-TW">
                <a:solidFill>
                  <a:schemeClr val="dk1"/>
                </a:solidFill>
              </a:rPr>
              <a:t>In multi-tenant or cloud-based MCP deployments, this issue is particularly concerning as a misconfiguration in one instance can propagate across environments. Such drift increases the risk of privilege escalation, data leaks, or service misbehavior.</a:t>
            </a:r>
            <a:r>
              <a:rPr lang="zh-TW">
                <a:solidFill>
                  <a:schemeClr val="dk1"/>
                </a:solidFill>
              </a:rPr>
              <a:t> The solution lies in implementing automated configuration validation, conducting regular security consistency checks, and maintaining a well-defined security baseline with documented change histories to ensure long-term operational integrity.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f7558c7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f7558c7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f7558c799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f7558c799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f7558c799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f7558c799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f6d1a94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f6d1a94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f6d1a94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f6d1a94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f7558c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f7558c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f93fa3a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f93fa3a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f6d1a94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f6d1a94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f7558c79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f7558c79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f7558c799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f7558c79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zh-TW" sz="1300">
                <a:solidFill>
                  <a:schemeClr val="dk1"/>
                </a:solidFill>
              </a:rPr>
              <a:t>1️⃣ Name Collision</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zh-TW">
                <a:solidFill>
                  <a:schemeClr val="dk1"/>
                </a:solidFill>
              </a:rPr>
              <a:t>In the MCP architecture, server names serve as critical identifiers for establishing connections, but they can also be exploited by attackers for impersonation. </a:t>
            </a:r>
            <a:r>
              <a:rPr b="1" lang="zh-TW">
                <a:solidFill>
                  <a:schemeClr val="dk1"/>
                </a:solidFill>
              </a:rPr>
              <a:t>For instance, registering a name like </a:t>
            </a:r>
            <a:r>
              <a:rPr b="1" lang="zh-TW">
                <a:solidFill>
                  <a:srgbClr val="188038"/>
                </a:solidFill>
                <a:latin typeface="Roboto Mono"/>
                <a:ea typeface="Roboto Mono"/>
                <a:cs typeface="Roboto Mono"/>
                <a:sym typeface="Roboto Mono"/>
              </a:rPr>
              <a:t>mcp-github</a:t>
            </a:r>
            <a:r>
              <a:rPr b="1" lang="zh-TW">
                <a:solidFill>
                  <a:schemeClr val="dk1"/>
                </a:solidFill>
              </a:rPr>
              <a:t> that closely resembles a legitimate server can mislead users into connecting to a malicious endpoint, resulting in data leaks or unauthorized operations. </a:t>
            </a:r>
            <a:r>
              <a:rPr lang="zh-TW">
                <a:solidFill>
                  <a:schemeClr val="dk1"/>
                </a:solidFill>
              </a:rPr>
              <a:t>As MCP expands into multi-tenant deployments and public marketplaces, this risk becomes increasingly severe. To mitigate it, standardized naming policies, cryptographic signature verification, and reputation-based identification mechanisms are recommended.</a:t>
            </a:r>
            <a:endParaRPr>
              <a:solidFill>
                <a:schemeClr val="dk1"/>
              </a:solidFill>
            </a:endParaRPr>
          </a:p>
          <a:p>
            <a:pPr indent="0" lvl="0" marL="0" rtl="0" algn="l">
              <a:lnSpc>
                <a:spcPct val="115000"/>
              </a:lnSpc>
              <a:spcBef>
                <a:spcPts val="1400"/>
              </a:spcBef>
              <a:spcAft>
                <a:spcPts val="0"/>
              </a:spcAft>
              <a:buNone/>
            </a:pPr>
            <a:r>
              <a:rPr b="1" lang="zh-TW" sz="1300">
                <a:solidFill>
                  <a:schemeClr val="dk1"/>
                </a:solidFill>
              </a:rPr>
              <a:t>2️⃣ Installer Spoofing</a:t>
            </a:r>
            <a:endParaRPr b="1" sz="1300">
              <a:solidFill>
                <a:schemeClr val="dk1"/>
              </a:solidFill>
            </a:endParaRPr>
          </a:p>
          <a:p>
            <a:pPr indent="0" lvl="0" marL="0" rtl="0" algn="l">
              <a:lnSpc>
                <a:spcPct val="115000"/>
              </a:lnSpc>
              <a:spcBef>
                <a:spcPts val="1400"/>
              </a:spcBef>
              <a:spcAft>
                <a:spcPts val="400"/>
              </a:spcAft>
              <a:buNone/>
            </a:pPr>
            <a:r>
              <a:rPr lang="zh-TW">
                <a:solidFill>
                  <a:schemeClr val="dk1"/>
                </a:solidFill>
              </a:rPr>
              <a:t>Automated installers (e.g., </a:t>
            </a:r>
            <a:r>
              <a:rPr lang="zh-TW">
                <a:solidFill>
                  <a:srgbClr val="188038"/>
                </a:solidFill>
                <a:latin typeface="Roboto Mono"/>
                <a:ea typeface="Roboto Mono"/>
                <a:cs typeface="Roboto Mono"/>
                <a:sym typeface="Roboto Mono"/>
              </a:rPr>
              <a:t>mcp-get</a:t>
            </a:r>
            <a:r>
              <a:rPr lang="zh-TW">
                <a:solidFill>
                  <a:schemeClr val="dk1"/>
                </a:solidFill>
              </a:rPr>
              <a:t>) improve deployment convenience but can be repurposed as delivery channels for malicious code or backdoors. </a:t>
            </a:r>
            <a:r>
              <a:rPr b="1" lang="zh-TW">
                <a:solidFill>
                  <a:schemeClr val="dk1"/>
                </a:solidFill>
              </a:rPr>
              <a:t>Users may overlook these risks due to the perceived trustworthiness of such tools, especially when source code review is lacking.</a:t>
            </a:r>
            <a:r>
              <a:rPr lang="zh-TW">
                <a:solidFill>
                  <a:schemeClr val="dk1"/>
                </a:solidFill>
              </a:rPr>
              <a:t> To enhance security, it is advisable to adopt standardized installation procedures, enforce package integrity checks, and implement reputation scoring for installation sources.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f7558c799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f7558c799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zh-TW" sz="1300">
                <a:solidFill>
                  <a:schemeClr val="dk1"/>
                </a:solidFill>
              </a:rPr>
              <a:t>3️⃣ Code Injection / Backdoor</a:t>
            </a:r>
            <a:endParaRPr b="1" sz="1300">
              <a:solidFill>
                <a:schemeClr val="dk1"/>
              </a:solidFill>
            </a:endParaRPr>
          </a:p>
          <a:p>
            <a:pPr indent="0" lvl="0" marL="0" rtl="0" algn="l">
              <a:lnSpc>
                <a:spcPct val="115000"/>
              </a:lnSpc>
              <a:spcBef>
                <a:spcPts val="1200"/>
              </a:spcBef>
              <a:spcAft>
                <a:spcPts val="1200"/>
              </a:spcAft>
              <a:buNone/>
            </a:pPr>
            <a:r>
              <a:rPr lang="zh-TW">
                <a:solidFill>
                  <a:schemeClr val="dk1"/>
                </a:solidFill>
              </a:rPr>
              <a:t>During the build phase of an MCP server, code injection threats may emerge as attackers insert backdoors through third-party dependencies or CI pipelines. </a:t>
            </a:r>
            <a:r>
              <a:rPr b="1" lang="zh-TW">
                <a:solidFill>
                  <a:schemeClr val="dk1"/>
                </a:solidFill>
              </a:rPr>
              <a:t>These threats can grant persistent unauthorized access and are especially concerning in community-driven, modular MCP environments.</a:t>
            </a:r>
            <a:r>
              <a:rPr lang="zh-TW">
                <a:solidFill>
                  <a:schemeClr val="dk1"/>
                </a:solidFill>
              </a:rPr>
              <a:t> Mitigation requires strict dependency management, rigorous code audits, and reproducible builds to ensure version integrity and traceability.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1239750" y="2685375"/>
            <a:ext cx="6664500" cy="6234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zh-TW"/>
              <a:t>Group 7: 張耘碩, 張宸瑋, 薛耀智, 林橋毅, 劉彥汝</a:t>
            </a:r>
            <a:endParaRPr/>
          </a:p>
        </p:txBody>
      </p:sp>
      <p:sp>
        <p:nvSpPr>
          <p:cNvPr id="67" name="Google Shape;67;p13"/>
          <p:cNvSpPr txBox="1"/>
          <p:nvPr>
            <p:ph type="ctrTitle"/>
          </p:nvPr>
        </p:nvSpPr>
        <p:spPr>
          <a:xfrm>
            <a:off x="551100" y="1567350"/>
            <a:ext cx="8041800" cy="117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TW" sz="4000"/>
              <a:t>Model Context Protocol (MCP): Landscape, Security Threats, and Future Research Directions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Operation Phase</a:t>
            </a:r>
            <a:endParaRPr/>
          </a:p>
        </p:txBody>
      </p:sp>
      <p:sp>
        <p:nvSpPr>
          <p:cNvPr id="122" name="Google Shape;122;p22"/>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Tool Name Conflicts</a:t>
            </a:r>
            <a:endParaRPr/>
          </a:p>
          <a:p>
            <a:pPr indent="-317500" lvl="1" marL="914400" marR="0" rtl="0" algn="l">
              <a:lnSpc>
                <a:spcPct val="115000"/>
              </a:lnSpc>
              <a:spcBef>
                <a:spcPts val="0"/>
              </a:spcBef>
              <a:spcAft>
                <a:spcPts val="0"/>
              </a:spcAft>
              <a:buSzPts val="1400"/>
              <a:buChar char="○"/>
            </a:pPr>
            <a:r>
              <a:rPr lang="zh-TW" sz="1600"/>
              <a:t>Multiple tools with similar names (e.g., send_email) may lead AI agents to accidentally invoke malicious tools.</a:t>
            </a:r>
            <a:endParaRPr sz="1600"/>
          </a:p>
          <a:p>
            <a:pPr indent="-317500" lvl="1" marL="914400" marR="0" rtl="0" algn="l">
              <a:lnSpc>
                <a:spcPct val="115000"/>
              </a:lnSpc>
              <a:spcBef>
                <a:spcPts val="0"/>
              </a:spcBef>
              <a:spcAft>
                <a:spcPts val="0"/>
              </a:spcAft>
              <a:buSzPts val="1400"/>
              <a:buChar char="○"/>
            </a:pPr>
            <a:r>
              <a:rPr lang="zh-TW" sz="1600"/>
              <a:t>Countermeasures:</a:t>
            </a:r>
            <a:endParaRPr sz="1600"/>
          </a:p>
          <a:p>
            <a:pPr indent="-317500" lvl="2" marL="1371600" marR="0" rtl="0" algn="l">
              <a:lnSpc>
                <a:spcPct val="115000"/>
              </a:lnSpc>
              <a:spcBef>
                <a:spcPts val="0"/>
              </a:spcBef>
              <a:spcAft>
                <a:spcPts val="0"/>
              </a:spcAft>
              <a:buSzPts val="1400"/>
              <a:buChar char="■"/>
            </a:pPr>
            <a:r>
              <a:rPr lang="zh-TW" sz="1600"/>
              <a:t>Enforce unique naming mechanism for tool</a:t>
            </a:r>
            <a:r>
              <a:rPr lang="zh-TW" sz="1600"/>
              <a:t>s</a:t>
            </a:r>
            <a:endParaRPr sz="1600"/>
          </a:p>
          <a:p>
            <a:pPr indent="-317500" lvl="2" marL="1371600" marR="0" rtl="0" algn="l">
              <a:lnSpc>
                <a:spcPct val="115000"/>
              </a:lnSpc>
              <a:spcBef>
                <a:spcPts val="0"/>
              </a:spcBef>
              <a:spcAft>
                <a:spcPts val="0"/>
              </a:spcAft>
              <a:buSzPts val="1400"/>
              <a:buChar char="■"/>
            </a:pPr>
            <a:r>
              <a:rPr lang="zh-TW" sz="1600"/>
              <a:t>Introduce deceptive description detection and anomaly behavior analysis</a:t>
            </a:r>
            <a:endParaRPr sz="1600"/>
          </a:p>
          <a:p>
            <a:pPr indent="-342900" lvl="0" marL="457200" marR="0" rtl="0" algn="l">
              <a:lnSpc>
                <a:spcPct val="115000"/>
              </a:lnSpc>
              <a:spcBef>
                <a:spcPts val="0"/>
              </a:spcBef>
              <a:spcAft>
                <a:spcPts val="0"/>
              </a:spcAft>
              <a:buSzPts val="1800"/>
              <a:buChar char="●"/>
            </a:pPr>
            <a:r>
              <a:rPr lang="zh-TW"/>
              <a:t>Slash Command Overlap</a:t>
            </a:r>
            <a:endParaRPr/>
          </a:p>
          <a:p>
            <a:pPr indent="-317500" lvl="1" marL="914400" marR="0" rtl="0" algn="l">
              <a:lnSpc>
                <a:spcPct val="115000"/>
              </a:lnSpc>
              <a:spcBef>
                <a:spcPts val="0"/>
              </a:spcBef>
              <a:spcAft>
                <a:spcPts val="0"/>
              </a:spcAft>
              <a:buSzPts val="1400"/>
              <a:buChar char="○"/>
            </a:pPr>
            <a:r>
              <a:rPr lang="zh-TW" sz="1600"/>
              <a:t>Multiple tools register the same command (e.g., /delete) with different functionalities, causing confusion</a:t>
            </a:r>
            <a:endParaRPr sz="1600"/>
          </a:p>
          <a:p>
            <a:pPr indent="-317500" lvl="1" marL="914400" marR="0" rtl="0" algn="l">
              <a:lnSpc>
                <a:spcPct val="115000"/>
              </a:lnSpc>
              <a:spcBef>
                <a:spcPts val="0"/>
              </a:spcBef>
              <a:spcAft>
                <a:spcPts val="0"/>
              </a:spcAft>
              <a:buSzPts val="1400"/>
              <a:buChar char="○"/>
            </a:pPr>
            <a:r>
              <a:rPr lang="zh-TW" sz="1600"/>
              <a:t>Countermeasures:</a:t>
            </a:r>
            <a:endParaRPr sz="1600"/>
          </a:p>
          <a:p>
            <a:pPr indent="-317500" lvl="2" marL="1371600" marR="0" rtl="0" algn="l">
              <a:lnSpc>
                <a:spcPct val="115000"/>
              </a:lnSpc>
              <a:spcBef>
                <a:spcPts val="0"/>
              </a:spcBef>
              <a:spcAft>
                <a:spcPts val="0"/>
              </a:spcAft>
              <a:buSzPts val="1400"/>
              <a:buChar char="■"/>
            </a:pPr>
            <a:r>
              <a:rPr lang="zh-TW" sz="1600"/>
              <a:t>Context-aware command resolution</a:t>
            </a:r>
            <a:endParaRPr sz="1600"/>
          </a:p>
          <a:p>
            <a:pPr indent="-317500" lvl="2" marL="1371600" marR="0" rtl="0" algn="l">
              <a:lnSpc>
                <a:spcPct val="115000"/>
              </a:lnSpc>
              <a:spcBef>
                <a:spcPts val="0"/>
              </a:spcBef>
              <a:spcAft>
                <a:spcPts val="0"/>
              </a:spcAft>
              <a:buSzPts val="1400"/>
              <a:buChar char="■"/>
            </a:pPr>
            <a:r>
              <a:rPr lang="zh-TW" sz="1600"/>
              <a:t>Command disambiguation and tool metadata verification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Operation Phase</a:t>
            </a:r>
            <a:endParaRPr/>
          </a:p>
        </p:txBody>
      </p:sp>
      <p:sp>
        <p:nvSpPr>
          <p:cNvPr id="128" name="Google Shape;128;p23"/>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zh-TW" sz="1800"/>
              <a:t>Sandbox Escape</a:t>
            </a:r>
            <a:endParaRPr sz="1800"/>
          </a:p>
          <a:p>
            <a:pPr indent="-317500" lvl="1" marL="914400" marR="0" rtl="0" algn="l">
              <a:lnSpc>
                <a:spcPct val="115000"/>
              </a:lnSpc>
              <a:spcBef>
                <a:spcPts val="0"/>
              </a:spcBef>
              <a:spcAft>
                <a:spcPts val="0"/>
              </a:spcAft>
              <a:buSzPts val="1400"/>
              <a:buChar char="○"/>
            </a:pPr>
            <a:r>
              <a:rPr lang="zh-TW" sz="1600"/>
              <a:t>Tools bypass execution restrictions to gain control over host resources</a:t>
            </a:r>
            <a:endParaRPr sz="1600"/>
          </a:p>
          <a:p>
            <a:pPr indent="-317500" lvl="1" marL="914400" marR="0" rtl="0" algn="l">
              <a:lnSpc>
                <a:spcPct val="115000"/>
              </a:lnSpc>
              <a:spcBef>
                <a:spcPts val="0"/>
              </a:spcBef>
              <a:spcAft>
                <a:spcPts val="0"/>
              </a:spcAft>
              <a:buSzPts val="1400"/>
              <a:buChar char="○"/>
            </a:pPr>
            <a:r>
              <a:rPr lang="zh-TW" sz="1600"/>
              <a:t>Countermeasures:</a:t>
            </a:r>
            <a:endParaRPr sz="1600"/>
          </a:p>
          <a:p>
            <a:pPr indent="-317500" lvl="2" marL="1371600" marR="0" rtl="0" algn="l">
              <a:lnSpc>
                <a:spcPct val="115000"/>
              </a:lnSpc>
              <a:spcBef>
                <a:spcPts val="0"/>
              </a:spcBef>
              <a:spcAft>
                <a:spcPts val="0"/>
              </a:spcAft>
              <a:buSzPts val="1400"/>
              <a:buChar char="■"/>
            </a:pPr>
            <a:r>
              <a:rPr lang="zh-TW" sz="1600"/>
              <a:t>Strengthen sandbox isolation mechanisms</a:t>
            </a:r>
            <a:endParaRPr sz="1600"/>
          </a:p>
          <a:p>
            <a:pPr indent="-317500" lvl="2" marL="1371600" marR="0" rtl="0" algn="l">
              <a:lnSpc>
                <a:spcPct val="115000"/>
              </a:lnSpc>
              <a:spcBef>
                <a:spcPts val="0"/>
              </a:spcBef>
              <a:spcAft>
                <a:spcPts val="0"/>
              </a:spcAft>
              <a:buSzPts val="1400"/>
              <a:buChar char="■"/>
            </a:pPr>
            <a:r>
              <a:rPr lang="zh-TW" sz="1600"/>
              <a:t>Regularly inspect container runtime vulnerabilities</a:t>
            </a:r>
            <a:endParaRPr sz="1600"/>
          </a:p>
          <a:p>
            <a:pPr indent="-317500" lvl="2" marL="1371600" marR="0" rtl="0" algn="l">
              <a:lnSpc>
                <a:spcPct val="115000"/>
              </a:lnSpc>
              <a:spcBef>
                <a:spcPts val="0"/>
              </a:spcBef>
              <a:spcAft>
                <a:spcPts val="0"/>
              </a:spcAft>
              <a:buSzPts val="1400"/>
              <a:buChar char="■"/>
            </a:pPr>
            <a:r>
              <a:rPr lang="zh-TW" sz="1600"/>
              <a:t>Implement the principle of least privilege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a:t>
            </a:r>
            <a:r>
              <a:rPr lang="zh-TW"/>
              <a:t>Update </a:t>
            </a:r>
            <a:r>
              <a:rPr lang="zh-TW"/>
              <a:t>Phase</a:t>
            </a:r>
            <a:endParaRPr/>
          </a:p>
        </p:txBody>
      </p:sp>
      <p:sp>
        <p:nvSpPr>
          <p:cNvPr id="134" name="Google Shape;134;p24"/>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Post-Update Privilege Persistence</a:t>
            </a:r>
            <a:endParaRPr/>
          </a:p>
          <a:p>
            <a:pPr indent="-330200" lvl="1" marL="914400" marR="0" rtl="0" algn="l">
              <a:lnSpc>
                <a:spcPct val="115000"/>
              </a:lnSpc>
              <a:spcBef>
                <a:spcPts val="0"/>
              </a:spcBef>
              <a:spcAft>
                <a:spcPts val="0"/>
              </a:spcAft>
              <a:buSzPts val="1600"/>
              <a:buChar char="○"/>
            </a:pPr>
            <a:r>
              <a:rPr lang="zh-TW" sz="1600"/>
              <a:t>After an update, outdated API keys or revoked permissions are not properly removed.</a:t>
            </a:r>
            <a:endParaRPr sz="1600"/>
          </a:p>
          <a:p>
            <a:pPr indent="-330200" lvl="1" marL="914400" marR="0" rtl="0" algn="l">
              <a:lnSpc>
                <a:spcPct val="115000"/>
              </a:lnSpc>
              <a:spcBef>
                <a:spcPts val="0"/>
              </a:spcBef>
              <a:spcAft>
                <a:spcPts val="0"/>
              </a:spcAft>
              <a:buSzPts val="1600"/>
              <a:buChar char="○"/>
            </a:pPr>
            <a:r>
              <a:rPr lang="zh-TW" sz="1600"/>
              <a:t>Countermeasures:</a:t>
            </a:r>
            <a:endParaRPr sz="1600"/>
          </a:p>
          <a:p>
            <a:pPr indent="-330200" lvl="2" marL="1371600" marR="0" rtl="0" algn="l">
              <a:lnSpc>
                <a:spcPct val="115000"/>
              </a:lnSpc>
              <a:spcBef>
                <a:spcPts val="0"/>
              </a:spcBef>
              <a:spcAft>
                <a:spcPts val="0"/>
              </a:spcAft>
              <a:buSzPts val="1600"/>
              <a:buChar char="■"/>
            </a:pPr>
            <a:r>
              <a:rPr lang="zh-TW" sz="1600"/>
              <a:t>Enforce privilege revocation on update</a:t>
            </a:r>
            <a:endParaRPr sz="1600"/>
          </a:p>
          <a:p>
            <a:pPr indent="-330200" lvl="2" marL="1371600" marR="0" rtl="0" algn="l">
              <a:lnSpc>
                <a:spcPct val="115000"/>
              </a:lnSpc>
              <a:spcBef>
                <a:spcPts val="0"/>
              </a:spcBef>
              <a:spcAft>
                <a:spcPts val="0"/>
              </a:spcAft>
              <a:buSzPts val="1600"/>
              <a:buChar char="■"/>
            </a:pPr>
            <a:r>
              <a:rPr lang="zh-TW" sz="1600"/>
              <a:t>Set automatic expiration for API keys/tokens</a:t>
            </a:r>
            <a:endParaRPr sz="1600"/>
          </a:p>
          <a:p>
            <a:pPr indent="-330200" lvl="2" marL="1371600" marR="0" rtl="0" algn="l">
              <a:lnSpc>
                <a:spcPct val="115000"/>
              </a:lnSpc>
              <a:spcBef>
                <a:spcPts val="0"/>
              </a:spcBef>
              <a:spcAft>
                <a:spcPts val="0"/>
              </a:spcAft>
              <a:buSzPts val="1600"/>
              <a:buChar char="■"/>
            </a:pPr>
            <a:r>
              <a:rPr lang="zh-TW" sz="1600"/>
              <a:t>Maintain permission change logs and perform anomaly audits</a:t>
            </a:r>
            <a:endParaRPr/>
          </a:p>
          <a:p>
            <a:pPr indent="-342900" lvl="0" marL="457200" rtl="0" algn="l">
              <a:lnSpc>
                <a:spcPct val="115000"/>
              </a:lnSpc>
              <a:spcBef>
                <a:spcPts val="0"/>
              </a:spcBef>
              <a:spcAft>
                <a:spcPts val="0"/>
              </a:spcAft>
              <a:buSzPts val="1800"/>
              <a:buChar char="●"/>
            </a:pPr>
            <a:r>
              <a:rPr lang="zh-TW"/>
              <a:t>Re-deployment of Vulnerable Versions</a:t>
            </a:r>
            <a:endParaRPr/>
          </a:p>
          <a:p>
            <a:pPr indent="-330200" lvl="1" marL="914400" marR="0" rtl="0" algn="l">
              <a:lnSpc>
                <a:spcPct val="115000"/>
              </a:lnSpc>
              <a:spcBef>
                <a:spcPts val="0"/>
              </a:spcBef>
              <a:spcAft>
                <a:spcPts val="0"/>
              </a:spcAft>
              <a:buSzPts val="1600"/>
              <a:buChar char="○"/>
            </a:pPr>
            <a:r>
              <a:rPr lang="zh-TW" sz="1600"/>
              <a:t>Without an official update mechanism, users may re-deploy outdated and vulnerable versions.</a:t>
            </a:r>
            <a:endParaRPr sz="1600"/>
          </a:p>
          <a:p>
            <a:pPr indent="-330200" lvl="1" marL="914400" marR="0" rtl="0" algn="l">
              <a:lnSpc>
                <a:spcPct val="115000"/>
              </a:lnSpc>
              <a:spcBef>
                <a:spcPts val="0"/>
              </a:spcBef>
              <a:spcAft>
                <a:spcPts val="0"/>
              </a:spcAft>
              <a:buSzPts val="1600"/>
              <a:buChar char="○"/>
            </a:pPr>
            <a:r>
              <a:rPr lang="zh-TW" sz="1600"/>
              <a:t>Countermeasures:</a:t>
            </a:r>
            <a:endParaRPr sz="1600"/>
          </a:p>
          <a:p>
            <a:pPr indent="-330200" lvl="2" marL="1371600" marR="0" rtl="0" algn="l">
              <a:lnSpc>
                <a:spcPct val="115000"/>
              </a:lnSpc>
              <a:spcBef>
                <a:spcPts val="0"/>
              </a:spcBef>
              <a:spcAft>
                <a:spcPts val="0"/>
              </a:spcAft>
              <a:buSzPts val="1600"/>
              <a:buChar char="■"/>
            </a:pPr>
            <a:r>
              <a:rPr lang="zh-TW" sz="1600"/>
              <a:t>Establish an official package management and server registration center</a:t>
            </a:r>
            <a:endParaRPr sz="1600"/>
          </a:p>
          <a:p>
            <a:pPr indent="-330200" lvl="2" marL="1371600" marR="0" rtl="0" algn="l">
              <a:lnSpc>
                <a:spcPct val="115000"/>
              </a:lnSpc>
              <a:spcBef>
                <a:spcPts val="0"/>
              </a:spcBef>
              <a:spcAft>
                <a:spcPts val="0"/>
              </a:spcAft>
              <a:buSzPts val="1600"/>
              <a:buChar char="■"/>
            </a:pPr>
            <a:r>
              <a:rPr lang="zh-TW" sz="1600"/>
              <a:t>Implement auto-update and security notification mechanisms</a:t>
            </a:r>
            <a:endParaRPr sz="1600"/>
          </a:p>
          <a:p>
            <a:pPr indent="-330200" lvl="2" marL="1371600" marR="0" rtl="0" algn="l">
              <a:lnSpc>
                <a:spcPct val="115000"/>
              </a:lnSpc>
              <a:spcBef>
                <a:spcPts val="0"/>
              </a:spcBef>
              <a:spcAft>
                <a:spcPts val="0"/>
              </a:spcAft>
              <a:buSzPts val="1600"/>
              <a:buChar char="■"/>
            </a:pPr>
            <a:r>
              <a:rPr lang="zh-TW" sz="1600"/>
              <a:t>Enforce vulnerability tracking and version control policies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Update Phase</a:t>
            </a:r>
            <a:endParaRPr/>
          </a:p>
        </p:txBody>
      </p:sp>
      <p:sp>
        <p:nvSpPr>
          <p:cNvPr id="140" name="Google Shape;140;p25"/>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Configuration Drift</a:t>
            </a:r>
            <a:endParaRPr/>
          </a:p>
          <a:p>
            <a:pPr indent="-330200" lvl="1" marL="914400" marR="0" rtl="0" algn="l">
              <a:lnSpc>
                <a:spcPct val="115000"/>
              </a:lnSpc>
              <a:spcBef>
                <a:spcPts val="0"/>
              </a:spcBef>
              <a:spcAft>
                <a:spcPts val="0"/>
              </a:spcAft>
              <a:buSzPts val="1600"/>
              <a:buChar char="○"/>
            </a:pPr>
            <a:r>
              <a:rPr lang="zh-TW" sz="1600"/>
              <a:t>System configurations deviate from secure baselines due to manual changes or interference from multiple tools.</a:t>
            </a:r>
            <a:endParaRPr sz="1600"/>
          </a:p>
          <a:p>
            <a:pPr indent="-330200" lvl="1" marL="914400" marR="0" rtl="0" algn="l">
              <a:lnSpc>
                <a:spcPct val="115000"/>
              </a:lnSpc>
              <a:spcBef>
                <a:spcPts val="0"/>
              </a:spcBef>
              <a:spcAft>
                <a:spcPts val="0"/>
              </a:spcAft>
              <a:buSzPts val="1600"/>
              <a:buChar char="○"/>
            </a:pPr>
            <a:r>
              <a:rPr lang="zh-TW" sz="1600"/>
              <a:t>Countermeasures:</a:t>
            </a:r>
            <a:endParaRPr sz="1600"/>
          </a:p>
          <a:p>
            <a:pPr indent="-330200" lvl="2" marL="1371600" marR="0" rtl="0" algn="l">
              <a:lnSpc>
                <a:spcPct val="115000"/>
              </a:lnSpc>
              <a:spcBef>
                <a:spcPts val="0"/>
              </a:spcBef>
              <a:spcAft>
                <a:spcPts val="0"/>
              </a:spcAft>
              <a:buSzPts val="1600"/>
              <a:buChar char="■"/>
            </a:pPr>
            <a:r>
              <a:rPr lang="zh-TW" sz="1600"/>
              <a:t>Automated configuration validation</a:t>
            </a:r>
            <a:endParaRPr sz="1600"/>
          </a:p>
          <a:p>
            <a:pPr indent="-330200" lvl="2" marL="1371600" marR="0" rtl="0" algn="l">
              <a:lnSpc>
                <a:spcPct val="115000"/>
              </a:lnSpc>
              <a:spcBef>
                <a:spcPts val="0"/>
              </a:spcBef>
              <a:spcAft>
                <a:spcPts val="0"/>
              </a:spcAft>
              <a:buSzPts val="1600"/>
              <a:buChar char="■"/>
            </a:pPr>
            <a:r>
              <a:rPr lang="zh-TW" sz="1600"/>
              <a:t>Regular security consistency checks</a:t>
            </a:r>
            <a:endParaRPr sz="1600"/>
          </a:p>
          <a:p>
            <a:pPr indent="-330200" lvl="2" marL="1371600" marR="0" rtl="0" algn="l">
              <a:lnSpc>
                <a:spcPct val="115000"/>
              </a:lnSpc>
              <a:spcBef>
                <a:spcPts val="0"/>
              </a:spcBef>
              <a:spcAft>
                <a:spcPts val="0"/>
              </a:spcAft>
              <a:buSzPts val="1600"/>
              <a:buChar char="■"/>
            </a:pPr>
            <a:r>
              <a:rPr lang="zh-TW" sz="1600"/>
              <a:t>Establish secure configuration baselines and change tracking mechanism</a:t>
            </a:r>
            <a:r>
              <a:rPr lang="zh-TW" sz="1600"/>
              <a:t>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Impacts</a:t>
            </a:r>
            <a:endParaRPr/>
          </a:p>
        </p:txBody>
      </p:sp>
      <p:sp>
        <p:nvSpPr>
          <p:cNvPr id="146" name="Google Shape;146;p26"/>
          <p:cNvSpPr txBox="1"/>
          <p:nvPr>
            <p:ph idx="1" type="body"/>
          </p:nvPr>
        </p:nvSpPr>
        <p:spPr>
          <a:xfrm>
            <a:off x="311700" y="630200"/>
            <a:ext cx="8520600" cy="440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zh-TW"/>
              <a:t>Developers</a:t>
            </a:r>
            <a:endParaRPr b="1"/>
          </a:p>
          <a:p>
            <a:pPr indent="-330200" lvl="1" marL="914400" marR="0" rtl="0" algn="l">
              <a:lnSpc>
                <a:spcPct val="150000"/>
              </a:lnSpc>
              <a:spcBef>
                <a:spcPts val="0"/>
              </a:spcBef>
              <a:spcAft>
                <a:spcPts val="0"/>
              </a:spcAft>
              <a:buSzPts val="1600"/>
              <a:buChar char="○"/>
            </a:pPr>
            <a:r>
              <a:rPr lang="zh-TW" sz="1600"/>
              <a:t>Dramatically lowers tool‑integration effort; focus shifts to agent logic.</a:t>
            </a:r>
            <a:endParaRPr sz="1600"/>
          </a:p>
          <a:p>
            <a:pPr indent="-330200" lvl="1" marL="914400" marR="0" rtl="0" algn="l">
              <a:lnSpc>
                <a:spcPct val="150000"/>
              </a:lnSpc>
              <a:spcBef>
                <a:spcPts val="0"/>
              </a:spcBef>
              <a:spcAft>
                <a:spcPts val="0"/>
              </a:spcAft>
              <a:buSzPts val="1600"/>
              <a:buChar char="○"/>
            </a:pPr>
            <a:r>
              <a:rPr lang="zh-TW" sz="1600"/>
              <a:t>Enables rich multi‑step, multi‑tool workflows out‑of‑the‑box.</a:t>
            </a:r>
            <a:endParaRPr sz="1600"/>
          </a:p>
          <a:p>
            <a:pPr indent="-330200" lvl="1" marL="914400" marR="0" rtl="0" algn="l">
              <a:lnSpc>
                <a:spcPct val="150000"/>
              </a:lnSpc>
              <a:spcBef>
                <a:spcPts val="0"/>
              </a:spcBef>
              <a:spcAft>
                <a:spcPts val="0"/>
              </a:spcAft>
              <a:buSzPts val="1600"/>
              <a:buChar char="○"/>
            </a:pPr>
            <a:r>
              <a:rPr lang="zh-TW" sz="1600"/>
              <a:t>But raises responsibility to harden configs &amp; control versions.</a:t>
            </a:r>
            <a:endParaRPr sz="1600"/>
          </a:p>
          <a:p>
            <a:pPr indent="-342900" lvl="0" marL="457200" rtl="0" algn="l">
              <a:spcBef>
                <a:spcPts val="0"/>
              </a:spcBef>
              <a:spcAft>
                <a:spcPts val="0"/>
              </a:spcAft>
              <a:buSzPts val="1800"/>
              <a:buChar char="●"/>
            </a:pPr>
            <a:r>
              <a:rPr b="1" lang="zh-TW"/>
              <a:t>End‑users</a:t>
            </a:r>
            <a:endParaRPr b="1"/>
          </a:p>
          <a:p>
            <a:pPr indent="-330200" lvl="1" marL="914400" rtl="0" algn="l">
              <a:lnSpc>
                <a:spcPct val="150000"/>
              </a:lnSpc>
              <a:spcBef>
                <a:spcPts val="0"/>
              </a:spcBef>
              <a:spcAft>
                <a:spcPts val="0"/>
              </a:spcAft>
              <a:buSzPts val="1600"/>
              <a:buChar char="○"/>
            </a:pPr>
            <a:r>
              <a:rPr lang="zh-TW" sz="1600"/>
              <a:t>Unified, cross‑platform automation (e.g., enterprise data + IoT in one flow).</a:t>
            </a:r>
            <a:endParaRPr sz="1600"/>
          </a:p>
          <a:p>
            <a:pPr indent="-330200" lvl="1" marL="914400" rtl="0" algn="l">
              <a:lnSpc>
                <a:spcPct val="150000"/>
              </a:lnSpc>
              <a:spcBef>
                <a:spcPts val="0"/>
              </a:spcBef>
              <a:spcAft>
                <a:spcPts val="0"/>
              </a:spcAft>
              <a:buSzPts val="1600"/>
              <a:buChar char="○"/>
            </a:pPr>
            <a:r>
              <a:rPr lang="zh-TW" sz="1600"/>
              <a:t>Less manual context switching → higher productivity.</a:t>
            </a:r>
            <a:endParaRPr sz="1600"/>
          </a:p>
          <a:p>
            <a:pPr indent="-330200" lvl="1" marL="914400" rtl="0" algn="l">
              <a:lnSpc>
                <a:spcPct val="150000"/>
              </a:lnSpc>
              <a:spcBef>
                <a:spcPts val="0"/>
              </a:spcBef>
              <a:spcAft>
                <a:spcPts val="0"/>
              </a:spcAft>
              <a:buSzPts val="1600"/>
              <a:buChar char="○"/>
            </a:pPr>
            <a:r>
              <a:rPr lang="zh-TW" sz="1600"/>
              <a:t>Yet exposure to unverified servers increases data‑leak risk.</a:t>
            </a:r>
            <a:endParaRPr sz="1600"/>
          </a:p>
          <a:p>
            <a:pPr indent="-342900" lvl="0" marL="457200" rtl="0" algn="l">
              <a:spcBef>
                <a:spcPts val="0"/>
              </a:spcBef>
              <a:spcAft>
                <a:spcPts val="0"/>
              </a:spcAft>
              <a:buSzPts val="1800"/>
              <a:buChar char="●"/>
            </a:pPr>
            <a:r>
              <a:rPr b="1" lang="zh-TW"/>
              <a:t>Maintainers &amp; AI Community</a:t>
            </a:r>
            <a:endParaRPr b="1"/>
          </a:p>
          <a:p>
            <a:pPr indent="-330200" lvl="1" marL="914400" rtl="0" algn="l">
              <a:lnSpc>
                <a:spcPct val="150000"/>
              </a:lnSpc>
              <a:spcBef>
                <a:spcPts val="0"/>
              </a:spcBef>
              <a:spcAft>
                <a:spcPts val="0"/>
              </a:spcAft>
              <a:buSzPts val="1600"/>
              <a:buChar char="○"/>
            </a:pPr>
            <a:r>
              <a:rPr lang="zh-TW" sz="1600"/>
              <a:t>Decentralised ecosystem fosters rapid innovation.</a:t>
            </a:r>
            <a:endParaRPr sz="1600"/>
          </a:p>
          <a:p>
            <a:pPr indent="-330200" lvl="1" marL="914400" rtl="0" algn="l">
              <a:lnSpc>
                <a:spcPct val="150000"/>
              </a:lnSpc>
              <a:spcBef>
                <a:spcPts val="0"/>
              </a:spcBef>
              <a:spcAft>
                <a:spcPts val="0"/>
              </a:spcAft>
              <a:buSzPts val="1600"/>
              <a:buChar char="○"/>
            </a:pPr>
            <a:r>
              <a:rPr lang="zh-TW" sz="1600"/>
              <a:t>MCP could become the “LSP of AI agents”, unifying tool orchestration.</a:t>
            </a:r>
            <a:endParaRPr sz="1600"/>
          </a:p>
          <a:p>
            <a:pPr indent="-330200" lvl="1" marL="914400" rtl="0" algn="l">
              <a:lnSpc>
                <a:spcPct val="150000"/>
              </a:lnSpc>
              <a:spcBef>
                <a:spcPts val="0"/>
              </a:spcBef>
              <a:spcAft>
                <a:spcPts val="0"/>
              </a:spcAft>
              <a:buSzPts val="1600"/>
              <a:buChar char="○"/>
            </a:pPr>
            <a:r>
              <a:rPr lang="zh-TW" sz="1600"/>
              <a:t>Demands new governance, auditing and ethical frameworks.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0"/>
            <a:ext cx="8832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Challenges</a:t>
            </a:r>
            <a:endParaRPr/>
          </a:p>
        </p:txBody>
      </p:sp>
      <p:sp>
        <p:nvSpPr>
          <p:cNvPr id="152" name="Google Shape;152;p27"/>
          <p:cNvSpPr txBox="1"/>
          <p:nvPr>
            <p:ph idx="1" type="body"/>
          </p:nvPr>
        </p:nvSpPr>
        <p:spPr>
          <a:xfrm>
            <a:off x="311700" y="630200"/>
            <a:ext cx="8520600" cy="4402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zh-TW"/>
              <a:t>No Central Security Oversight</a:t>
            </a:r>
            <a:endParaRPr b="1"/>
          </a:p>
          <a:p>
            <a:pPr indent="-330200" lvl="1" marL="914400" marR="0" rtl="0" algn="l">
              <a:lnSpc>
                <a:spcPct val="150000"/>
              </a:lnSpc>
              <a:spcBef>
                <a:spcPts val="0"/>
              </a:spcBef>
              <a:spcAft>
                <a:spcPts val="0"/>
              </a:spcAft>
              <a:buSzPts val="1600"/>
              <a:buChar char="○"/>
            </a:pPr>
            <a:r>
              <a:rPr lang="zh-TW" sz="1600"/>
              <a:t>Independent server authors ⇒ fragmented security practices.</a:t>
            </a:r>
            <a:endParaRPr sz="1600"/>
          </a:p>
          <a:p>
            <a:pPr indent="-330200" lvl="1" marL="914400" marR="0" rtl="0" algn="l">
              <a:lnSpc>
                <a:spcPct val="150000"/>
              </a:lnSpc>
              <a:spcBef>
                <a:spcPts val="0"/>
              </a:spcBef>
              <a:spcAft>
                <a:spcPts val="0"/>
              </a:spcAft>
              <a:buSzPts val="1600"/>
              <a:buChar char="○"/>
            </a:pPr>
            <a:r>
              <a:rPr lang="zh-TW" sz="1600"/>
              <a:t>Lack of signed package registry &amp; version policy.</a:t>
            </a:r>
            <a:endParaRPr sz="1600"/>
          </a:p>
          <a:p>
            <a:pPr indent="-330200" lvl="1" marL="914400" marR="0" rtl="0" algn="l">
              <a:lnSpc>
                <a:spcPct val="150000"/>
              </a:lnSpc>
              <a:spcBef>
                <a:spcPts val="0"/>
              </a:spcBef>
              <a:spcAft>
                <a:spcPts val="0"/>
              </a:spcAft>
              <a:buSzPts val="1600"/>
              <a:buChar char="○"/>
            </a:pPr>
            <a:r>
              <a:rPr lang="zh-TW" sz="1600"/>
              <a:t>Supply‑chain attacks (installer spoofing, name collisions) remain easy.</a:t>
            </a:r>
            <a:endParaRPr sz="1600"/>
          </a:p>
          <a:p>
            <a:pPr indent="-342900" lvl="0" marL="457200" rtl="0" algn="l">
              <a:spcBef>
                <a:spcPts val="0"/>
              </a:spcBef>
              <a:spcAft>
                <a:spcPts val="0"/>
              </a:spcAft>
              <a:buSzPts val="1800"/>
              <a:buChar char="●"/>
            </a:pPr>
            <a:r>
              <a:rPr b="1" lang="zh-TW"/>
              <a:t>Observability &amp; Workflow Consistency</a:t>
            </a:r>
            <a:endParaRPr b="1"/>
          </a:p>
          <a:p>
            <a:pPr indent="-330200" lvl="1" marL="914400" rtl="0" algn="l">
              <a:lnSpc>
                <a:spcPct val="150000"/>
              </a:lnSpc>
              <a:spcBef>
                <a:spcPts val="0"/>
              </a:spcBef>
              <a:spcAft>
                <a:spcPts val="0"/>
              </a:spcAft>
              <a:buSzPts val="1600"/>
              <a:buChar char="○"/>
            </a:pPr>
            <a:r>
              <a:rPr lang="zh-TW" sz="1600"/>
              <a:t>Sparse logging and debugging across client–server boundary.</a:t>
            </a:r>
            <a:endParaRPr sz="1600"/>
          </a:p>
          <a:p>
            <a:pPr indent="-330200" lvl="1" marL="914400" rtl="0" algn="l">
              <a:lnSpc>
                <a:spcPct val="150000"/>
              </a:lnSpc>
              <a:spcBef>
                <a:spcPts val="0"/>
              </a:spcBef>
              <a:spcAft>
                <a:spcPts val="0"/>
              </a:spcAft>
              <a:buSzPts val="1600"/>
              <a:buChar char="○"/>
            </a:pPr>
            <a:r>
              <a:rPr lang="zh-TW" sz="1600"/>
              <a:t>Hard to keep state consistent in long, cross‑system tool chains → errors propagate</a:t>
            </a:r>
            <a:endParaRPr sz="1600"/>
          </a:p>
          <a:p>
            <a:pPr indent="-342900" lvl="0" marL="457200" rtl="0" algn="l">
              <a:spcBef>
                <a:spcPts val="0"/>
              </a:spcBef>
              <a:spcAft>
                <a:spcPts val="0"/>
              </a:spcAft>
              <a:buSzPts val="1800"/>
              <a:buChar char="●"/>
            </a:pPr>
            <a:r>
              <a:rPr b="1" lang="zh-TW"/>
              <a:t>Scalability &amp; Smart‑Environment Constraints</a:t>
            </a:r>
            <a:endParaRPr b="1"/>
          </a:p>
          <a:p>
            <a:pPr indent="-330200" lvl="1" marL="914400" rtl="0" algn="l">
              <a:lnSpc>
                <a:spcPct val="150000"/>
              </a:lnSpc>
              <a:spcBef>
                <a:spcPts val="0"/>
              </a:spcBef>
              <a:spcAft>
                <a:spcPts val="0"/>
              </a:spcAft>
              <a:buSzPts val="1600"/>
              <a:buChar char="○"/>
            </a:pPr>
            <a:r>
              <a:rPr lang="zh-TW" sz="1600"/>
              <a:t>Real‑time, low‑latency demands in IoT/smart‑home deployments.</a:t>
            </a:r>
            <a:endParaRPr sz="1600"/>
          </a:p>
          <a:p>
            <a:pPr indent="-330200" lvl="1" marL="914400" rtl="0" algn="l">
              <a:lnSpc>
                <a:spcPct val="150000"/>
              </a:lnSpc>
              <a:spcBef>
                <a:spcPts val="0"/>
              </a:spcBef>
              <a:spcAft>
                <a:spcPts val="0"/>
              </a:spcAft>
              <a:buSzPts val="1600"/>
              <a:buChar char="○"/>
            </a:pPr>
            <a:r>
              <a:rPr lang="zh-TW" sz="1600"/>
              <a:t>Custom adaptations balloon maintenance cost.</a:t>
            </a:r>
            <a:endParaRPr sz="1600"/>
          </a:p>
          <a:p>
            <a:pPr indent="-330200" lvl="1" marL="914400" rtl="0" algn="l">
              <a:lnSpc>
                <a:spcPct val="150000"/>
              </a:lnSpc>
              <a:spcBef>
                <a:spcPts val="0"/>
              </a:spcBef>
              <a:spcAft>
                <a:spcPts val="0"/>
              </a:spcAft>
              <a:buSzPts val="1600"/>
              <a:buChar char="○"/>
            </a:pPr>
            <a:r>
              <a:rPr lang="zh-TW" sz="1600"/>
              <a:t>Compromise could grant attackers physical control.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0"/>
            <a:ext cx="8832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Related Work</a:t>
            </a:r>
            <a:endParaRPr/>
          </a:p>
        </p:txBody>
      </p:sp>
      <p:sp>
        <p:nvSpPr>
          <p:cNvPr id="158" name="Google Shape;158;p28"/>
          <p:cNvSpPr txBox="1"/>
          <p:nvPr>
            <p:ph idx="1" type="body"/>
          </p:nvPr>
        </p:nvSpPr>
        <p:spPr>
          <a:xfrm>
            <a:off x="311700" y="782800"/>
            <a:ext cx="8520600" cy="424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zh-TW"/>
              <a:t>LLM + Tool Integration</a:t>
            </a:r>
            <a:endParaRPr b="1"/>
          </a:p>
          <a:p>
            <a:pPr indent="-330200" lvl="1" marL="914400" rtl="0" algn="l">
              <a:lnSpc>
                <a:spcPct val="150000"/>
              </a:lnSpc>
              <a:spcBef>
                <a:spcPts val="0"/>
              </a:spcBef>
              <a:spcAft>
                <a:spcPts val="0"/>
              </a:spcAft>
              <a:buSzPts val="1600"/>
              <a:buChar char="○"/>
            </a:pPr>
            <a:r>
              <a:rPr lang="zh-TW" sz="1600"/>
              <a:t>outlines standard tool‑use paradigm</a:t>
            </a:r>
            <a:endParaRPr sz="1600"/>
          </a:p>
          <a:p>
            <a:pPr indent="-330200" lvl="1" marL="914400" rtl="0" algn="l">
              <a:lnSpc>
                <a:spcPct val="150000"/>
              </a:lnSpc>
              <a:spcBef>
                <a:spcPts val="0"/>
              </a:spcBef>
              <a:spcAft>
                <a:spcPts val="0"/>
              </a:spcAft>
              <a:buSzPts val="1600"/>
              <a:buChar char="○"/>
            </a:pPr>
            <a:r>
              <a:rPr lang="zh-TW" sz="1600"/>
              <a:t>AutoTools / EasyTool • auto‑generate callable tools from docs</a:t>
            </a:r>
            <a:endParaRPr sz="1600"/>
          </a:p>
          <a:p>
            <a:pPr indent="-330200" lvl="1" marL="914400" rtl="0" algn="l">
              <a:lnSpc>
                <a:spcPct val="150000"/>
              </a:lnSpc>
              <a:spcBef>
                <a:spcPts val="0"/>
              </a:spcBef>
              <a:spcAft>
                <a:spcPts val="0"/>
              </a:spcAft>
              <a:buSzPts val="1600"/>
              <a:buChar char="○"/>
            </a:pPr>
            <a:r>
              <a:rPr lang="zh-TW" sz="1600"/>
              <a:t>Benchmarks: ToolSandbox (stateful) / UltraTool (multi‑step)</a:t>
            </a:r>
            <a:endParaRPr sz="1600"/>
          </a:p>
          <a:p>
            <a:pPr indent="0" lvl="0" marL="0" rtl="0" algn="l">
              <a:lnSpc>
                <a:spcPct val="150000"/>
              </a:lnSpc>
              <a:spcBef>
                <a:spcPts val="1200"/>
              </a:spcBef>
              <a:spcAft>
                <a:spcPts val="0"/>
              </a:spcAft>
              <a:buNone/>
            </a:pPr>
            <a:r>
              <a:t/>
            </a:r>
            <a:endParaRPr sz="1600"/>
          </a:p>
          <a:p>
            <a:pPr indent="-342900" lvl="0" marL="457200" rtl="0" algn="l">
              <a:spcBef>
                <a:spcPts val="1200"/>
              </a:spcBef>
              <a:spcAft>
                <a:spcPts val="0"/>
              </a:spcAft>
              <a:buSzPts val="1800"/>
              <a:buChar char="●"/>
            </a:pPr>
            <a:r>
              <a:rPr b="1" lang="zh-TW"/>
              <a:t>Security of Agentic Tool Use</a:t>
            </a:r>
            <a:endParaRPr b="1"/>
          </a:p>
          <a:p>
            <a:pPr indent="-330200" lvl="1" marL="914400" rtl="0" algn="l">
              <a:lnSpc>
                <a:spcPct val="150000"/>
              </a:lnSpc>
              <a:spcBef>
                <a:spcPts val="0"/>
              </a:spcBef>
              <a:spcAft>
                <a:spcPts val="0"/>
              </a:spcAft>
              <a:buSzPts val="1600"/>
              <a:buChar char="○"/>
            </a:pPr>
            <a:r>
              <a:rPr lang="zh-TW" sz="1600"/>
              <a:t>Imprompter • adversarial prompts hijack tools</a:t>
            </a:r>
            <a:endParaRPr sz="1600"/>
          </a:p>
          <a:p>
            <a:pPr indent="-330200" lvl="1" marL="914400" rtl="0" algn="l">
              <a:lnSpc>
                <a:spcPct val="150000"/>
              </a:lnSpc>
              <a:spcBef>
                <a:spcPts val="0"/>
              </a:spcBef>
              <a:spcAft>
                <a:spcPts val="0"/>
              </a:spcAft>
              <a:buSzPts val="1600"/>
              <a:buChar char="○"/>
            </a:pPr>
            <a:r>
              <a:rPr lang="zh-TW" sz="1600"/>
              <a:t>AgentGuard / ToolFuzz • detect unsafe workflows &amp; doc ambiguity</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Creation Phase</a:t>
            </a:r>
            <a:endParaRPr/>
          </a:p>
        </p:txBody>
      </p:sp>
      <p:sp>
        <p:nvSpPr>
          <p:cNvPr id="164" name="Google Shape;164;p29"/>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zh-TW"/>
              <a:t>Name Collision</a:t>
            </a:r>
            <a:endParaRPr/>
          </a:p>
          <a:p>
            <a:pPr indent="-330200" lvl="1" marL="914400" rtl="0" algn="l">
              <a:lnSpc>
                <a:spcPct val="100000"/>
              </a:lnSpc>
              <a:spcBef>
                <a:spcPts val="0"/>
              </a:spcBef>
              <a:spcAft>
                <a:spcPts val="0"/>
              </a:spcAft>
              <a:buSzPts val="1600"/>
              <a:buChar char="○"/>
            </a:pPr>
            <a:r>
              <a:rPr lang="zh-TW" sz="1600"/>
              <a:t>攻擊方式：惡意伺服器註冊與合法伺服器相似名稱（如 mcp-github）</a:t>
            </a:r>
            <a:endParaRPr sz="1600"/>
          </a:p>
          <a:p>
            <a:pPr indent="-330200" lvl="1" marL="914400" rtl="0" algn="l">
              <a:lnSpc>
                <a:spcPct val="100000"/>
              </a:lnSpc>
              <a:spcBef>
                <a:spcPts val="0"/>
              </a:spcBef>
              <a:spcAft>
                <a:spcPts val="0"/>
              </a:spcAft>
              <a:buSzPts val="1600"/>
              <a:buChar char="○"/>
            </a:pPr>
            <a:r>
              <a:rPr lang="zh-TW" sz="1600"/>
              <a:t>對策</a:t>
            </a:r>
            <a:endParaRPr sz="1600"/>
          </a:p>
          <a:p>
            <a:pPr indent="-330200" lvl="2" marL="1371600" rtl="0" algn="l">
              <a:lnSpc>
                <a:spcPct val="100000"/>
              </a:lnSpc>
              <a:spcBef>
                <a:spcPts val="0"/>
              </a:spcBef>
              <a:spcAft>
                <a:spcPts val="0"/>
              </a:spcAft>
              <a:buSzPts val="1600"/>
              <a:buChar char="■"/>
            </a:pPr>
            <a:r>
              <a:rPr lang="zh-TW" sz="1600"/>
              <a:t>嚴格命名政策</a:t>
            </a:r>
            <a:endParaRPr sz="1600"/>
          </a:p>
          <a:p>
            <a:pPr indent="-330200" lvl="2" marL="1371600" rtl="0" algn="l">
              <a:lnSpc>
                <a:spcPct val="100000"/>
              </a:lnSpc>
              <a:spcBef>
                <a:spcPts val="0"/>
              </a:spcBef>
              <a:spcAft>
                <a:spcPts val="0"/>
              </a:spcAft>
              <a:buSzPts val="1600"/>
              <a:buChar char="■"/>
            </a:pPr>
            <a:r>
              <a:rPr lang="zh-TW" sz="1600"/>
              <a:t>加密簽章驗證</a:t>
            </a:r>
            <a:endParaRPr sz="1600"/>
          </a:p>
          <a:p>
            <a:pPr indent="-330200" lvl="2" marL="1371600" rtl="0" algn="l">
              <a:lnSpc>
                <a:spcPct val="100000"/>
              </a:lnSpc>
              <a:spcBef>
                <a:spcPts val="0"/>
              </a:spcBef>
              <a:spcAft>
                <a:spcPts val="0"/>
              </a:spcAft>
              <a:buSzPts val="1600"/>
              <a:buChar char="■"/>
            </a:pPr>
            <a:r>
              <a:rPr lang="zh-TW" sz="1600"/>
              <a:t>信譽式伺服器評分系統</a:t>
            </a:r>
            <a:endParaRPr sz="1600"/>
          </a:p>
          <a:p>
            <a:pPr indent="-342900" lvl="0" marL="457200" rtl="0" algn="l">
              <a:lnSpc>
                <a:spcPct val="100000"/>
              </a:lnSpc>
              <a:spcBef>
                <a:spcPts val="0"/>
              </a:spcBef>
              <a:spcAft>
                <a:spcPts val="0"/>
              </a:spcAft>
              <a:buSzPts val="1800"/>
              <a:buChar char="●"/>
            </a:pPr>
            <a:r>
              <a:rPr lang="zh-TW"/>
              <a:t>Installer Spoofing</a:t>
            </a:r>
            <a:endParaRPr/>
          </a:p>
          <a:p>
            <a:pPr indent="-330200" lvl="1" marL="914400" rtl="0" algn="l">
              <a:lnSpc>
                <a:spcPct val="100000"/>
              </a:lnSpc>
              <a:spcBef>
                <a:spcPts val="0"/>
              </a:spcBef>
              <a:spcAft>
                <a:spcPts val="0"/>
              </a:spcAft>
              <a:buSzPts val="1600"/>
              <a:buChar char="○"/>
            </a:pPr>
            <a:r>
              <a:rPr lang="zh-TW" sz="1600"/>
              <a:t>攻擊方式：修改自動安裝工具（如 mcp-get, smithery-cli）嵌入惡意程式</a:t>
            </a:r>
            <a:endParaRPr sz="1600"/>
          </a:p>
          <a:p>
            <a:pPr indent="-330200" lvl="1" marL="914400" rtl="0" algn="l">
              <a:lnSpc>
                <a:spcPct val="100000"/>
              </a:lnSpc>
              <a:spcBef>
                <a:spcPts val="0"/>
              </a:spcBef>
              <a:spcAft>
                <a:spcPts val="0"/>
              </a:spcAft>
              <a:buSzPts val="1600"/>
              <a:buChar char="○"/>
            </a:pPr>
            <a:r>
              <a:rPr lang="zh-TW" sz="1600"/>
              <a:t>對策</a:t>
            </a:r>
            <a:endParaRPr sz="1600"/>
          </a:p>
          <a:p>
            <a:pPr indent="-330200" lvl="2" marL="1371600" rtl="0" algn="l">
              <a:lnSpc>
                <a:spcPct val="100000"/>
              </a:lnSpc>
              <a:spcBef>
                <a:spcPts val="0"/>
              </a:spcBef>
              <a:spcAft>
                <a:spcPts val="0"/>
              </a:spcAft>
              <a:buSzPts val="1600"/>
              <a:buChar char="■"/>
            </a:pPr>
            <a:r>
              <a:rPr lang="zh-TW" sz="1600"/>
              <a:t>標準化且安全的安裝流程</a:t>
            </a:r>
            <a:endParaRPr sz="1600"/>
          </a:p>
          <a:p>
            <a:pPr indent="-330200" lvl="2" marL="1371600" rtl="0" algn="l">
              <a:lnSpc>
                <a:spcPct val="100000"/>
              </a:lnSpc>
              <a:spcBef>
                <a:spcPts val="0"/>
              </a:spcBef>
              <a:spcAft>
                <a:spcPts val="0"/>
              </a:spcAft>
              <a:buSzPts val="1600"/>
              <a:buChar char="■"/>
            </a:pPr>
            <a:r>
              <a:rPr lang="zh-TW" sz="1600"/>
              <a:t>套件完整性驗證（Hash / Checksum）</a:t>
            </a:r>
            <a:endParaRPr sz="1600"/>
          </a:p>
          <a:p>
            <a:pPr indent="-330200" lvl="2" marL="1371600" rtl="0" algn="l">
              <a:lnSpc>
                <a:spcPct val="100000"/>
              </a:lnSpc>
              <a:spcBef>
                <a:spcPts val="0"/>
              </a:spcBef>
              <a:spcAft>
                <a:spcPts val="0"/>
              </a:spcAft>
              <a:buSzPts val="1600"/>
              <a:buChar char="■"/>
            </a:pPr>
            <a:r>
              <a:rPr lang="zh-TW" sz="1600"/>
              <a:t>自動安裝工具的信譽機制</a:t>
            </a:r>
            <a:endParaRPr sz="1600"/>
          </a:p>
          <a:p>
            <a:pPr indent="-342900" lvl="0" marL="457200" marR="0" rtl="0" algn="l">
              <a:lnSpc>
                <a:spcPct val="100000"/>
              </a:lnSpc>
              <a:spcBef>
                <a:spcPts val="0"/>
              </a:spcBef>
              <a:spcAft>
                <a:spcPts val="0"/>
              </a:spcAft>
              <a:buSzPts val="1800"/>
              <a:buChar char="●"/>
            </a:pPr>
            <a:r>
              <a:rPr lang="zh-TW"/>
              <a:t>Code Injection / Backdoor</a:t>
            </a:r>
            <a:endParaRPr/>
          </a:p>
          <a:p>
            <a:pPr indent="-330200" lvl="1" marL="914400" marR="0" rtl="0" algn="l">
              <a:lnSpc>
                <a:spcPct val="100000"/>
              </a:lnSpc>
              <a:spcBef>
                <a:spcPts val="0"/>
              </a:spcBef>
              <a:spcAft>
                <a:spcPts val="0"/>
              </a:spcAft>
              <a:buSzPts val="1600"/>
              <a:buChar char="○"/>
            </a:pPr>
            <a:r>
              <a:rPr lang="zh-TW" sz="1600"/>
              <a:t>攻擊方式：經由第三方相依套件或 CI/CD 管線引入隱藏後門</a:t>
            </a:r>
            <a:endParaRPr sz="1600"/>
          </a:p>
          <a:p>
            <a:pPr indent="-330200" lvl="1" marL="914400" marR="0" rtl="0" algn="l">
              <a:lnSpc>
                <a:spcPct val="100000"/>
              </a:lnSpc>
              <a:spcBef>
                <a:spcPts val="0"/>
              </a:spcBef>
              <a:spcAft>
                <a:spcPts val="0"/>
              </a:spcAft>
              <a:buSzPts val="1600"/>
              <a:buChar char="○"/>
            </a:pPr>
            <a:r>
              <a:rPr lang="zh-TW" sz="1600"/>
              <a:t>對策</a:t>
            </a:r>
            <a:r>
              <a:rPr lang="zh-TW" sz="1600"/>
              <a:t>：</a:t>
            </a:r>
            <a:endParaRPr sz="1600"/>
          </a:p>
          <a:p>
            <a:pPr indent="-330200" lvl="2" marL="1371600" marR="0" rtl="0" algn="l">
              <a:lnSpc>
                <a:spcPct val="100000"/>
              </a:lnSpc>
              <a:spcBef>
                <a:spcPts val="0"/>
              </a:spcBef>
              <a:spcAft>
                <a:spcPts val="0"/>
              </a:spcAft>
              <a:buSzPts val="1600"/>
              <a:buChar char="■"/>
            </a:pPr>
            <a:r>
              <a:rPr lang="zh-TW" sz="1600"/>
              <a:t>嚴格依賴控管（Dependency Pinning）</a:t>
            </a:r>
            <a:endParaRPr sz="1600"/>
          </a:p>
          <a:p>
            <a:pPr indent="-330200" lvl="2" marL="1371600" marR="0" rtl="0" algn="l">
              <a:lnSpc>
                <a:spcPct val="100000"/>
              </a:lnSpc>
              <a:spcBef>
                <a:spcPts val="0"/>
              </a:spcBef>
              <a:spcAft>
                <a:spcPts val="0"/>
              </a:spcAft>
              <a:buSzPts val="1600"/>
              <a:buChar char="■"/>
            </a:pPr>
            <a:r>
              <a:rPr lang="zh-TW" sz="1600"/>
              <a:t>程式碼完整性驗證與安全審查</a:t>
            </a:r>
            <a:endParaRPr sz="1600"/>
          </a:p>
          <a:p>
            <a:pPr indent="-330200" lvl="2" marL="1371600" marR="0" rtl="0" algn="l">
              <a:lnSpc>
                <a:spcPct val="100000"/>
              </a:lnSpc>
              <a:spcBef>
                <a:spcPts val="0"/>
              </a:spcBef>
              <a:spcAft>
                <a:spcPts val="0"/>
              </a:spcAft>
              <a:buSzPts val="1600"/>
              <a:buChar char="■"/>
            </a:pPr>
            <a:r>
              <a:rPr lang="zh-TW" sz="1600"/>
              <a:t>可重現的建置（Reproducible Builds）與校驗</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Operation Phase</a:t>
            </a:r>
            <a:endParaRPr/>
          </a:p>
        </p:txBody>
      </p:sp>
      <p:sp>
        <p:nvSpPr>
          <p:cNvPr id="170" name="Google Shape;170;p30"/>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zh-TW"/>
              <a:t>Tool Name Conflicts</a:t>
            </a:r>
            <a:endParaRPr/>
          </a:p>
          <a:p>
            <a:pPr indent="-317500" lvl="1" marL="914400" rtl="0" algn="l">
              <a:lnSpc>
                <a:spcPct val="100000"/>
              </a:lnSpc>
              <a:spcBef>
                <a:spcPts val="0"/>
              </a:spcBef>
              <a:spcAft>
                <a:spcPts val="0"/>
              </a:spcAft>
              <a:buSzPts val="1400"/>
              <a:buChar char="○"/>
            </a:pPr>
            <a:r>
              <a:rPr lang="zh-TW" sz="1600"/>
              <a:t>多個工具名稱相似，如 send_email，AI agent 可能誤觸惡意工具。</a:t>
            </a:r>
            <a:endParaRPr sz="1600"/>
          </a:p>
          <a:p>
            <a:pPr indent="-317500" lvl="1" marL="914400" marR="0" rtl="0" algn="l">
              <a:lnSpc>
                <a:spcPct val="100000"/>
              </a:lnSpc>
              <a:spcBef>
                <a:spcPts val="0"/>
              </a:spcBef>
              <a:spcAft>
                <a:spcPts val="0"/>
              </a:spcAft>
              <a:buSzPts val="1400"/>
              <a:buChar char="○"/>
            </a:pPr>
            <a:r>
              <a:rPr lang="zh-TW" sz="1600"/>
              <a:t>對策</a:t>
            </a:r>
            <a:endParaRPr sz="1600"/>
          </a:p>
          <a:p>
            <a:pPr indent="-317500" lvl="2" marL="1371600" marR="0" rtl="0" algn="l">
              <a:lnSpc>
                <a:spcPct val="100000"/>
              </a:lnSpc>
              <a:spcBef>
                <a:spcPts val="0"/>
              </a:spcBef>
              <a:spcAft>
                <a:spcPts val="0"/>
              </a:spcAft>
              <a:buSzPts val="1400"/>
              <a:buChar char="■"/>
            </a:pPr>
            <a:r>
              <a:rPr lang="zh-TW" sz="1600"/>
              <a:t>建立工具名稱唯一機制</a:t>
            </a:r>
            <a:endParaRPr sz="1600"/>
          </a:p>
          <a:p>
            <a:pPr indent="-317500" lvl="2" marL="1371600" marR="0" rtl="0" algn="l">
              <a:lnSpc>
                <a:spcPct val="100000"/>
              </a:lnSpc>
              <a:spcBef>
                <a:spcPts val="0"/>
              </a:spcBef>
              <a:spcAft>
                <a:spcPts val="0"/>
              </a:spcAft>
              <a:buSzPts val="1400"/>
              <a:buChar char="■"/>
            </a:pPr>
            <a:r>
              <a:rPr lang="zh-TW" sz="1600"/>
              <a:t>引入欺騙描述偵測與異常行為分析</a:t>
            </a:r>
            <a:endParaRPr sz="1600"/>
          </a:p>
          <a:p>
            <a:pPr indent="-342900" lvl="0" marL="457200" marR="0" rtl="0" algn="l">
              <a:lnSpc>
                <a:spcPct val="100000"/>
              </a:lnSpc>
              <a:spcBef>
                <a:spcPts val="0"/>
              </a:spcBef>
              <a:spcAft>
                <a:spcPts val="0"/>
              </a:spcAft>
              <a:buSzPts val="1800"/>
              <a:buChar char="●"/>
            </a:pPr>
            <a:r>
              <a:rPr lang="zh-TW"/>
              <a:t>Slash Command Overlap</a:t>
            </a:r>
            <a:endParaRPr/>
          </a:p>
          <a:p>
            <a:pPr indent="-317500" lvl="1" marL="914400" marR="0" rtl="0" algn="l">
              <a:lnSpc>
                <a:spcPct val="100000"/>
              </a:lnSpc>
              <a:spcBef>
                <a:spcPts val="0"/>
              </a:spcBef>
              <a:spcAft>
                <a:spcPts val="0"/>
              </a:spcAft>
              <a:buSzPts val="1400"/>
              <a:buChar char="○"/>
            </a:pPr>
            <a:r>
              <a:rPr lang="zh-TW" sz="1600"/>
              <a:t>多個工具註冊同一指令（如 /delete），功能不同，造成混淆</a:t>
            </a:r>
            <a:endParaRPr sz="1600"/>
          </a:p>
          <a:p>
            <a:pPr indent="-317500" lvl="1" marL="914400" marR="0" rtl="0" algn="l">
              <a:lnSpc>
                <a:spcPct val="100000"/>
              </a:lnSpc>
              <a:spcBef>
                <a:spcPts val="0"/>
              </a:spcBef>
              <a:spcAft>
                <a:spcPts val="0"/>
              </a:spcAft>
              <a:buSzPts val="1400"/>
              <a:buChar char="○"/>
            </a:pPr>
            <a:r>
              <a:rPr lang="zh-TW" sz="1600"/>
              <a:t>對策</a:t>
            </a:r>
            <a:endParaRPr sz="1600"/>
          </a:p>
          <a:p>
            <a:pPr indent="-317500" lvl="2" marL="1371600" marR="0" rtl="0" algn="l">
              <a:lnSpc>
                <a:spcPct val="100000"/>
              </a:lnSpc>
              <a:spcBef>
                <a:spcPts val="0"/>
              </a:spcBef>
              <a:spcAft>
                <a:spcPts val="0"/>
              </a:spcAft>
              <a:buSzPts val="1400"/>
              <a:buChar char="■"/>
            </a:pPr>
            <a:r>
              <a:rPr lang="zh-TW" sz="1600"/>
              <a:t>指令上下文判斷（context-aware resolution）</a:t>
            </a:r>
            <a:endParaRPr sz="1600"/>
          </a:p>
          <a:p>
            <a:pPr indent="-317500" lvl="2" marL="1371600" marR="0" rtl="0" algn="l">
              <a:lnSpc>
                <a:spcPct val="100000"/>
              </a:lnSpc>
              <a:spcBef>
                <a:spcPts val="0"/>
              </a:spcBef>
              <a:spcAft>
                <a:spcPts val="0"/>
              </a:spcAft>
              <a:buSzPts val="1400"/>
              <a:buChar char="■"/>
            </a:pPr>
            <a:r>
              <a:rPr lang="zh-TW" sz="1600"/>
              <a:t>指令歧義解決與工具 metadata 驗證</a:t>
            </a:r>
            <a:endParaRPr sz="1600"/>
          </a:p>
          <a:p>
            <a:pPr indent="-342900" lvl="0" marL="457200" marR="0" rtl="0" algn="l">
              <a:lnSpc>
                <a:spcPct val="100000"/>
              </a:lnSpc>
              <a:spcBef>
                <a:spcPts val="0"/>
              </a:spcBef>
              <a:spcAft>
                <a:spcPts val="0"/>
              </a:spcAft>
              <a:buSzPts val="1800"/>
              <a:buChar char="●"/>
            </a:pPr>
            <a:r>
              <a:rPr lang="zh-TW"/>
              <a:t>Sandbox Escape</a:t>
            </a:r>
            <a:endParaRPr/>
          </a:p>
          <a:p>
            <a:pPr indent="-323532" lvl="1" marL="914400" marR="0" rtl="0" algn="l">
              <a:lnSpc>
                <a:spcPct val="100000"/>
              </a:lnSpc>
              <a:spcBef>
                <a:spcPts val="0"/>
              </a:spcBef>
              <a:spcAft>
                <a:spcPts val="0"/>
              </a:spcAft>
              <a:buSzPts val="1495"/>
              <a:buChar char="○"/>
            </a:pPr>
            <a:r>
              <a:rPr lang="zh-TW" sz="1600"/>
              <a:t>工具突破執行限制，取得主機資源控制權</a:t>
            </a:r>
            <a:endParaRPr sz="1600"/>
          </a:p>
          <a:p>
            <a:pPr indent="-310832" lvl="1" marL="914400" marR="0" rtl="0" algn="l">
              <a:lnSpc>
                <a:spcPct val="100000"/>
              </a:lnSpc>
              <a:spcBef>
                <a:spcPts val="0"/>
              </a:spcBef>
              <a:spcAft>
                <a:spcPts val="0"/>
              </a:spcAft>
              <a:buSzPts val="1295"/>
              <a:buChar char="○"/>
            </a:pPr>
            <a:r>
              <a:rPr lang="zh-TW" sz="1600"/>
              <a:t>對策</a:t>
            </a:r>
            <a:endParaRPr sz="1600"/>
          </a:p>
          <a:p>
            <a:pPr indent="-310832" lvl="2" marL="1371600" marR="0" rtl="0" algn="l">
              <a:lnSpc>
                <a:spcPct val="100000"/>
              </a:lnSpc>
              <a:spcBef>
                <a:spcPts val="0"/>
              </a:spcBef>
              <a:spcAft>
                <a:spcPts val="0"/>
              </a:spcAft>
              <a:buSzPts val="1295"/>
              <a:buChar char="■"/>
            </a:pPr>
            <a:r>
              <a:rPr lang="zh-TW" sz="1600"/>
              <a:t>強化 sandbox 隔離機制</a:t>
            </a:r>
            <a:endParaRPr sz="1600"/>
          </a:p>
          <a:p>
            <a:pPr indent="-310832" lvl="2" marL="1371600" marR="0" rtl="0" algn="l">
              <a:lnSpc>
                <a:spcPct val="100000"/>
              </a:lnSpc>
              <a:spcBef>
                <a:spcPts val="0"/>
              </a:spcBef>
              <a:spcAft>
                <a:spcPts val="0"/>
              </a:spcAft>
              <a:buSzPts val="1295"/>
              <a:buChar char="■"/>
            </a:pPr>
            <a:r>
              <a:rPr lang="zh-TW" sz="1600"/>
              <a:t>定期檢查 container runtime 弱點</a:t>
            </a:r>
            <a:endParaRPr sz="1600"/>
          </a:p>
          <a:p>
            <a:pPr indent="-310832" lvl="2" marL="1371600" marR="0" rtl="0" algn="l">
              <a:lnSpc>
                <a:spcPct val="100000"/>
              </a:lnSpc>
              <a:spcBef>
                <a:spcPts val="0"/>
              </a:spcBef>
              <a:spcAft>
                <a:spcPts val="0"/>
              </a:spcAft>
              <a:buSzPts val="1295"/>
              <a:buChar char="■"/>
            </a:pPr>
            <a:r>
              <a:rPr lang="zh-TW" sz="1600"/>
              <a:t>實作低權限最小化原則（principle of least privilege）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Update Phase</a:t>
            </a:r>
            <a:endParaRPr/>
          </a:p>
        </p:txBody>
      </p:sp>
      <p:sp>
        <p:nvSpPr>
          <p:cNvPr id="176" name="Google Shape;176;p31"/>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zh-TW"/>
              <a:t>Post-Update Privilege Persistence</a:t>
            </a:r>
            <a:endParaRPr/>
          </a:p>
          <a:p>
            <a:pPr indent="-317500" lvl="1" marL="914400" rtl="0" algn="l">
              <a:lnSpc>
                <a:spcPct val="100000"/>
              </a:lnSpc>
              <a:spcBef>
                <a:spcPts val="0"/>
              </a:spcBef>
              <a:spcAft>
                <a:spcPts val="0"/>
              </a:spcAft>
              <a:buSzPts val="1400"/>
              <a:buChar char="○"/>
            </a:pPr>
            <a:r>
              <a:rPr lang="zh-TW" sz="1600"/>
              <a:t>更新後，舊 API 金鑰或被撤銷的權限未同步撤除</a:t>
            </a:r>
            <a:endParaRPr sz="1600"/>
          </a:p>
          <a:p>
            <a:pPr indent="-317500" lvl="1" marL="914400" rtl="0" algn="l">
              <a:lnSpc>
                <a:spcPct val="100000"/>
              </a:lnSpc>
              <a:spcBef>
                <a:spcPts val="0"/>
              </a:spcBef>
              <a:spcAft>
                <a:spcPts val="0"/>
              </a:spcAft>
              <a:buSzPts val="1400"/>
              <a:buChar char="○"/>
            </a:pPr>
            <a:r>
              <a:rPr lang="zh-TW" sz="1600"/>
              <a:t>對策</a:t>
            </a:r>
            <a:endParaRPr sz="1600"/>
          </a:p>
          <a:p>
            <a:pPr indent="-317500" lvl="2" marL="1371600" rtl="0" algn="l">
              <a:lnSpc>
                <a:spcPct val="100000"/>
              </a:lnSpc>
              <a:spcBef>
                <a:spcPts val="0"/>
              </a:spcBef>
              <a:spcAft>
                <a:spcPts val="0"/>
              </a:spcAft>
              <a:buSzPts val="1400"/>
              <a:buChar char="■"/>
            </a:pPr>
            <a:r>
              <a:rPr lang="zh-TW" sz="1600"/>
              <a:t>強制撤權政策（revoke on update）</a:t>
            </a:r>
            <a:endParaRPr sz="1600"/>
          </a:p>
          <a:p>
            <a:pPr indent="-317500" lvl="2" marL="1371600" rtl="0" algn="l">
              <a:lnSpc>
                <a:spcPct val="100000"/>
              </a:lnSpc>
              <a:spcBef>
                <a:spcPts val="0"/>
              </a:spcBef>
              <a:spcAft>
                <a:spcPts val="0"/>
              </a:spcAft>
              <a:buSzPts val="1400"/>
              <a:buChar char="■"/>
            </a:pPr>
            <a:r>
              <a:rPr lang="zh-TW" sz="1600"/>
              <a:t>API 金鑰／Token 設定自動失效期限</a:t>
            </a:r>
            <a:endParaRPr sz="1600"/>
          </a:p>
          <a:p>
            <a:pPr indent="-317500" lvl="2" marL="1371600" rtl="0" algn="l">
              <a:lnSpc>
                <a:spcPct val="100000"/>
              </a:lnSpc>
              <a:spcBef>
                <a:spcPts val="0"/>
              </a:spcBef>
              <a:spcAft>
                <a:spcPts val="0"/>
              </a:spcAft>
              <a:buSzPts val="1400"/>
              <a:buChar char="■"/>
            </a:pPr>
            <a:r>
              <a:rPr lang="zh-TW" sz="1600"/>
              <a:t>權限異動日誌與異常稽核</a:t>
            </a:r>
            <a:endParaRPr sz="1600"/>
          </a:p>
          <a:p>
            <a:pPr indent="-342900" lvl="0" marL="457200" rtl="0" algn="l">
              <a:lnSpc>
                <a:spcPct val="100000"/>
              </a:lnSpc>
              <a:spcBef>
                <a:spcPts val="0"/>
              </a:spcBef>
              <a:spcAft>
                <a:spcPts val="0"/>
              </a:spcAft>
              <a:buSzPts val="1800"/>
              <a:buChar char="●"/>
            </a:pPr>
            <a:r>
              <a:rPr lang="zh-TW"/>
              <a:t>Re-deployment of Vulnerable Versions</a:t>
            </a:r>
            <a:endParaRPr/>
          </a:p>
          <a:p>
            <a:pPr indent="-330200" lvl="1" marL="914400" rtl="0" algn="l">
              <a:lnSpc>
                <a:spcPct val="100000"/>
              </a:lnSpc>
              <a:spcBef>
                <a:spcPts val="0"/>
              </a:spcBef>
              <a:spcAft>
                <a:spcPts val="0"/>
              </a:spcAft>
              <a:buSzPts val="1600"/>
              <a:buChar char="○"/>
            </a:pPr>
            <a:r>
              <a:rPr lang="zh-TW" sz="1600"/>
              <a:t>MCP 沒有官方更新機制，使用者可能重新部署舊有有漏洞版本</a:t>
            </a:r>
            <a:endParaRPr sz="1600"/>
          </a:p>
          <a:p>
            <a:pPr indent="-330200" lvl="1" marL="914400" rtl="0" algn="l">
              <a:lnSpc>
                <a:spcPct val="100000"/>
              </a:lnSpc>
              <a:spcBef>
                <a:spcPts val="0"/>
              </a:spcBef>
              <a:spcAft>
                <a:spcPts val="0"/>
              </a:spcAft>
              <a:buSzPts val="1600"/>
              <a:buChar char="○"/>
            </a:pPr>
            <a:r>
              <a:rPr lang="zh-TW" sz="1600"/>
              <a:t>對策</a:t>
            </a:r>
            <a:endParaRPr sz="1600"/>
          </a:p>
          <a:p>
            <a:pPr indent="-330200" lvl="2" marL="1371600" rtl="0" algn="l">
              <a:lnSpc>
                <a:spcPct val="100000"/>
              </a:lnSpc>
              <a:spcBef>
                <a:spcPts val="0"/>
              </a:spcBef>
              <a:spcAft>
                <a:spcPts val="0"/>
              </a:spcAft>
              <a:buSzPts val="1600"/>
              <a:buChar char="■"/>
            </a:pPr>
            <a:r>
              <a:rPr lang="zh-TW" sz="1600"/>
              <a:t>建立官方套件管理與伺服器註冊中心</a:t>
            </a:r>
            <a:endParaRPr sz="1600"/>
          </a:p>
          <a:p>
            <a:pPr indent="-330200" lvl="2" marL="1371600" rtl="0" algn="l">
              <a:lnSpc>
                <a:spcPct val="100000"/>
              </a:lnSpc>
              <a:spcBef>
                <a:spcPts val="0"/>
              </a:spcBef>
              <a:spcAft>
                <a:spcPts val="0"/>
              </a:spcAft>
              <a:buSzPts val="1600"/>
              <a:buChar char="■"/>
            </a:pPr>
            <a:r>
              <a:rPr lang="zh-TW" sz="1600"/>
              <a:t>自動更新與安全提示機制</a:t>
            </a:r>
            <a:endParaRPr sz="1600"/>
          </a:p>
          <a:p>
            <a:pPr indent="-330200" lvl="2" marL="1371600" rtl="0" algn="l">
              <a:lnSpc>
                <a:spcPct val="100000"/>
              </a:lnSpc>
              <a:spcBef>
                <a:spcPts val="0"/>
              </a:spcBef>
              <a:spcAft>
                <a:spcPts val="0"/>
              </a:spcAft>
              <a:buSzPts val="1600"/>
              <a:buChar char="■"/>
            </a:pPr>
            <a:r>
              <a:rPr lang="zh-TW" sz="1600"/>
              <a:t>漏洞追蹤與版本控管制度</a:t>
            </a:r>
            <a:endParaRPr sz="1600"/>
          </a:p>
          <a:p>
            <a:pPr indent="-342900" lvl="0" marL="457200" rtl="0" algn="l">
              <a:lnSpc>
                <a:spcPct val="100000"/>
              </a:lnSpc>
              <a:spcBef>
                <a:spcPts val="0"/>
              </a:spcBef>
              <a:spcAft>
                <a:spcPts val="0"/>
              </a:spcAft>
              <a:buSzPts val="1800"/>
              <a:buChar char="●"/>
            </a:pPr>
            <a:r>
              <a:rPr lang="zh-TW"/>
              <a:t>Configuration Drift</a:t>
            </a:r>
            <a:endParaRPr/>
          </a:p>
          <a:p>
            <a:pPr indent="-317500" lvl="1" marL="914400" rtl="0" algn="l">
              <a:lnSpc>
                <a:spcPct val="100000"/>
              </a:lnSpc>
              <a:spcBef>
                <a:spcPts val="0"/>
              </a:spcBef>
              <a:spcAft>
                <a:spcPts val="0"/>
              </a:spcAft>
              <a:buSzPts val="1400"/>
              <a:buChar char="○"/>
            </a:pPr>
            <a:r>
              <a:rPr lang="zh-TW" sz="1600"/>
              <a:t>系統設定因手動變更或多工具干擾而偏離原本安全基準</a:t>
            </a:r>
            <a:endParaRPr sz="1600"/>
          </a:p>
          <a:p>
            <a:pPr indent="-317500" lvl="1" marL="914400" rtl="0" algn="l">
              <a:lnSpc>
                <a:spcPct val="100000"/>
              </a:lnSpc>
              <a:spcBef>
                <a:spcPts val="0"/>
              </a:spcBef>
              <a:spcAft>
                <a:spcPts val="0"/>
              </a:spcAft>
              <a:buSzPts val="1400"/>
              <a:buChar char="○"/>
            </a:pPr>
            <a:r>
              <a:rPr lang="zh-TW" sz="1600"/>
              <a:t>對策</a:t>
            </a:r>
            <a:endParaRPr sz="1600"/>
          </a:p>
          <a:p>
            <a:pPr indent="-317500" lvl="2" marL="1371600" rtl="0" algn="l">
              <a:lnSpc>
                <a:spcPct val="100000"/>
              </a:lnSpc>
              <a:spcBef>
                <a:spcPts val="0"/>
              </a:spcBef>
              <a:spcAft>
                <a:spcPts val="0"/>
              </a:spcAft>
              <a:buSzPts val="1400"/>
              <a:buChar char="■"/>
            </a:pPr>
            <a:r>
              <a:rPr lang="zh-TW" sz="1600"/>
              <a:t>自動化設定驗證（Auto Config Validation）</a:t>
            </a:r>
            <a:endParaRPr sz="1600"/>
          </a:p>
          <a:p>
            <a:pPr indent="-317500" lvl="2" marL="1371600" rtl="0" algn="l">
              <a:lnSpc>
                <a:spcPct val="100000"/>
              </a:lnSpc>
              <a:spcBef>
                <a:spcPts val="0"/>
              </a:spcBef>
              <a:spcAft>
                <a:spcPts val="0"/>
              </a:spcAft>
              <a:buSzPts val="1400"/>
              <a:buChar char="■"/>
            </a:pPr>
            <a:r>
              <a:rPr lang="zh-TW" sz="1600"/>
              <a:t>定期進行安全一致性檢查</a:t>
            </a:r>
            <a:endParaRPr sz="1600"/>
          </a:p>
          <a:p>
            <a:pPr indent="-317500" lvl="2" marL="1371600" rtl="0" algn="l">
              <a:lnSpc>
                <a:spcPct val="100000"/>
              </a:lnSpc>
              <a:spcBef>
                <a:spcPts val="0"/>
              </a:spcBef>
              <a:spcAft>
                <a:spcPts val="0"/>
              </a:spcAft>
              <a:buSzPts val="1400"/>
              <a:buChar char="■"/>
            </a:pPr>
            <a:r>
              <a:rPr lang="zh-TW" sz="1600"/>
              <a:t>建立安全基線與變更記錄機制</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2032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INTRODUCTION </a:t>
            </a:r>
            <a:r>
              <a:rPr b="0" lang="zh-TW" sz="1400">
                <a:solidFill>
                  <a:srgbClr val="B7B7B7"/>
                </a:solidFill>
                <a:latin typeface="Times New Roman"/>
                <a:ea typeface="Times New Roman"/>
                <a:cs typeface="Times New Roman"/>
                <a:sym typeface="Times New Roman"/>
              </a:rPr>
              <a:t>*https://www.claudemcp.com/tw/blog/mcp-vs-api</a:t>
            </a:r>
            <a:endParaRPr>
              <a:latin typeface="Times New Roman"/>
              <a:ea typeface="Times New Roman"/>
              <a:cs typeface="Times New Roman"/>
              <a:sym typeface="Times New Roman"/>
            </a:endParaRPr>
          </a:p>
        </p:txBody>
      </p:sp>
      <p:pic>
        <p:nvPicPr>
          <p:cNvPr id="73" name="Google Shape;73;p14"/>
          <p:cNvPicPr preferRelativeResize="0"/>
          <p:nvPr/>
        </p:nvPicPr>
        <p:blipFill>
          <a:blip r:embed="rId3">
            <a:alphaModFix/>
          </a:blip>
          <a:stretch>
            <a:fillRect/>
          </a:stretch>
        </p:blipFill>
        <p:spPr>
          <a:xfrm>
            <a:off x="1295313" y="1152425"/>
            <a:ext cx="6553378" cy="368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BACKGROUND AND MOTIVATION</a:t>
            </a:r>
            <a:endParaRPr>
              <a:latin typeface="Times New Roman"/>
              <a:ea typeface="Times New Roman"/>
              <a:cs typeface="Times New Roman"/>
              <a:sym typeface="Times New Roman"/>
            </a:endParaRPr>
          </a:p>
        </p:txBody>
      </p:sp>
      <p:pic>
        <p:nvPicPr>
          <p:cNvPr id="79" name="Google Shape;79;p15"/>
          <p:cNvPicPr preferRelativeResize="0"/>
          <p:nvPr/>
        </p:nvPicPr>
        <p:blipFill>
          <a:blip r:embed="rId3">
            <a:alphaModFix/>
          </a:blip>
          <a:stretch>
            <a:fillRect/>
          </a:stretch>
        </p:blipFill>
        <p:spPr>
          <a:xfrm>
            <a:off x="152400" y="1555725"/>
            <a:ext cx="8839200" cy="28157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MCP ARCHITECTURE</a:t>
            </a:r>
            <a:endParaRPr>
              <a:latin typeface="Times New Roman"/>
              <a:ea typeface="Times New Roman"/>
              <a:cs typeface="Times New Roman"/>
              <a:sym typeface="Times New Roman"/>
            </a:endParaRPr>
          </a:p>
        </p:txBody>
      </p:sp>
      <p:pic>
        <p:nvPicPr>
          <p:cNvPr id="85" name="Google Shape;85;p16"/>
          <p:cNvPicPr preferRelativeResize="0"/>
          <p:nvPr/>
        </p:nvPicPr>
        <p:blipFill>
          <a:blip r:embed="rId3">
            <a:alphaModFix/>
          </a:blip>
          <a:stretch>
            <a:fillRect/>
          </a:stretch>
        </p:blipFill>
        <p:spPr>
          <a:xfrm>
            <a:off x="152400" y="1304825"/>
            <a:ext cx="8765327" cy="3686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MCP SERVER LIFECYCLE</a:t>
            </a:r>
            <a:endParaRPr>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508888" y="1152425"/>
            <a:ext cx="8126220" cy="383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2032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Current Landscape</a:t>
            </a:r>
            <a:endParaRPr>
              <a:latin typeface="Times New Roman"/>
              <a:ea typeface="Times New Roman"/>
              <a:cs typeface="Times New Roman"/>
              <a:sym typeface="Times New Roman"/>
            </a:endParaRPr>
          </a:p>
        </p:txBody>
      </p:sp>
      <p:pic>
        <p:nvPicPr>
          <p:cNvPr id="97" name="Google Shape;97;p18"/>
          <p:cNvPicPr preferRelativeResize="0"/>
          <p:nvPr/>
        </p:nvPicPr>
        <p:blipFill>
          <a:blip r:embed="rId3">
            <a:alphaModFix/>
          </a:blip>
          <a:stretch>
            <a:fillRect/>
          </a:stretch>
        </p:blipFill>
        <p:spPr>
          <a:xfrm>
            <a:off x="1102125" y="1152425"/>
            <a:ext cx="6622362" cy="36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Current Landscape</a:t>
            </a:r>
            <a:endParaRPr>
              <a:latin typeface="Times New Roman"/>
              <a:ea typeface="Times New Roman"/>
              <a:cs typeface="Times New Roman"/>
              <a:sym typeface="Times New Roman"/>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1050339" y="1195374"/>
            <a:ext cx="7043312" cy="3720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Creation Phase</a:t>
            </a:r>
            <a:endParaRPr/>
          </a:p>
        </p:txBody>
      </p:sp>
      <p:sp>
        <p:nvSpPr>
          <p:cNvPr id="110" name="Google Shape;110;p20"/>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Name Collision</a:t>
            </a:r>
            <a:endParaRPr/>
          </a:p>
          <a:p>
            <a:pPr indent="-330200" lvl="1" marL="914400" marR="0" rtl="0" algn="l">
              <a:lnSpc>
                <a:spcPct val="115000"/>
              </a:lnSpc>
              <a:spcBef>
                <a:spcPts val="0"/>
              </a:spcBef>
              <a:spcAft>
                <a:spcPts val="0"/>
              </a:spcAft>
              <a:buSzPts val="1600"/>
              <a:buChar char="○"/>
            </a:pPr>
            <a:r>
              <a:rPr lang="zh-TW" sz="1600"/>
              <a:t>Malicious server registration using names similar to legitimate servers (e.g., mcp-github)</a:t>
            </a:r>
            <a:endParaRPr sz="1600"/>
          </a:p>
          <a:p>
            <a:pPr indent="-330200" lvl="1" marL="914400" marR="0" rtl="0" algn="l">
              <a:lnSpc>
                <a:spcPct val="115000"/>
              </a:lnSpc>
              <a:spcBef>
                <a:spcPts val="0"/>
              </a:spcBef>
              <a:spcAft>
                <a:spcPts val="0"/>
              </a:spcAft>
              <a:buSzPts val="1600"/>
              <a:buChar char="○"/>
            </a:pPr>
            <a:r>
              <a:rPr lang="zh-TW" sz="1600"/>
              <a:t>Countermeasures:</a:t>
            </a:r>
            <a:endParaRPr sz="1600"/>
          </a:p>
          <a:p>
            <a:pPr indent="-330200" lvl="2" marL="1371600" marR="0" rtl="0" algn="l">
              <a:lnSpc>
                <a:spcPct val="115000"/>
              </a:lnSpc>
              <a:spcBef>
                <a:spcPts val="0"/>
              </a:spcBef>
              <a:spcAft>
                <a:spcPts val="0"/>
              </a:spcAft>
              <a:buSzPts val="1600"/>
              <a:buChar char="■"/>
            </a:pPr>
            <a:r>
              <a:rPr lang="zh-TW" sz="1600"/>
              <a:t>Strict naming policy</a:t>
            </a:r>
            <a:endParaRPr sz="1600"/>
          </a:p>
          <a:p>
            <a:pPr indent="-330200" lvl="2" marL="1371600" marR="0" rtl="0" algn="l">
              <a:lnSpc>
                <a:spcPct val="115000"/>
              </a:lnSpc>
              <a:spcBef>
                <a:spcPts val="0"/>
              </a:spcBef>
              <a:spcAft>
                <a:spcPts val="0"/>
              </a:spcAft>
              <a:buSzPts val="1600"/>
              <a:buChar char="■"/>
            </a:pPr>
            <a:r>
              <a:rPr lang="zh-TW" sz="1600"/>
              <a:t>Encrypted signature verification</a:t>
            </a:r>
            <a:endParaRPr sz="1600"/>
          </a:p>
          <a:p>
            <a:pPr indent="-330200" lvl="2" marL="1371600" marR="0" rtl="0" algn="l">
              <a:lnSpc>
                <a:spcPct val="115000"/>
              </a:lnSpc>
              <a:spcBef>
                <a:spcPts val="0"/>
              </a:spcBef>
              <a:spcAft>
                <a:spcPts val="0"/>
              </a:spcAft>
              <a:buSzPts val="1600"/>
              <a:buChar char="■"/>
            </a:pPr>
            <a:r>
              <a:rPr lang="zh-TW" sz="1600"/>
              <a:t>Reputation-based server rating system</a:t>
            </a:r>
            <a:endParaRPr sz="1600"/>
          </a:p>
          <a:p>
            <a:pPr indent="-342900" lvl="0" marL="457200" rtl="0" algn="l">
              <a:lnSpc>
                <a:spcPct val="115000"/>
              </a:lnSpc>
              <a:spcBef>
                <a:spcPts val="0"/>
              </a:spcBef>
              <a:spcAft>
                <a:spcPts val="0"/>
              </a:spcAft>
              <a:buSzPts val="1800"/>
              <a:buChar char="●"/>
            </a:pPr>
            <a:r>
              <a:rPr lang="zh-TW"/>
              <a:t>Installer Spoofing</a:t>
            </a:r>
            <a:endParaRPr/>
          </a:p>
          <a:p>
            <a:pPr indent="-330200" lvl="1" marL="914400" marR="0" rtl="0" algn="l">
              <a:lnSpc>
                <a:spcPct val="115000"/>
              </a:lnSpc>
              <a:spcBef>
                <a:spcPts val="0"/>
              </a:spcBef>
              <a:spcAft>
                <a:spcPts val="0"/>
              </a:spcAft>
              <a:buSzPts val="1600"/>
              <a:buChar char="○"/>
            </a:pPr>
            <a:r>
              <a:rPr lang="zh-TW" sz="1600"/>
              <a:t>Modifying automated installation tools (e.g., mcp-get, smithery-cli) to embed malicious code</a:t>
            </a:r>
            <a:endParaRPr sz="1600"/>
          </a:p>
          <a:p>
            <a:pPr indent="-330200" lvl="1" marL="914400" marR="0" rtl="0" algn="l">
              <a:lnSpc>
                <a:spcPct val="115000"/>
              </a:lnSpc>
              <a:spcBef>
                <a:spcPts val="0"/>
              </a:spcBef>
              <a:spcAft>
                <a:spcPts val="0"/>
              </a:spcAft>
              <a:buSzPts val="1600"/>
              <a:buChar char="○"/>
            </a:pPr>
            <a:r>
              <a:rPr lang="zh-TW" sz="1600"/>
              <a:t>Countermeasures:</a:t>
            </a:r>
            <a:endParaRPr sz="1600"/>
          </a:p>
          <a:p>
            <a:pPr indent="-330200" lvl="2" marL="1371600" marR="0" rtl="0" algn="l">
              <a:lnSpc>
                <a:spcPct val="115000"/>
              </a:lnSpc>
              <a:spcBef>
                <a:spcPts val="0"/>
              </a:spcBef>
              <a:spcAft>
                <a:spcPts val="0"/>
              </a:spcAft>
              <a:buSzPts val="1600"/>
              <a:buChar char="■"/>
            </a:pPr>
            <a:r>
              <a:rPr lang="zh-TW" sz="1600"/>
              <a:t>Standardized and secure installation processes</a:t>
            </a:r>
            <a:endParaRPr sz="1600"/>
          </a:p>
          <a:p>
            <a:pPr indent="-330200" lvl="2" marL="1371600" marR="0" rtl="0" algn="l">
              <a:lnSpc>
                <a:spcPct val="115000"/>
              </a:lnSpc>
              <a:spcBef>
                <a:spcPts val="0"/>
              </a:spcBef>
              <a:spcAft>
                <a:spcPts val="0"/>
              </a:spcAft>
              <a:buSzPts val="1600"/>
              <a:buChar char="■"/>
            </a:pPr>
            <a:r>
              <a:rPr lang="zh-TW" sz="1600"/>
              <a:t>Package integrity verification (Hash / Checksum)</a:t>
            </a:r>
            <a:endParaRPr sz="1600"/>
          </a:p>
          <a:p>
            <a:pPr indent="-330200" lvl="2" marL="1371600" marR="0" rtl="0" algn="l">
              <a:lnSpc>
                <a:spcPct val="115000"/>
              </a:lnSpc>
              <a:spcBef>
                <a:spcPts val="0"/>
              </a:spcBef>
              <a:spcAft>
                <a:spcPts val="0"/>
              </a:spcAft>
              <a:buSzPts val="1600"/>
              <a:buChar char="■"/>
            </a:pPr>
            <a:r>
              <a:rPr lang="zh-TW" sz="1600"/>
              <a:t>Reputation mechanism for installation tools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Security And Privacy Analysis - Creation Phase</a:t>
            </a:r>
            <a:endParaRPr/>
          </a:p>
        </p:txBody>
      </p:sp>
      <p:sp>
        <p:nvSpPr>
          <p:cNvPr id="116" name="Google Shape;116;p21"/>
          <p:cNvSpPr txBox="1"/>
          <p:nvPr>
            <p:ph idx="1" type="body"/>
          </p:nvPr>
        </p:nvSpPr>
        <p:spPr>
          <a:xfrm>
            <a:off x="311700" y="586525"/>
            <a:ext cx="8520600" cy="444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zh-TW"/>
              <a:t>Code Injection / Backdoor</a:t>
            </a:r>
            <a:endParaRPr/>
          </a:p>
          <a:p>
            <a:pPr indent="-330200" lvl="1" marL="914400" marR="0" rtl="0" algn="l">
              <a:lnSpc>
                <a:spcPct val="115000"/>
              </a:lnSpc>
              <a:spcBef>
                <a:spcPts val="0"/>
              </a:spcBef>
              <a:spcAft>
                <a:spcPts val="0"/>
              </a:spcAft>
              <a:buSzPts val="1600"/>
              <a:buChar char="○"/>
            </a:pPr>
            <a:r>
              <a:rPr lang="zh-TW" sz="1600"/>
              <a:t>Introducing hidden backdoors via third-party dependencies or CI/CD pipelines</a:t>
            </a:r>
            <a:endParaRPr sz="1600"/>
          </a:p>
          <a:p>
            <a:pPr indent="-330200" lvl="1" marL="914400" marR="0" rtl="0" algn="l">
              <a:lnSpc>
                <a:spcPct val="115000"/>
              </a:lnSpc>
              <a:spcBef>
                <a:spcPts val="0"/>
              </a:spcBef>
              <a:spcAft>
                <a:spcPts val="0"/>
              </a:spcAft>
              <a:buSzPts val="1600"/>
              <a:buChar char="○"/>
            </a:pPr>
            <a:r>
              <a:rPr lang="zh-TW" sz="1600"/>
              <a:t>Countermeasures:</a:t>
            </a:r>
            <a:endParaRPr sz="1600"/>
          </a:p>
          <a:p>
            <a:pPr indent="-330200" lvl="2" marL="1371600" marR="0" rtl="0" algn="l">
              <a:lnSpc>
                <a:spcPct val="115000"/>
              </a:lnSpc>
              <a:spcBef>
                <a:spcPts val="0"/>
              </a:spcBef>
              <a:spcAft>
                <a:spcPts val="0"/>
              </a:spcAft>
              <a:buSzPts val="1600"/>
              <a:buChar char="■"/>
            </a:pPr>
            <a:r>
              <a:rPr lang="zh-TW" sz="1600"/>
              <a:t>Strict dependency control (Dependency Pinning)</a:t>
            </a:r>
            <a:endParaRPr sz="1600"/>
          </a:p>
          <a:p>
            <a:pPr indent="-330200" lvl="2" marL="1371600" marR="0" rtl="0" algn="l">
              <a:lnSpc>
                <a:spcPct val="115000"/>
              </a:lnSpc>
              <a:spcBef>
                <a:spcPts val="0"/>
              </a:spcBef>
              <a:spcAft>
                <a:spcPts val="0"/>
              </a:spcAft>
              <a:buSzPts val="1600"/>
              <a:buChar char="■"/>
            </a:pPr>
            <a:r>
              <a:rPr lang="zh-TW" sz="1600"/>
              <a:t>Code integrity verification and security auditing</a:t>
            </a:r>
            <a:endParaRPr sz="1600"/>
          </a:p>
          <a:p>
            <a:pPr indent="-330200" lvl="2" marL="1371600" marR="0" rtl="0" algn="l">
              <a:lnSpc>
                <a:spcPct val="115000"/>
              </a:lnSpc>
              <a:spcBef>
                <a:spcPts val="0"/>
              </a:spcBef>
              <a:spcAft>
                <a:spcPts val="0"/>
              </a:spcAft>
              <a:buSzPts val="1600"/>
              <a:buChar char="■"/>
            </a:pPr>
            <a:r>
              <a:rPr lang="zh-TW" sz="1600"/>
              <a:t>Reproducible builds and verification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