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80" r:id="rId6"/>
    <p:sldId id="281" r:id="rId7"/>
    <p:sldId id="258" r:id="rId8"/>
    <p:sldId id="259" r:id="rId9"/>
    <p:sldId id="260" r:id="rId10"/>
    <p:sldId id="261" r:id="rId11"/>
    <p:sldId id="262" r:id="rId12"/>
    <p:sldId id="272" r:id="rId13"/>
    <p:sldId id="273" r:id="rId14"/>
    <p:sldId id="274" r:id="rId15"/>
    <p:sldId id="275" r:id="rId16"/>
    <p:sldId id="276" r:id="rId17"/>
    <p:sldId id="263" r:id="rId18"/>
    <p:sldId id="282" r:id="rId19"/>
    <p:sldId id="293" r:id="rId20"/>
    <p:sldId id="295" r:id="rId21"/>
    <p:sldId id="294" r:id="rId22"/>
    <p:sldId id="297" r:id="rId23"/>
    <p:sldId id="296" r:id="rId24"/>
    <p:sldId id="291" r:id="rId25"/>
    <p:sldId id="290" r:id="rId26"/>
    <p:sldId id="283" r:id="rId27"/>
    <p:sldId id="292" r:id="rId28"/>
    <p:sldId id="284" r:id="rId29"/>
    <p:sldId id="289" r:id="rId30"/>
    <p:sldId id="287" r:id="rId31"/>
    <p:sldId id="288" r:id="rId32"/>
    <p:sldId id="267" r:id="rId33"/>
    <p:sldId id="269" r:id="rId34"/>
    <p:sldId id="285" r:id="rId35"/>
    <p:sldId id="286" r:id="rId36"/>
    <p:sldId id="279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65C91-E18F-25EF-EA78-880EE337B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2E7338-E253-E0A0-C38E-5597A0E14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C16E96-5716-EB29-1646-8F154426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0A9D-3829-4F0A-9E40-25595E85A6D5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B38EA5-53BF-697A-F3E7-E314328A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242B86-8776-1B37-0659-A5521AC4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6852-571E-412F-BF60-597A048C3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89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6814A-C64A-4068-1072-285FF2CB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F4C800-2AE3-4503-19F3-E9C66E29C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292AEC-2975-5AD3-2482-A580F556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0A9D-3829-4F0A-9E40-25595E85A6D5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BF966F-6879-891F-62B9-C72ADFC7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83C1D0-BBB4-D65B-DC87-30A016F6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6852-571E-412F-BF60-597A048C3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1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D9466F-7221-2A4D-5EDB-C84A38B70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83CC83-9CCD-A540-5F88-3990F937C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3382DB-41BA-0CAF-D51F-4C2F89B1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0A9D-3829-4F0A-9E40-25595E85A6D5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31960C-0234-AA54-EAB3-9E7E423D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E0493E-9251-8CD8-3B87-19D5A72E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6852-571E-412F-BF60-597A048C3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60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CCCAD-B8CF-B7AE-E83C-80F55686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ECA893-73C9-EF87-26B7-A75E76935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9A76A4-4967-0496-F53B-4C48F6A2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0A9D-3829-4F0A-9E40-25595E85A6D5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2B9585-E532-B470-F0A0-84F685CE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398E59-F602-7256-28B5-BD74880C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6852-571E-412F-BF60-597A048C3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76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2B425-2AD1-1B17-F9B2-C89B20D71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0C78E0-ACD6-F09C-C491-C3A49DF46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77E830-6C29-C7B7-23C1-4A7258AA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0A9D-3829-4F0A-9E40-25595E85A6D5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4A075A-4326-A5CE-A321-486D6AD2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352674-3965-3D30-3E2B-7931BB78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6852-571E-412F-BF60-597A048C3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47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240BB-7096-E636-B8E6-A5DE580C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6661EF-3591-AB3D-7A93-97DE1054D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609CD6-8E6F-4D9E-B073-081A254F1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E9EEDF-3F1B-6E48-1CA5-B558FE092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0A9D-3829-4F0A-9E40-25595E85A6D5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810ABF-B392-0E7D-EF88-70F61191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C576C4-EB81-ED5E-EA4F-BB1F7460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6852-571E-412F-BF60-597A048C3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00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3D176-D173-68EB-A0DC-20790C03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98FC10-D4FD-F33C-B9AF-1129EA9A8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EFC77E-DD7E-3FEE-DBA2-F05C41073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039F29B-BD7B-C247-8C65-C71D1492A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9CF45D-26AA-C0F4-ABB0-BB4FCD284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E1D7E5F-E966-A228-209F-2F10B19D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0A9D-3829-4F0A-9E40-25595E85A6D5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3B13B7-90A3-A39D-AAD5-AB367E806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E6462E-7376-BC80-6A48-4F1D3E57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6852-571E-412F-BF60-597A048C3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93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56A2A-446D-6A68-F406-E0587083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46BCD3B-160E-2E8D-5274-6F2BB207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0A9D-3829-4F0A-9E40-25595E85A6D5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53BB43D-CE09-7912-F6DE-3B7D75B0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479AFB-907B-302A-F008-B39E32A3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6852-571E-412F-BF60-597A048C3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82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E4F99A-7910-1798-13C6-AFEFD898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0A9D-3829-4F0A-9E40-25595E85A6D5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4303CE-5B47-D84E-F289-BD4FFAC9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76886B-7AE9-0C59-44D5-18FE21B2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6852-571E-412F-BF60-597A048C3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62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090E4-788A-AF77-9DC1-B6F6DFE9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5E192F-5CFF-0281-C7B1-99E9EE108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7AF8FD-C9D2-0D09-B960-5C35D4DED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9C69CA-D678-B68A-F82F-391E93C0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0A9D-3829-4F0A-9E40-25595E85A6D5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BE0B35-A1BC-FA9C-7372-D1F39B65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55887B-241A-9DA4-F3E1-0246BF51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6852-571E-412F-BF60-597A048C3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72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79C83-BC1C-45C1-BA11-33DD19D4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9616B8-B4DB-318E-AD2F-16AD579C2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8E2F0F-E8CD-4B6E-A1F1-E070FAC83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085707-E945-615D-1264-0049AD9B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0A9D-3829-4F0A-9E40-25595E85A6D5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AD7144-82E4-E9F8-B697-92CE2917F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62CF08-E339-9454-7298-C8B1B6FC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6852-571E-412F-BF60-597A048C3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73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248EB13-E3F1-9A13-1D61-663D27BC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369684-B469-8642-CDAE-40C09E0CE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730A89-2A45-1E7A-18DB-0FB61990C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20A9D-3829-4F0A-9E40-25595E85A6D5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D34343-8357-06FB-996E-FDE99A7B9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17A608-B56E-537B-6927-064E9C647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3F6852-571E-412F-BF60-597A048C3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08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7Kpd6eprz4k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9272F-BFFE-2601-39DE-E5751BF84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D2BCB3-443F-4ED0-34E0-E0AE13C74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PYTHON</a:t>
            </a:r>
          </a:p>
          <a:p>
            <a:endParaRPr lang="pt-BR" dirty="0"/>
          </a:p>
          <a:p>
            <a:r>
              <a:rPr lang="pt-BR" dirty="0" err="1"/>
              <a:t>Profª</a:t>
            </a:r>
            <a:r>
              <a:rPr lang="pt-BR" dirty="0"/>
              <a:t> Christine Vieira</a:t>
            </a:r>
          </a:p>
        </p:txBody>
      </p:sp>
    </p:spTree>
    <p:extLst>
      <p:ext uri="{BB962C8B-B14F-4D97-AF65-F5344CB8AC3E}">
        <p14:creationId xmlns:p14="http://schemas.microsoft.com/office/powerpoint/2010/main" val="21639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BAFFB0A-8346-1984-01EE-02A47B473FCE}"/>
              </a:ext>
            </a:extLst>
          </p:cNvPr>
          <p:cNvSpPr txBox="1"/>
          <p:nvPr/>
        </p:nvSpPr>
        <p:spPr>
          <a:xfrm>
            <a:off x="609600" y="699436"/>
            <a:ext cx="10972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Em Python, uma lista é uma estrutura de dados que permite armazenar uma coleção ordenada de elementos. É uma das estruturas de dados mais versáteis e amplamente utilizadas na linguagem. As listas em Python são mutáveis, o que significa que você pode adicionar, remover e modificar elementos depois que a lista é criada.</a:t>
            </a:r>
          </a:p>
          <a:p>
            <a:endParaRPr lang="pt-BR" sz="2400" dirty="0"/>
          </a:p>
          <a:p>
            <a:r>
              <a:rPr lang="pt-BR" sz="2400" dirty="0"/>
              <a:t>As listas são definidas utilizando colchetes [], e os elementos são separados por vírgulas. Os elementos de uma lista podem ser de diferentes tipos de dados, incluindo números, </a:t>
            </a:r>
            <a:r>
              <a:rPr lang="pt-BR" sz="2400" dirty="0" err="1"/>
              <a:t>strings</a:t>
            </a:r>
            <a:r>
              <a:rPr lang="pt-BR" sz="2400" dirty="0"/>
              <a:t>, outras listas, ou até mesmo objetos mais complexos.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54208C4-CAF0-68F1-A2B7-6822EBD2A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52" y="4753084"/>
            <a:ext cx="3882557" cy="53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0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74BA38A-5F3E-0CB2-EE9B-B43ACA50C571}"/>
              </a:ext>
            </a:extLst>
          </p:cNvPr>
          <p:cNvSpPr txBox="1"/>
          <p:nvPr/>
        </p:nvSpPr>
        <p:spPr>
          <a:xfrm>
            <a:off x="749029" y="477455"/>
            <a:ext cx="1094361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Algumas operações comuns que podem ser realizadas com listas incluem:</a:t>
            </a:r>
          </a:p>
          <a:p>
            <a:endParaRPr lang="pt-BR" sz="2400" dirty="0"/>
          </a:p>
          <a:p>
            <a:r>
              <a:rPr lang="pt-BR" sz="2400" dirty="0"/>
              <a:t>Acesso aos elementos individuais utilizando índices: lista[0] retorna o primeiro elemento da lista.</a:t>
            </a:r>
          </a:p>
          <a:p>
            <a:r>
              <a:rPr lang="pt-BR" sz="2400" b="1" dirty="0"/>
              <a:t>Adição de elementos ao final da lista</a:t>
            </a:r>
            <a:r>
              <a:rPr lang="pt-BR" sz="2400" dirty="0"/>
              <a:t>: </a:t>
            </a:r>
            <a:r>
              <a:rPr lang="pt-BR" sz="2400" b="1" dirty="0" err="1"/>
              <a:t>lista.append</a:t>
            </a:r>
            <a:r>
              <a:rPr lang="pt-BR" sz="2400" b="1" dirty="0"/>
              <a:t>(6) </a:t>
            </a:r>
            <a:r>
              <a:rPr lang="pt-BR" sz="2400" dirty="0"/>
              <a:t>adicionaria o número 6 ao final da lista.</a:t>
            </a:r>
          </a:p>
          <a:p>
            <a:r>
              <a:rPr lang="pt-BR" sz="2400" b="1" dirty="0"/>
              <a:t>Remoção de elementos</a:t>
            </a:r>
            <a:r>
              <a:rPr lang="pt-BR" sz="2400" dirty="0"/>
              <a:t>: </a:t>
            </a:r>
            <a:r>
              <a:rPr lang="pt-BR" sz="2400" b="1" dirty="0" err="1"/>
              <a:t>lista.remove</a:t>
            </a:r>
            <a:r>
              <a:rPr lang="pt-BR" sz="2400" b="1" dirty="0"/>
              <a:t>(3)</a:t>
            </a:r>
            <a:r>
              <a:rPr lang="pt-BR" sz="2400" dirty="0"/>
              <a:t> removeria o número 3 da lista.</a:t>
            </a:r>
          </a:p>
          <a:p>
            <a:r>
              <a:rPr lang="pt-BR" sz="2400" dirty="0"/>
              <a:t>Iteração sobre os elementos da lista utilizando loops for.</a:t>
            </a:r>
          </a:p>
          <a:p>
            <a:endParaRPr lang="pt-BR" sz="2400" dirty="0"/>
          </a:p>
          <a:p>
            <a:r>
              <a:rPr lang="pt-BR" sz="2400" dirty="0"/>
              <a:t>E muitas outras operações úteis, como ordenação, fatiamento, e concatenação de listas.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3CC2C6C-105C-FCB9-92E6-D37F17B4ABD6}"/>
              </a:ext>
            </a:extLst>
          </p:cNvPr>
          <p:cNvSpPr txBox="1"/>
          <p:nvPr/>
        </p:nvSpPr>
        <p:spPr>
          <a:xfrm>
            <a:off x="749029" y="4764640"/>
            <a:ext cx="106420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As listas são uma parte fundamental da linguagem Python e são amplamente utilizadas em muitos contextos diferentes, desde manipulação de dados simples até implementação de algoritmos mais complexos.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37935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D7932E9-B7D4-8B90-6073-6E405DC1E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322" y="796724"/>
            <a:ext cx="9149817" cy="168665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B421B85-32B1-D08F-A3DC-AB3B4101882D}"/>
              </a:ext>
            </a:extLst>
          </p:cNvPr>
          <p:cNvSpPr txBox="1"/>
          <p:nvPr/>
        </p:nvSpPr>
        <p:spPr>
          <a:xfrm>
            <a:off x="1152322" y="3225357"/>
            <a:ext cx="95383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Neste exemplo, a lista </a:t>
            </a:r>
            <a:r>
              <a:rPr lang="pt-BR" sz="2400" b="1" dirty="0" err="1"/>
              <a:t>lista</a:t>
            </a:r>
            <a:r>
              <a:rPr lang="pt-BR" sz="2400" dirty="0"/>
              <a:t> contém </a:t>
            </a:r>
            <a:r>
              <a:rPr lang="pt-BR" sz="2400" dirty="0" err="1"/>
              <a:t>strings</a:t>
            </a:r>
            <a:r>
              <a:rPr lang="pt-BR" sz="2400" dirty="0"/>
              <a:t> ("</a:t>
            </a:r>
            <a:r>
              <a:rPr lang="pt-BR" sz="2400" dirty="0" err="1"/>
              <a:t>Hello</a:t>
            </a:r>
            <a:r>
              <a:rPr lang="pt-BR" sz="2400" dirty="0"/>
              <a:t>"), inteiros (42), </a:t>
            </a:r>
            <a:r>
              <a:rPr lang="pt-BR" sz="2400" dirty="0" err="1"/>
              <a:t>floats</a:t>
            </a:r>
            <a:r>
              <a:rPr lang="pt-BR" sz="2400" dirty="0"/>
              <a:t> (3.14), booleanos (</a:t>
            </a:r>
            <a:r>
              <a:rPr lang="pt-BR" sz="2400" dirty="0" err="1"/>
              <a:t>True</a:t>
            </a:r>
            <a:r>
              <a:rPr lang="pt-BR" sz="2400" dirty="0"/>
              <a:t>), outra lista ([1, 2, 3]), e um </a:t>
            </a:r>
            <a:r>
              <a:rPr lang="pt-BR" sz="2400" b="1" dirty="0">
                <a:solidFill>
                  <a:srgbClr val="FF0000"/>
                </a:solidFill>
              </a:rPr>
              <a:t>dicionário</a:t>
            </a:r>
            <a:r>
              <a:rPr lang="pt-BR" sz="2400" dirty="0"/>
              <a:t> ({"nome": "João", "idade": 30}). </a:t>
            </a:r>
          </a:p>
          <a:p>
            <a:endParaRPr lang="pt-BR" sz="2400" dirty="0"/>
          </a:p>
          <a:p>
            <a:r>
              <a:rPr lang="pt-BR" sz="2400" dirty="0"/>
              <a:t>Todos esses tipos de dados diferentes são armazenados em uma única lista. Isso demonstra a flexibilidade das listas em Python.</a:t>
            </a:r>
          </a:p>
        </p:txBody>
      </p:sp>
    </p:spTree>
    <p:extLst>
      <p:ext uri="{BB962C8B-B14F-4D97-AF65-F5344CB8AC3E}">
        <p14:creationId xmlns:p14="http://schemas.microsoft.com/office/powerpoint/2010/main" val="4244082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25E7311-32AD-89F6-F001-2222B745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063" y="1559166"/>
            <a:ext cx="9951156" cy="356344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B14A7DC-EF52-C002-5267-883BE28EE9F6}"/>
              </a:ext>
            </a:extLst>
          </p:cNvPr>
          <p:cNvSpPr txBox="1">
            <a:spLocks/>
          </p:cNvSpPr>
          <p:nvPr/>
        </p:nvSpPr>
        <p:spPr>
          <a:xfrm>
            <a:off x="415047" y="21921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Dicionário</a:t>
            </a:r>
          </a:p>
        </p:txBody>
      </p:sp>
    </p:spTree>
    <p:extLst>
      <p:ext uri="{BB962C8B-B14F-4D97-AF65-F5344CB8AC3E}">
        <p14:creationId xmlns:p14="http://schemas.microsoft.com/office/powerpoint/2010/main" val="3835310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C8F3543-ACCE-2249-7578-18E71BCA8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19" y="668594"/>
            <a:ext cx="11099040" cy="51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80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4A02739-427B-06F1-E460-23DA6B272E10}"/>
              </a:ext>
            </a:extLst>
          </p:cNvPr>
          <p:cNvSpPr txBox="1"/>
          <p:nvPr/>
        </p:nvSpPr>
        <p:spPr>
          <a:xfrm>
            <a:off x="992220" y="1661662"/>
            <a:ext cx="95720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# Imprimindo a lista de pessoas</a:t>
            </a:r>
          </a:p>
          <a:p>
            <a:r>
              <a:rPr lang="pt-BR" dirty="0"/>
              <a:t>print("\</a:t>
            </a:r>
            <a:r>
              <a:rPr lang="pt-BR" dirty="0" err="1"/>
              <a:t>nLista</a:t>
            </a:r>
            <a:r>
              <a:rPr lang="pt-BR" dirty="0"/>
              <a:t> de pessoas:")</a:t>
            </a:r>
          </a:p>
          <a:p>
            <a:r>
              <a:rPr lang="pt-BR" dirty="0"/>
              <a:t>for pessoa in </a:t>
            </a:r>
            <a:r>
              <a:rPr lang="pt-BR" dirty="0" err="1"/>
              <a:t>lista_pessoas</a:t>
            </a:r>
            <a:r>
              <a:rPr lang="pt-BR" dirty="0"/>
              <a:t>:</a:t>
            </a:r>
          </a:p>
          <a:p>
            <a:r>
              <a:rPr lang="pt-BR" dirty="0"/>
              <a:t>    print(</a:t>
            </a:r>
            <a:r>
              <a:rPr lang="pt-BR" dirty="0" err="1"/>
              <a:t>f"Nome</a:t>
            </a:r>
            <a:r>
              <a:rPr lang="pt-BR" dirty="0"/>
              <a:t>: {pessoa['nome']}, Idade: {pessoa['idade']}, Cidade: {pessoa['cidade']}")</a:t>
            </a:r>
          </a:p>
        </p:txBody>
      </p:sp>
    </p:spTree>
    <p:extLst>
      <p:ext uri="{BB962C8B-B14F-4D97-AF65-F5344CB8AC3E}">
        <p14:creationId xmlns:p14="http://schemas.microsoft.com/office/powerpoint/2010/main" val="4195836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8FAAC63-4228-E677-1856-9B4AD05A2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288" y="1743287"/>
            <a:ext cx="10226259" cy="3300661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EDA30424-E847-E1BA-7E3E-6110DA721903}"/>
              </a:ext>
            </a:extLst>
          </p:cNvPr>
          <p:cNvSpPr txBox="1">
            <a:spLocks/>
          </p:cNvSpPr>
          <p:nvPr/>
        </p:nvSpPr>
        <p:spPr>
          <a:xfrm>
            <a:off x="415047" y="21921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Limpar a Tela</a:t>
            </a:r>
          </a:p>
        </p:txBody>
      </p:sp>
    </p:spTree>
    <p:extLst>
      <p:ext uri="{BB962C8B-B14F-4D97-AF65-F5344CB8AC3E}">
        <p14:creationId xmlns:p14="http://schemas.microsoft.com/office/powerpoint/2010/main" val="936005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DC743ED-0C9A-C881-089E-3E65DAC9D7EC}"/>
              </a:ext>
            </a:extLst>
          </p:cNvPr>
          <p:cNvSpPr txBox="1"/>
          <p:nvPr/>
        </p:nvSpPr>
        <p:spPr>
          <a:xfrm>
            <a:off x="1305128" y="1383323"/>
            <a:ext cx="89202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Criar um novo programa.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1- Inserir elementos em uma lista</a:t>
            </a:r>
          </a:p>
          <a:p>
            <a:r>
              <a:rPr lang="pt-BR" sz="2400" dirty="0"/>
              <a:t>2- Pesquisar um elemento na lista</a:t>
            </a:r>
          </a:p>
          <a:p>
            <a:r>
              <a:rPr lang="pt-BR" sz="2400" dirty="0"/>
              <a:t>3- Excluir um elemento da lista</a:t>
            </a:r>
          </a:p>
          <a:p>
            <a:r>
              <a:rPr lang="pt-BR" sz="2400" dirty="0"/>
              <a:t>4 – Imprimir a lista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23474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F6558-A694-EFDB-B340-D23F1D2BC9E6}"/>
              </a:ext>
            </a:extLst>
          </p:cNvPr>
          <p:cNvSpPr txBox="1">
            <a:spLocks/>
          </p:cNvSpPr>
          <p:nvPr/>
        </p:nvSpPr>
        <p:spPr>
          <a:xfrm>
            <a:off x="415047" y="219210"/>
            <a:ext cx="11698294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Inserir elementos em uma Lista – </a:t>
            </a:r>
            <a:r>
              <a:rPr lang="pt-BR" dirty="0" err="1">
                <a:solidFill>
                  <a:srgbClr val="FF0000"/>
                </a:solidFill>
              </a:rPr>
              <a:t>append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– Parte 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CB87E31-F595-FABF-E26F-7A7B7187C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903" y="1164177"/>
            <a:ext cx="7756663" cy="53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33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F6558-A694-EFDB-B340-D23F1D2BC9E6}"/>
              </a:ext>
            </a:extLst>
          </p:cNvPr>
          <p:cNvSpPr txBox="1">
            <a:spLocks/>
          </p:cNvSpPr>
          <p:nvPr/>
        </p:nvSpPr>
        <p:spPr>
          <a:xfrm>
            <a:off x="415047" y="219210"/>
            <a:ext cx="11698294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Inserir elementos em uma Lista – </a:t>
            </a:r>
            <a:r>
              <a:rPr lang="pt-BR" dirty="0" err="1">
                <a:solidFill>
                  <a:srgbClr val="FF0000"/>
                </a:solidFill>
              </a:rPr>
              <a:t>append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– Parte 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E57A297-0F56-CEB1-A978-CA846D2E2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75"/>
          <a:stretch/>
        </p:blipFill>
        <p:spPr>
          <a:xfrm>
            <a:off x="1157592" y="1282125"/>
            <a:ext cx="9727041" cy="482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4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E9E9D9C-014E-0D45-E128-863F26928E61}"/>
              </a:ext>
            </a:extLst>
          </p:cNvPr>
          <p:cNvSpPr txBox="1"/>
          <p:nvPr/>
        </p:nvSpPr>
        <p:spPr>
          <a:xfrm>
            <a:off x="1326204" y="1243081"/>
            <a:ext cx="6096000" cy="1230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Instalação do Python e </a:t>
            </a:r>
            <a:r>
              <a:rPr lang="pt-BR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VSCode</a:t>
            </a:r>
            <a:endParaRPr lang="pt-BR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https://youtu.be/7Kpd6eprz4k</a:t>
            </a:r>
            <a:endParaRPr lang="pt-BR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93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F6558-A694-EFDB-B340-D23F1D2BC9E6}"/>
              </a:ext>
            </a:extLst>
          </p:cNvPr>
          <p:cNvSpPr txBox="1">
            <a:spLocks/>
          </p:cNvSpPr>
          <p:nvPr/>
        </p:nvSpPr>
        <p:spPr>
          <a:xfrm>
            <a:off x="415047" y="219210"/>
            <a:ext cx="11698294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Inserir elementos em uma Lista usando a posição – </a:t>
            </a:r>
            <a:r>
              <a:rPr lang="pt-BR" dirty="0" err="1">
                <a:solidFill>
                  <a:srgbClr val="FF0000"/>
                </a:solidFill>
              </a:rPr>
              <a:t>insert</a:t>
            </a:r>
            <a:r>
              <a:rPr lang="pt-BR" dirty="0">
                <a:solidFill>
                  <a:srgbClr val="FF0000"/>
                </a:solidFill>
              </a:rPr>
              <a:t> - </a:t>
            </a:r>
            <a:r>
              <a:rPr lang="pt-BR" dirty="0"/>
              <a:t>Parte 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5848B22-33A8-895E-D3B2-32D6E7D19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91" y="1697404"/>
            <a:ext cx="9915809" cy="455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59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F6558-A694-EFDB-B340-D23F1D2BC9E6}"/>
              </a:ext>
            </a:extLst>
          </p:cNvPr>
          <p:cNvSpPr txBox="1">
            <a:spLocks/>
          </p:cNvSpPr>
          <p:nvPr/>
        </p:nvSpPr>
        <p:spPr>
          <a:xfrm>
            <a:off x="415047" y="219210"/>
            <a:ext cx="11698294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Inserir elementos em uma Lista –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insert</a:t>
            </a:r>
            <a:r>
              <a:rPr lang="pt-BR" dirty="0"/>
              <a:t> - Parte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ADC714-F871-EF41-513E-B922B982A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69" y="1384239"/>
            <a:ext cx="9852246" cy="474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73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134C181-EBBB-373E-25DA-565B9C293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80" y="1942620"/>
            <a:ext cx="10475108" cy="262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34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F6558-A694-EFDB-B340-D23F1D2BC9E6}"/>
              </a:ext>
            </a:extLst>
          </p:cNvPr>
          <p:cNvSpPr txBox="1">
            <a:spLocks/>
          </p:cNvSpPr>
          <p:nvPr/>
        </p:nvSpPr>
        <p:spPr>
          <a:xfrm>
            <a:off x="415047" y="219210"/>
            <a:ext cx="11698294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Subscrever um elemento na Lista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F39BCC-1EA2-5543-88E9-203849B59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018" y="1544773"/>
            <a:ext cx="7767492" cy="166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2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E98DC-1613-58EC-61DE-2BD530FA2BAE}"/>
              </a:ext>
            </a:extLst>
          </p:cNvPr>
          <p:cNvSpPr txBox="1">
            <a:spLocks/>
          </p:cNvSpPr>
          <p:nvPr/>
        </p:nvSpPr>
        <p:spPr>
          <a:xfrm>
            <a:off x="462770" y="23757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Pesquisar elementos em uma Lista – Parte 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973823F-31FC-B2AF-DAF8-96D550B02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268" y="1300970"/>
            <a:ext cx="9436190" cy="505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01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E98DC-1613-58EC-61DE-2BD530FA2BAE}"/>
              </a:ext>
            </a:extLst>
          </p:cNvPr>
          <p:cNvSpPr txBox="1">
            <a:spLocks/>
          </p:cNvSpPr>
          <p:nvPr/>
        </p:nvSpPr>
        <p:spPr>
          <a:xfrm>
            <a:off x="282102" y="31669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Pesquisar elementos em uma Lista – Parte 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0204605-5B25-9B33-24C6-66B9CEA6F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172" y="2242028"/>
            <a:ext cx="9919949" cy="307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66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E98DC-1613-58EC-61DE-2BD530FA2BAE}"/>
              </a:ext>
            </a:extLst>
          </p:cNvPr>
          <p:cNvSpPr txBox="1">
            <a:spLocks/>
          </p:cNvSpPr>
          <p:nvPr/>
        </p:nvSpPr>
        <p:spPr>
          <a:xfrm>
            <a:off x="462770" y="23757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Pesquisar elementos em uma Lista por uma posição – Parte 1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A9FE7B-3DDE-DC70-B77C-5017A4C83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74" y="2159305"/>
            <a:ext cx="9746279" cy="359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40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E98DC-1613-58EC-61DE-2BD530FA2BAE}"/>
              </a:ext>
            </a:extLst>
          </p:cNvPr>
          <p:cNvSpPr txBox="1">
            <a:spLocks/>
          </p:cNvSpPr>
          <p:nvPr/>
        </p:nvSpPr>
        <p:spPr>
          <a:xfrm>
            <a:off x="282102" y="31669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Pesquisar elementos em uma Lista por uma posição – Parte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60CA23-2CC1-CD15-E6D5-EE53EC74E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09" y="1676887"/>
            <a:ext cx="9611491" cy="486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32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90640-B518-6254-44A1-9A4D12DA8150}"/>
              </a:ext>
            </a:extLst>
          </p:cNvPr>
          <p:cNvSpPr txBox="1">
            <a:spLocks/>
          </p:cNvSpPr>
          <p:nvPr/>
        </p:nvSpPr>
        <p:spPr>
          <a:xfrm>
            <a:off x="1108952" y="71726"/>
            <a:ext cx="940664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Excluir elementos em uma Lista – </a:t>
            </a:r>
            <a:r>
              <a:rPr lang="pt-BR" dirty="0">
                <a:solidFill>
                  <a:srgbClr val="FF0000"/>
                </a:solidFill>
              </a:rPr>
              <a:t>remove </a:t>
            </a:r>
            <a:r>
              <a:rPr lang="pt-BR" dirty="0"/>
              <a:t>– Parte 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6EB3CE-9B6F-604C-7F88-F57205608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91" y="1541903"/>
            <a:ext cx="9349618" cy="51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13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191706AD-4D4F-0A2D-9326-06C281924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56" y="2136706"/>
            <a:ext cx="9707087" cy="3573429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D43CC9BD-C4F1-83D7-F49C-B9AD44A348C4}"/>
              </a:ext>
            </a:extLst>
          </p:cNvPr>
          <p:cNvSpPr txBox="1">
            <a:spLocks/>
          </p:cNvSpPr>
          <p:nvPr/>
        </p:nvSpPr>
        <p:spPr>
          <a:xfrm>
            <a:off x="1108952" y="71726"/>
            <a:ext cx="940664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Excluir elementos em uma Lista – </a:t>
            </a:r>
            <a:r>
              <a:rPr lang="pt-BR" dirty="0">
                <a:solidFill>
                  <a:srgbClr val="FF0000"/>
                </a:solidFill>
              </a:rPr>
              <a:t>remove </a:t>
            </a:r>
            <a:r>
              <a:rPr lang="pt-BR" dirty="0"/>
              <a:t>– Parte 2</a:t>
            </a:r>
          </a:p>
        </p:txBody>
      </p:sp>
    </p:spTree>
    <p:extLst>
      <p:ext uri="{BB962C8B-B14F-4D97-AF65-F5344CB8AC3E}">
        <p14:creationId xmlns:p14="http://schemas.microsoft.com/office/powerpoint/2010/main" val="7877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CA4026C-6616-3057-AB32-E53FEE2E3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43" y="1541206"/>
            <a:ext cx="10164120" cy="377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47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90640-B518-6254-44A1-9A4D12DA8150}"/>
              </a:ext>
            </a:extLst>
          </p:cNvPr>
          <p:cNvSpPr txBox="1">
            <a:spLocks/>
          </p:cNvSpPr>
          <p:nvPr/>
        </p:nvSpPr>
        <p:spPr>
          <a:xfrm>
            <a:off x="437745" y="27600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Excluir elementos em uma Lista pela posição – </a:t>
            </a:r>
            <a:r>
              <a:rPr lang="pt-BR" dirty="0">
                <a:solidFill>
                  <a:srgbClr val="FF0000"/>
                </a:solidFill>
              </a:rPr>
              <a:t>pop </a:t>
            </a:r>
            <a:r>
              <a:rPr lang="pt-BR" dirty="0"/>
              <a:t>– Parte 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1DB43A-6273-D196-D815-9D627D9CA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419" y="2009478"/>
            <a:ext cx="9425588" cy="363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99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90640-B518-6254-44A1-9A4D12DA8150}"/>
              </a:ext>
            </a:extLst>
          </p:cNvPr>
          <p:cNvSpPr txBox="1">
            <a:spLocks/>
          </p:cNvSpPr>
          <p:nvPr/>
        </p:nvSpPr>
        <p:spPr>
          <a:xfrm>
            <a:off x="491613" y="17988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Excluir elementos em uma Lista pela posição – </a:t>
            </a:r>
            <a:r>
              <a:rPr lang="pt-BR" dirty="0">
                <a:solidFill>
                  <a:srgbClr val="FF0000"/>
                </a:solidFill>
              </a:rPr>
              <a:t>pop </a:t>
            </a:r>
            <a:r>
              <a:rPr lang="pt-BR" dirty="0"/>
              <a:t>– Parte 2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CD4FC12-4E88-00FB-02BE-21B166FBD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162" y="1554317"/>
            <a:ext cx="9206183" cy="512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08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C0A2C3D-27EC-365F-5547-60AFCA410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47253"/>
            <a:ext cx="10032780" cy="554615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92BB582-47AE-CDF5-C490-811BF7B5D282}"/>
              </a:ext>
            </a:extLst>
          </p:cNvPr>
          <p:cNvSpPr txBox="1">
            <a:spLocks/>
          </p:cNvSpPr>
          <p:nvPr/>
        </p:nvSpPr>
        <p:spPr>
          <a:xfrm>
            <a:off x="0" y="7172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Imprimir uma Lista 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14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17349FF-1B68-3EC8-D655-DE3F56319573}"/>
              </a:ext>
            </a:extLst>
          </p:cNvPr>
          <p:cNvSpPr txBox="1"/>
          <p:nvPr/>
        </p:nvSpPr>
        <p:spPr>
          <a:xfrm>
            <a:off x="1189206" y="1121392"/>
            <a:ext cx="86162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Em Python, você pode criar uma matriz usando listas de listas. Cada lista interna representa uma linha da matriz. 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565F73-66CD-C68B-2955-94A43402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017" y="2268046"/>
            <a:ext cx="7524615" cy="4224829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6D08176-B01B-0719-9647-88B31445E94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Matriz</a:t>
            </a:r>
          </a:p>
        </p:txBody>
      </p:sp>
    </p:spTree>
    <p:extLst>
      <p:ext uri="{BB962C8B-B14F-4D97-AF65-F5344CB8AC3E}">
        <p14:creationId xmlns:p14="http://schemas.microsoft.com/office/powerpoint/2010/main" val="3278239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DAD4A75-8EC2-78D6-E4E8-1BC5DA51F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223" y="1769346"/>
            <a:ext cx="9426990" cy="4807974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BE980844-96F4-0FA7-B4A3-3D837A299B3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Solicitar ao usuário para inserir um elemento na Matriz – Parte 1</a:t>
            </a:r>
          </a:p>
        </p:txBody>
      </p:sp>
    </p:spTree>
    <p:extLst>
      <p:ext uri="{BB962C8B-B14F-4D97-AF65-F5344CB8AC3E}">
        <p14:creationId xmlns:p14="http://schemas.microsoft.com/office/powerpoint/2010/main" val="1372877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E980844-96F4-0FA7-B4A3-3D837A299B3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Solicitar ao usuário para inserir um elemento na Matriz – Parte 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64B3A6-47DB-EB7C-ACC9-3A1E121AC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20" y="1900750"/>
            <a:ext cx="9368398" cy="45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710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C041F49-215A-624B-6DCE-B4C01AF2C441}"/>
              </a:ext>
            </a:extLst>
          </p:cNvPr>
          <p:cNvSpPr txBox="1"/>
          <p:nvPr/>
        </p:nvSpPr>
        <p:spPr>
          <a:xfrm>
            <a:off x="816413" y="715652"/>
            <a:ext cx="101311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Criar um novo programa.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1- Inserir elementos em uma lista</a:t>
            </a:r>
          </a:p>
          <a:p>
            <a:pPr marL="800100" lvl="1" indent="-342900">
              <a:buAutoNum type="alphaLcParenR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Inserir</a:t>
            </a:r>
          </a:p>
          <a:p>
            <a:pPr marL="800100" lvl="1" indent="-342900">
              <a:buAutoNum type="alphaLcParenR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Inserir em um posição  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2- Pesquisar um elemento na lista</a:t>
            </a:r>
          </a:p>
          <a:p>
            <a:pPr marL="800100" lvl="1" indent="-342900">
              <a:buAutoNum type="alphaLcParenR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Pelo valor  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AutoNum type="alphaLcParenR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Pela posição  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3- Excluir um elemento da lista</a:t>
            </a:r>
          </a:p>
          <a:p>
            <a:pPr marL="800100" lvl="1" indent="-342900">
              <a:buAutoNum type="alphaLcParenR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Pelo valor  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AutoNum type="alphaLcParenR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Pela posição  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4 – Imprimir o vetor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0 – Encerrar o programa.</a:t>
            </a:r>
          </a:p>
        </p:txBody>
      </p:sp>
    </p:spTree>
    <p:extLst>
      <p:ext uri="{BB962C8B-B14F-4D97-AF65-F5344CB8AC3E}">
        <p14:creationId xmlns:p14="http://schemas.microsoft.com/office/powerpoint/2010/main" val="24935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5DE8E18-094F-90C3-C88C-835DE01C0287}"/>
              </a:ext>
            </a:extLst>
          </p:cNvPr>
          <p:cNvSpPr txBox="1"/>
          <p:nvPr/>
        </p:nvSpPr>
        <p:spPr>
          <a:xfrm>
            <a:off x="591360" y="494198"/>
            <a:ext cx="110092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Faça um programa que lei um nome de usuário e a sua senha e não aceite a senha igual ao nome do usuário, mostrando uma mensagem de erro e voltando a pedir as informações.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4D7C92-479D-067D-1A19-C145FE4E2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02" y="2222090"/>
            <a:ext cx="9893593" cy="36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7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51767-465A-B582-7FF4-C500B769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Menu e funções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E368E4-4042-BD9C-F3E7-468AA9E42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989"/>
          <a:stretch/>
        </p:blipFill>
        <p:spPr>
          <a:xfrm>
            <a:off x="43918" y="2029354"/>
            <a:ext cx="4761670" cy="413547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639BB7C-18FF-F53C-8F0F-140669C346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53"/>
          <a:stretch/>
        </p:blipFill>
        <p:spPr>
          <a:xfrm>
            <a:off x="4919035" y="2029355"/>
            <a:ext cx="7186943" cy="328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0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51767-465A-B582-7FF4-C500B769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Menu e funções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E368E4-4042-BD9C-F3E7-468AA9E42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989"/>
          <a:stretch/>
        </p:blipFill>
        <p:spPr>
          <a:xfrm>
            <a:off x="43918" y="2029354"/>
            <a:ext cx="4761670" cy="413547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639BB7C-18FF-F53C-8F0F-140669C346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53"/>
          <a:stretch/>
        </p:blipFill>
        <p:spPr>
          <a:xfrm>
            <a:off x="4919035" y="2029355"/>
            <a:ext cx="7186943" cy="32898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1C4151B-3855-6E83-4E0C-8A8812A6BEB6}"/>
              </a:ext>
            </a:extLst>
          </p:cNvPr>
          <p:cNvSpPr txBox="1"/>
          <p:nvPr/>
        </p:nvSpPr>
        <p:spPr>
          <a:xfrm>
            <a:off x="7386414" y="1027906"/>
            <a:ext cx="4484450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Ao escrever </a:t>
            </a:r>
            <a:r>
              <a:rPr lang="pt-BR" dirty="0" err="1"/>
              <a:t>if</a:t>
            </a:r>
            <a:r>
              <a:rPr lang="pt-BR" dirty="0"/>
              <a:t> __</a:t>
            </a:r>
            <a:r>
              <a:rPr lang="pt-BR" dirty="0" err="1"/>
              <a:t>name</a:t>
            </a:r>
            <a:r>
              <a:rPr lang="pt-BR" dirty="0"/>
              <a:t>__ == "__</a:t>
            </a:r>
            <a:r>
              <a:rPr lang="pt-BR" dirty="0" err="1"/>
              <a:t>main</a:t>
            </a:r>
            <a:r>
              <a:rPr lang="pt-BR" dirty="0"/>
              <a:t>__": </a:t>
            </a:r>
            <a:r>
              <a:rPr lang="pt-BR" dirty="0" err="1"/>
              <a:t>main</a:t>
            </a:r>
            <a:r>
              <a:rPr lang="pt-BR" dirty="0"/>
              <a:t>(), você está garantindo que a função </a:t>
            </a:r>
            <a:r>
              <a:rPr lang="pt-BR" dirty="0" err="1"/>
              <a:t>main</a:t>
            </a:r>
            <a:r>
              <a:rPr lang="pt-BR" dirty="0"/>
              <a:t>() só será chamada se este arquivo for executado diretamente como o programa principal. Isso é útil para separar a lógica principal do programa em uma função </a:t>
            </a:r>
            <a:r>
              <a:rPr lang="pt-BR" dirty="0" err="1"/>
              <a:t>main</a:t>
            </a:r>
            <a:r>
              <a:rPr lang="pt-BR" dirty="0"/>
              <a:t>(), que só será executada quando o arquivo for executado diretamente, mas não quando for importado como um módulo em outro script. Isso ajuda a modularizar e organizar melhor o código Python.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C0316C9-5CC6-4515-DDB6-1C092325B0F9}"/>
              </a:ext>
            </a:extLst>
          </p:cNvPr>
          <p:cNvCxnSpPr/>
          <p:nvPr/>
        </p:nvCxnSpPr>
        <p:spPr>
          <a:xfrm flipH="1">
            <a:off x="7461115" y="4377447"/>
            <a:ext cx="719847" cy="3988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40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B5ED07C-F5BE-15A4-7AF0-A277D2063E0D}"/>
              </a:ext>
            </a:extLst>
          </p:cNvPr>
          <p:cNvSpPr txBox="1"/>
          <p:nvPr/>
        </p:nvSpPr>
        <p:spPr>
          <a:xfrm>
            <a:off x="1076527" y="1443841"/>
            <a:ext cx="966929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Em Python, o termo "vetor" é frequentemente usado de forma com o termo "lista". </a:t>
            </a:r>
          </a:p>
          <a:p>
            <a:endParaRPr lang="pt-BR" sz="2800" dirty="0">
              <a:solidFill>
                <a:srgbClr val="0D0D0D"/>
              </a:solidFill>
              <a:latin typeface="Söhne"/>
            </a:endParaRPr>
          </a:p>
          <a:p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Em um sentido mais técnico, um vetor é uma coleção ordenada de elementos do mesmo tipo de dados. </a:t>
            </a:r>
          </a:p>
          <a:p>
            <a:endParaRPr lang="pt-BR" sz="2800" dirty="0">
              <a:solidFill>
                <a:srgbClr val="0D0D0D"/>
              </a:solidFill>
              <a:latin typeface="Söhne"/>
            </a:endParaRPr>
          </a:p>
          <a:p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No entanto, em Python, as listas são tão flexíveis que geralmente são usadas para representar vetores, matrizes e outras estruturas de dados multidimensionais.</a:t>
            </a:r>
            <a:endParaRPr lang="pt-BR" sz="2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E06FED7-027E-C7CC-FA4F-0106536F18DD}"/>
              </a:ext>
            </a:extLst>
          </p:cNvPr>
          <p:cNvSpPr txBox="1">
            <a:spLocks/>
          </p:cNvSpPr>
          <p:nvPr/>
        </p:nvSpPr>
        <p:spPr>
          <a:xfrm>
            <a:off x="415047" y="21921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Vetor, </a:t>
            </a:r>
            <a:r>
              <a:rPr lang="pt-BR" dirty="0" err="1"/>
              <a:t>Array</a:t>
            </a:r>
            <a:r>
              <a:rPr lang="pt-BR" dirty="0"/>
              <a:t> e Lista</a:t>
            </a:r>
          </a:p>
        </p:txBody>
      </p:sp>
    </p:spTree>
    <p:extLst>
      <p:ext uri="{BB962C8B-B14F-4D97-AF65-F5344CB8AC3E}">
        <p14:creationId xmlns:p14="http://schemas.microsoft.com/office/powerpoint/2010/main" val="3361957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C6AE9F9-E2D6-0129-0EFC-41EB7674901B}"/>
              </a:ext>
            </a:extLst>
          </p:cNvPr>
          <p:cNvSpPr txBox="1"/>
          <p:nvPr/>
        </p:nvSpPr>
        <p:spPr>
          <a:xfrm>
            <a:off x="809913" y="728326"/>
            <a:ext cx="9610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Uma lista em Python pode conter elementos de tipos de dados diferentes e pode crescer ou diminuir de tamanho dinamicamente, o que se assemelha ao comportamento de um vetor em outras linguagens de programação.</a:t>
            </a:r>
            <a:endParaRPr lang="pt-BR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A7B1894-120E-ACE2-0761-EAEE7F66D9B9}"/>
              </a:ext>
            </a:extLst>
          </p:cNvPr>
          <p:cNvSpPr txBox="1"/>
          <p:nvPr/>
        </p:nvSpPr>
        <p:spPr>
          <a:xfrm>
            <a:off x="914401" y="2165735"/>
            <a:ext cx="102237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Por exemplo, uma lista em Python pode ser usada como um vetor da seguinte maneira:</a:t>
            </a:r>
          </a:p>
          <a:p>
            <a:endParaRPr lang="pt-BR" sz="2400" dirty="0"/>
          </a:p>
          <a:p>
            <a:r>
              <a:rPr lang="pt-BR" sz="2400" dirty="0"/>
              <a:t>vetor = [1, 2, 3, 4, 5]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3EA943A-804A-7397-C4EA-92346193B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51" y="4269009"/>
            <a:ext cx="4585726" cy="60454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08AC520-7EC6-33E8-17B9-FDE5C9C0B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51" y="5110638"/>
            <a:ext cx="7666877" cy="7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2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B8257BF-8BBA-97DD-F365-7DEF00ACB912}"/>
              </a:ext>
            </a:extLst>
          </p:cNvPr>
          <p:cNvSpPr txBox="1"/>
          <p:nvPr/>
        </p:nvSpPr>
        <p:spPr>
          <a:xfrm>
            <a:off x="1095983" y="1490008"/>
            <a:ext cx="100000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Ao falar sobre vetores em Python, geralmente estamos nos referindo a listas. </a:t>
            </a:r>
          </a:p>
          <a:p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E as operações que realizamos com vetores em outras linguagens, como acesso a elementos, adição de elementos, remoção de elementos, etc., são todas realizadas utilizando as operações disponíveis para listas em Python.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376979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932</Words>
  <Application>Microsoft Office PowerPoint</Application>
  <PresentationFormat>Widescreen</PresentationFormat>
  <Paragraphs>82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Aptos</vt:lpstr>
      <vt:lpstr>Aptos Display</vt:lpstr>
      <vt:lpstr>Arial</vt:lpstr>
      <vt:lpstr>Söhne</vt:lpstr>
      <vt:lpstr>Tema do Office</vt:lpstr>
      <vt:lpstr>ESTRUTURA DE DADOS</vt:lpstr>
      <vt:lpstr>Apresentação do PowerPoint</vt:lpstr>
      <vt:lpstr>Apresentação do PowerPoint</vt:lpstr>
      <vt:lpstr>Apresentação do PowerPoint</vt:lpstr>
      <vt:lpstr>Menu e funções</vt:lpstr>
      <vt:lpstr>Menu e funções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VETOR – ARRAY - LISTA</dc:title>
  <dc:creator>Christine Vieira</dc:creator>
  <cp:lastModifiedBy>Christine Vieira</cp:lastModifiedBy>
  <cp:revision>13</cp:revision>
  <dcterms:created xsi:type="dcterms:W3CDTF">2024-03-11T17:37:19Z</dcterms:created>
  <dcterms:modified xsi:type="dcterms:W3CDTF">2024-03-11T19:51:56Z</dcterms:modified>
</cp:coreProperties>
</file>