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7" r:id="rId11"/>
    <p:sldId id="26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16445-734A-46E2-9C86-63B6DD7CB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33CEB0-E86A-47CD-ACE6-8616AF9A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7805C-5BA5-49D5-B1EC-A7C3B197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30F55C-010C-4C10-AEF1-1F4AD27B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F96D72-9F7B-46DB-9056-5E563AB4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0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D1B82-4FF6-4F6F-B239-B6B4C191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1137A0-C42D-46B4-812D-B7BC0FD7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83BB9B-EE48-41A4-80EC-17ADDE71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9B363-4164-4EDF-A698-85295F14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A1044-1497-40BF-8A0B-6BE6A535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9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5B0B1F-316C-4CE8-8BA2-B0C9F89BE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C6864-3FFB-45E6-8C5D-46515BDB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8782F-8CA3-4DC2-AD02-A4548846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D07422-2890-41CB-9E16-B58E9915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50B880-0A46-4F62-9719-BF175098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88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DB10-D9EE-407E-8B77-97FB2A5D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CDAFD-0B7B-4E3D-88AE-B1FEEF8B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D14629-0712-4DC3-A340-61EC0879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75FB8-45DC-4FBD-818F-03315CEC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F38E01-99ED-4443-8573-C4150862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83DD8-8E2C-42FD-9EBE-CE597CE5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88F7C-9E8C-462A-9C24-BCAD41C03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0B4440-E898-4E5B-BE5B-CBA8D555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373E-73A0-41C2-B69E-77D9826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A0F83-A271-419E-868B-9D16AF07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69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9704A-03D8-4BAD-813B-F573D8BE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EB732-C75D-4D12-AD86-6CE8C4CC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80974E-EE96-4684-9EFD-43084BF84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6F4F3-29BA-4F0D-80AD-5396E351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2FDB2D-8EC9-4E82-A9E1-A69FEDE9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3DECF-E781-4A85-9124-5FCD61B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41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C5700-CAD8-414A-AEC8-06AFDDB1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1B5F76-B4FC-4EBB-9D12-1456364E3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8F4029-EF02-4125-82AB-65AB33428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CCEE70-2504-433D-BB33-E933D387A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7FDA81-9DD4-4EDA-90CE-393230CC8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DF2BF-020C-44BB-891E-269327AB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0110F78-14BE-4985-916C-965AEB42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33AC34-32C8-46D3-9E65-67154E66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7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2A046-4AEE-4572-B75F-025190C9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91DFC3-786C-4ED4-913A-F017D342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25B3BE-605D-4951-BC78-7D3371BA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A0B14E-665C-4BFA-A1D0-2B01726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4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598498-FF78-4652-B0AD-8B10A606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B9626-234C-411F-AB31-2DD66163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7099AD-0718-4A3E-82F1-419CBD5A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1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0261-68E5-4EB9-BD59-BB88EE10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E0CED-7ABD-4FF5-9F59-000A5E6D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791023-C763-4EEB-8A43-F03BA993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2B2195-DA49-41B7-B64E-E1EF246B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42494B-6AA0-4D91-AE46-B0DBF198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AC0EF7-C91B-4E1C-AA70-A849B4A0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91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676A5-2364-4BA7-8B39-4210B1B7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B49B09-13DB-41C6-800C-FEEBD2E64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FDED8-4265-43EF-999C-0D5F3A265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7F5A12-235A-4B64-9F4A-D4CF4D0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BABFD-D26F-4B72-B3CB-16D4B4F1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73ADCE-889C-4FF4-8F45-6E8330C9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4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97B2F3-AFAB-4330-AEC9-21DB1B7E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3F2703-C12C-4C11-A008-713B92839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7D23C-278E-4739-9E09-33547665A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A945-A805-459F-A652-08594E0F8B2E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55A4C-A7E6-4489-9572-0F43E5213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427EB-6A6F-4936-95AD-86389C05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EABE-CB18-447D-8498-426377A038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6BA8-8E3D-4798-BC61-68D8F854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1" y="305560"/>
            <a:ext cx="9144000" cy="83895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Parte 1 – Criar o BD BIBLIOTECA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5242991-38CB-479B-B810-102077EE9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59241"/>
              </p:ext>
            </p:extLst>
          </p:nvPr>
        </p:nvGraphicFramePr>
        <p:xfrm>
          <a:off x="940904" y="1547329"/>
          <a:ext cx="7156174" cy="1765714"/>
        </p:xfrm>
        <a:graphic>
          <a:graphicData uri="http://schemas.openxmlformats.org/drawingml/2006/table">
            <a:tbl>
              <a:tblPr/>
              <a:tblGrid>
                <a:gridCol w="7156174">
                  <a:extLst>
                    <a:ext uri="{9D8B030D-6E8A-4147-A177-3AD203B41FA5}">
                      <a16:colId xmlns:a16="http://schemas.microsoft.com/office/drawing/2014/main" val="2872380134"/>
                    </a:ext>
                  </a:extLst>
                </a:gridCol>
              </a:tblGrid>
              <a:tr h="1765714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origem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int(5) not null,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tipo        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varchar(50) 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Primary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key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(codigo));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898458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AA0CEC3-A5D8-413D-85A8-3B551B7F9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45450"/>
              </p:ext>
            </p:extLst>
          </p:nvPr>
        </p:nvGraphicFramePr>
        <p:xfrm>
          <a:off x="795130" y="3715853"/>
          <a:ext cx="7142921" cy="2174806"/>
        </p:xfrm>
        <a:graphic>
          <a:graphicData uri="http://schemas.openxmlformats.org/drawingml/2006/table">
            <a:tbl>
              <a:tblPr/>
              <a:tblGrid>
                <a:gridCol w="7142921">
                  <a:extLst>
                    <a:ext uri="{9D8B030D-6E8A-4147-A177-3AD203B41FA5}">
                      <a16:colId xmlns:a16="http://schemas.microsoft.com/office/drawing/2014/main" val="2632142053"/>
                    </a:ext>
                  </a:extLst>
                </a:gridCol>
              </a:tblGrid>
              <a:tr h="2174806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categoria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 int(5) not null,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descricao  varchar(50) not null,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effectLst/>
                          <a:latin typeface="ui-monospace"/>
                        </a:rPr>
                        <a:t>Primary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key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(codigo));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80940" marR="80940" marT="38851" marB="3885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5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794-6149-4983-839B-105BAF0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57" y="13128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Parte 2 – INSERT´s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034F-53A9-44CF-B17A-55D698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57" y="707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Inserir 05 </a:t>
            </a:r>
            <a:r>
              <a:rPr lang="pt-BR" dirty="0" err="1"/>
              <a:t>insert´s</a:t>
            </a:r>
            <a:r>
              <a:rPr lang="pt-BR" dirty="0"/>
              <a:t> em cada tabela criada, no BD Biblioteca: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F2561A8-4BF1-462F-A8EA-0D067C56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50756"/>
              </p:ext>
            </p:extLst>
          </p:nvPr>
        </p:nvGraphicFramePr>
        <p:xfrm>
          <a:off x="192157" y="1378164"/>
          <a:ext cx="12099234" cy="5449800"/>
        </p:xfrm>
        <a:graphic>
          <a:graphicData uri="http://schemas.openxmlformats.org/drawingml/2006/table">
            <a:tbl>
              <a:tblPr/>
              <a:tblGrid>
                <a:gridCol w="12099234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titulo, paginas,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idioma, codautor, codeditora, codcategoria,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(1, “O Alquimista”, 235, “1988”, “Português”, 1, 1, 1, 1 );</a:t>
                      </a: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titulo, paginas,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idioma, codautor, codeditora, codcategoria,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(2, “Diário de um Mago”, 340, “1992”, “Português”, 1, 1, 1, 2 );</a:t>
                      </a: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titulo, paginas,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idioma, codautor, codeditora, codcategoria,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(3, “Senhor dos Anéis”, 645, “1954”, “Inglês”, 2, 2,2, 1 );</a:t>
                      </a: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titulo, paginas,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idioma, codautor, codeditora, codcategoria,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(4, “O Hobbit”, 460, “1937”, “Inglês”, 2, 2,2, 2 );</a:t>
                      </a: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titulo, paginas,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idioma, codautor, codeditora, codcategoria,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(5, “Diário de Anne Frank”, 350, “1995”, “Português”, 3, 3, 1, 1 );</a:t>
                      </a: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8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C7E6288-A09B-496D-AD7D-4D110548C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275921"/>
              </p:ext>
            </p:extLst>
          </p:nvPr>
        </p:nvGraphicFramePr>
        <p:xfrm>
          <a:off x="490330" y="1285461"/>
          <a:ext cx="11211339" cy="5114520"/>
        </p:xfrm>
        <a:graphic>
          <a:graphicData uri="http://schemas.openxmlformats.org/drawingml/2006/table">
            <a:tbl>
              <a:tblPr/>
              <a:tblGrid>
                <a:gridCol w="11211339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datadevolucao,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codlivro, juros)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  <a:latin typeface="ui-monospace"/>
                        </a:rPr>
                        <a:t>values (1, “2022/09/01”,  “2022/09/05”,  1, 1, 0);</a:t>
                      </a:r>
                    </a:p>
                    <a:p>
                      <a:pPr fontAlgn="t"/>
                      <a:endParaRPr lang="en-US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datadevolucao,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codlivro, juros)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  <a:latin typeface="ui-monospace"/>
                        </a:rPr>
                        <a:t>values (2, “2022/09/03”,  “2022/09/08”,  2, 2, 0);</a:t>
                      </a:r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datadevolucao,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codlivro, juros)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  <a:latin typeface="ui-monospace"/>
                        </a:rPr>
                        <a:t>values (3, “2022/09/05”,  “2022/09/15”,  1, 3, 5.00);</a:t>
                      </a:r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datadevolucao,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codlivro, juros)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  <a:latin typeface="ui-monospace"/>
                        </a:rPr>
                        <a:t>values (4, “2022/09/10”,  “2022/09/15”,  2, 4, 0);</a:t>
                      </a:r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2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2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 (codigo,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datadevolucao, </a:t>
                      </a:r>
                      <a:r>
                        <a:rPr lang="pt-BR" sz="22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200" dirty="0">
                          <a:effectLst/>
                          <a:latin typeface="ui-monospace"/>
                        </a:rPr>
                        <a:t>, codlivro, juros)</a:t>
                      </a:r>
                    </a:p>
                    <a:p>
                      <a:pPr fontAlgn="t"/>
                      <a:r>
                        <a:rPr lang="en-US" sz="2200" dirty="0">
                          <a:effectLst/>
                          <a:latin typeface="ui-monospace"/>
                        </a:rPr>
                        <a:t>values (5, “2022/09/15”,  “2022/09/25”,1, 5, 5.00);</a:t>
                      </a:r>
                      <a:endParaRPr lang="pt-BR" sz="22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200" dirty="0">
                        <a:effectLst/>
                        <a:latin typeface="ui-monospace"/>
                      </a:endParaRP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70CB1AB5-400A-4B29-9C32-A35C0FB0DC46}"/>
              </a:ext>
            </a:extLst>
          </p:cNvPr>
          <p:cNvSpPr txBox="1">
            <a:spLocks/>
          </p:cNvSpPr>
          <p:nvPr/>
        </p:nvSpPr>
        <p:spPr>
          <a:xfrm>
            <a:off x="392596" y="212035"/>
            <a:ext cx="10717696" cy="9806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b="1" dirty="0">
                <a:solidFill>
                  <a:srgbClr val="FF0000"/>
                </a:solidFill>
              </a:rPr>
              <a:t>Parte 2 – INSERT´s nas tabelas</a:t>
            </a:r>
          </a:p>
          <a:p>
            <a:pPr algn="l"/>
            <a:r>
              <a:rPr lang="pt-BR" sz="2400" b="1" dirty="0"/>
              <a:t>Inserir 05 </a:t>
            </a:r>
            <a:r>
              <a:rPr lang="pt-BR" sz="2400" b="1" dirty="0" err="1"/>
              <a:t>insert´s</a:t>
            </a:r>
            <a:r>
              <a:rPr lang="pt-BR" sz="2400" b="1" dirty="0"/>
              <a:t> em cada tabela criada, no BD Biblioteca:</a:t>
            </a:r>
          </a:p>
          <a:p>
            <a:pPr algn="l"/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9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6BA8-8E3D-4798-BC61-68D8F854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1" y="305560"/>
            <a:ext cx="9144000" cy="83895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BD BIBLIOTECA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6E089C-419C-4E44-AFE5-64EF2EC8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90970"/>
              </p:ext>
            </p:extLst>
          </p:nvPr>
        </p:nvGraphicFramePr>
        <p:xfrm>
          <a:off x="1242516" y="1590200"/>
          <a:ext cx="7371397" cy="2120409"/>
        </p:xfrm>
        <a:graphic>
          <a:graphicData uri="http://schemas.openxmlformats.org/drawingml/2006/table">
            <a:tbl>
              <a:tblPr/>
              <a:tblGrid>
                <a:gridCol w="7371397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autor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int(5) not null,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nome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nacionalidade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Primary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key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(codigo));</a:t>
                      </a: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D7C5F62-B725-4276-88E6-B054D448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479622"/>
              </p:ext>
            </p:extLst>
          </p:nvPr>
        </p:nvGraphicFramePr>
        <p:xfrm>
          <a:off x="1242515" y="3991679"/>
          <a:ext cx="8696615" cy="2623382"/>
        </p:xfrm>
        <a:graphic>
          <a:graphicData uri="http://schemas.openxmlformats.org/drawingml/2006/table">
            <a:tbl>
              <a:tblPr/>
              <a:tblGrid>
                <a:gridCol w="8696615">
                  <a:extLst>
                    <a:ext uri="{9D8B030D-6E8A-4147-A177-3AD203B41FA5}">
                      <a16:colId xmlns:a16="http://schemas.microsoft.com/office/drawing/2014/main" val="986819288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editora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codigo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it-IT" sz="2400" dirty="0">
                          <a:effectLst/>
                          <a:latin typeface="ui-monospace"/>
                        </a:rPr>
                        <a:t>nome  varchar(50) not null,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cidade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estado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pais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Primary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key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(codigo));</a:t>
                      </a:r>
                    </a:p>
                  </a:txBody>
                  <a:tcPr marL="65690" marR="65690" marT="31531" marB="3153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20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6BA8-8E3D-4798-BC61-68D8F854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1" y="305560"/>
            <a:ext cx="9144000" cy="83895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BD BIBLIOTECA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6E089C-419C-4E44-AFE5-64EF2EC8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87911"/>
              </p:ext>
            </p:extLst>
          </p:nvPr>
        </p:nvGraphicFramePr>
        <p:xfrm>
          <a:off x="795131" y="1603453"/>
          <a:ext cx="9872869" cy="3011400"/>
        </p:xfrm>
        <a:graphic>
          <a:graphicData uri="http://schemas.openxmlformats.org/drawingml/2006/table">
            <a:tbl>
              <a:tblPr/>
              <a:tblGrid>
                <a:gridCol w="9872869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int(5) not null,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nome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endereco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cidade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estado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telefone 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Primary key (codigo));</a:t>
                      </a: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3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6BA8-8E3D-4798-BC61-68D8F854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392" y="14132"/>
            <a:ext cx="9144000" cy="83895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BD BIBLIOTECA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6E089C-419C-4E44-AFE5-64EF2EC8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93550"/>
              </p:ext>
            </p:extLst>
          </p:nvPr>
        </p:nvGraphicFramePr>
        <p:xfrm>
          <a:off x="715618" y="993852"/>
          <a:ext cx="9872869" cy="5571720"/>
        </p:xfrm>
        <a:graphic>
          <a:graphicData uri="http://schemas.openxmlformats.org/drawingml/2006/table">
            <a:tbl>
              <a:tblPr/>
              <a:tblGrid>
                <a:gridCol w="9872869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CREATE TABLE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livro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int(5) not null,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titulo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paginas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edicao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idioma varchar(50)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effectLst/>
                          <a:latin typeface="ui-monospace"/>
                        </a:rPr>
                        <a:t>codautor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codeditora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codcategoria int(5) not null,</a:t>
                      </a:r>
                    </a:p>
                    <a:p>
                      <a:pPr fontAlgn="t"/>
                      <a:r>
                        <a:rPr lang="en-US" sz="24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 int(5) not null,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Primary key (codigo),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Foreign key (codautor)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autor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ui-monospace"/>
                        </a:rPr>
                        <a:t>Foreign key (codeditora)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editora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ui-monospace"/>
                        </a:rPr>
                        <a:t>Foreign key (codcategoria)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categoria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ui-monospace"/>
                        </a:rPr>
                        <a:t>Foreign key (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codorigem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origem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(codigo));</a:t>
                      </a:r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0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6BA8-8E3D-4798-BC61-68D8F854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131" y="305560"/>
            <a:ext cx="9144000" cy="83895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BD BIBLIOTECA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6E089C-419C-4E44-AFE5-64EF2EC8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15997"/>
              </p:ext>
            </p:extLst>
          </p:nvPr>
        </p:nvGraphicFramePr>
        <p:xfrm>
          <a:off x="795131" y="1603453"/>
          <a:ext cx="9872869" cy="3742920"/>
        </p:xfrm>
        <a:graphic>
          <a:graphicData uri="http://schemas.openxmlformats.org/drawingml/2006/table">
            <a:tbl>
              <a:tblPr/>
              <a:tblGrid>
                <a:gridCol w="9872869">
                  <a:extLst>
                    <a:ext uri="{9D8B030D-6E8A-4147-A177-3AD203B41FA5}">
                      <a16:colId xmlns:a16="http://schemas.microsoft.com/office/drawing/2014/main" val="3741460741"/>
                    </a:ext>
                  </a:extLst>
                </a:gridCol>
              </a:tblGrid>
              <a:tr h="2120409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Create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table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 err="1">
                          <a:effectLst/>
                          <a:latin typeface="ui-monospace"/>
                        </a:rPr>
                        <a:t>emprestimo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codigo  int(5) not null,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dataemprestimo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 date 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datadevolucao  date 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codlivro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(5)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pt-BR" sz="2400" dirty="0">
                          <a:effectLst/>
                          <a:latin typeface="ui-monospace"/>
                        </a:rPr>
                        <a:t>juros  float(6,2)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not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null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Primary key (codigo),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Foreign key  (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codaluno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aluno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(codigo),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ui-monospace"/>
                        </a:rPr>
                        <a:t>Foreign key  (codlivro) references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livro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(codigo));</a:t>
                      </a:r>
                    </a:p>
                  </a:txBody>
                  <a:tcPr marL="88875" marR="88875" marT="42660" marB="4266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794-6149-4983-839B-105BAF0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3128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Parte 2 – INSERT´s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034F-53A9-44CF-B17A-55D698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1113182"/>
            <a:ext cx="10515600" cy="418913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Inserir 02 </a:t>
            </a:r>
            <a:r>
              <a:rPr lang="pt-BR" dirty="0" err="1"/>
              <a:t>insert´s</a:t>
            </a:r>
            <a:r>
              <a:rPr lang="pt-BR" dirty="0"/>
              <a:t> em cada tabela criada, no BD Biblioteca: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146002-B0A0-4640-98FE-5F0A99F5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46319"/>
              </p:ext>
            </p:extLst>
          </p:nvPr>
        </p:nvGraphicFramePr>
        <p:xfrm>
          <a:off x="510209" y="1998728"/>
          <a:ext cx="7156174" cy="2255846"/>
        </p:xfrm>
        <a:graphic>
          <a:graphicData uri="http://schemas.openxmlformats.org/drawingml/2006/table">
            <a:tbl>
              <a:tblPr/>
              <a:tblGrid>
                <a:gridCol w="7156174">
                  <a:extLst>
                    <a:ext uri="{9D8B030D-6E8A-4147-A177-3AD203B41FA5}">
                      <a16:colId xmlns:a16="http://schemas.microsoft.com/office/drawing/2014/main" val="2872380134"/>
                    </a:ext>
                  </a:extLst>
                </a:gridCol>
              </a:tblGrid>
              <a:tr h="1765714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origem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tipo)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(1,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compra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origem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tipo)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(2,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doação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89845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0786D8-A190-4D62-87C5-A79C29F26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51517"/>
              </p:ext>
            </p:extLst>
          </p:nvPr>
        </p:nvGraphicFramePr>
        <p:xfrm>
          <a:off x="510209" y="4297747"/>
          <a:ext cx="7142921" cy="2272262"/>
        </p:xfrm>
        <a:graphic>
          <a:graphicData uri="http://schemas.openxmlformats.org/drawingml/2006/table">
            <a:tbl>
              <a:tblPr/>
              <a:tblGrid>
                <a:gridCol w="7142921">
                  <a:extLst>
                    <a:ext uri="{9D8B030D-6E8A-4147-A177-3AD203B41FA5}">
                      <a16:colId xmlns:a16="http://schemas.microsoft.com/office/drawing/2014/main" val="2632142053"/>
                    </a:ext>
                  </a:extLst>
                </a:gridCol>
              </a:tblGrid>
              <a:tr h="2174806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categoria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(codigo, descricao)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(1, “literatura nacional”);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categoria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(codigo, descricao)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(2, “literatura estrangeira”);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80940" marR="80940" marT="38851" marB="3885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794-6149-4983-839B-105BAF0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3128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pt-BR" dirty="0"/>
              <a:t>Parte 2 – INSERT´s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034F-53A9-44CF-B17A-55D698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9509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Inserir 03 </a:t>
            </a:r>
            <a:r>
              <a:rPr lang="pt-BR" dirty="0" err="1"/>
              <a:t>insert´s</a:t>
            </a:r>
            <a:r>
              <a:rPr lang="pt-BR" dirty="0"/>
              <a:t> em cada tabela criada, no BD Biblioteca: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146002-B0A0-4640-98FE-5F0A99F5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55326"/>
              </p:ext>
            </p:extLst>
          </p:nvPr>
        </p:nvGraphicFramePr>
        <p:xfrm>
          <a:off x="639417" y="1689165"/>
          <a:ext cx="7156174" cy="3353126"/>
        </p:xfrm>
        <a:graphic>
          <a:graphicData uri="http://schemas.openxmlformats.org/drawingml/2006/table">
            <a:tbl>
              <a:tblPr/>
              <a:tblGrid>
                <a:gridCol w="7156174">
                  <a:extLst>
                    <a:ext uri="{9D8B030D-6E8A-4147-A177-3AD203B41FA5}">
                      <a16:colId xmlns:a16="http://schemas.microsoft.com/office/drawing/2014/main" val="2872380134"/>
                    </a:ext>
                  </a:extLst>
                </a:gridCol>
              </a:tblGrid>
              <a:tr h="1765714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autor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nacionalidade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(1, “Paulo Coelho”,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brasileiro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autor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nacionalidade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(2, “J.R.R. Tolkien”,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inglês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autor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nacionalidade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(3, “Anne Frank”,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holandês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8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33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794-6149-4983-839B-105BAF0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3128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pt-BR" dirty="0"/>
              <a:t>Parte 2 – INSERT´s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034F-53A9-44CF-B17A-55D698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09" y="9509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Inserir 03 </a:t>
            </a:r>
            <a:r>
              <a:rPr lang="pt-BR" dirty="0" err="1"/>
              <a:t>insert´s</a:t>
            </a:r>
            <a:r>
              <a:rPr lang="pt-BR" dirty="0"/>
              <a:t> em cada tabela criada, no BD Biblioteca: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F0786D8-A190-4D62-87C5-A79C29F26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35270"/>
              </p:ext>
            </p:extLst>
          </p:nvPr>
        </p:nvGraphicFramePr>
        <p:xfrm>
          <a:off x="639417" y="1807640"/>
          <a:ext cx="9031356" cy="3735302"/>
        </p:xfrm>
        <a:graphic>
          <a:graphicData uri="http://schemas.openxmlformats.org/drawingml/2006/table">
            <a:tbl>
              <a:tblPr/>
              <a:tblGrid>
                <a:gridCol w="9031356">
                  <a:extLst>
                    <a:ext uri="{9D8B030D-6E8A-4147-A177-3AD203B41FA5}">
                      <a16:colId xmlns:a16="http://schemas.microsoft.com/office/drawing/2014/main" val="2632142053"/>
                    </a:ext>
                  </a:extLst>
                </a:gridCol>
              </a:tblGrid>
              <a:tr h="2174806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editora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(codigo, nome, cidade, estado, pais)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(1, “editora Arqueiro”, “São Paulo”, ”SP”, ”Brasil”);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editora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(codigo, nome, cidade, estado, pais)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(2, “editora Harper”, “Londres”, “UK”, ” Inglaterra”);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editora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(codigo, nome, cidade, estado, pais)</a:t>
                      </a: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Values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(3, “editora Record”, “Rio de Janeiro”, “RJ”, ” Brasil”);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</a:txBody>
                  <a:tcPr marL="80940" marR="80940" marT="38851" marB="38851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4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1E794-6149-4983-839B-105BAF05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31288"/>
            <a:ext cx="10515600" cy="57577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Parte 2 – INSERT´s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1034F-53A9-44CF-B17A-55D698C2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707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Inserir 04 </a:t>
            </a:r>
            <a:r>
              <a:rPr lang="pt-BR" dirty="0" err="1"/>
              <a:t>insert´s</a:t>
            </a:r>
            <a:r>
              <a:rPr lang="pt-BR" dirty="0"/>
              <a:t> em cada tabela criada, no BD Biblioteca: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D146002-B0A0-4640-98FE-5F0A99F5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99783"/>
              </p:ext>
            </p:extLst>
          </p:nvPr>
        </p:nvGraphicFramePr>
        <p:xfrm>
          <a:off x="639417" y="1549538"/>
          <a:ext cx="10002079" cy="4084646"/>
        </p:xfrm>
        <a:graphic>
          <a:graphicData uri="http://schemas.openxmlformats.org/drawingml/2006/table">
            <a:tbl>
              <a:tblPr/>
              <a:tblGrid>
                <a:gridCol w="10002079">
                  <a:extLst>
                    <a:ext uri="{9D8B030D-6E8A-4147-A177-3AD203B41FA5}">
                      <a16:colId xmlns:a16="http://schemas.microsoft.com/office/drawing/2014/main" val="2872380134"/>
                    </a:ext>
                  </a:extLst>
                </a:gridCol>
              </a:tblGrid>
              <a:tr h="1765714"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endereco, cidade,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estado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 telefone)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(1,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Cris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Pavei”, “Jardim Angelica”, “Criciuma”, “SC”, 123);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endereco, cidade,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estado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 telefone)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(2, “Luciano Fernandes”,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Pinheirinho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”, “Criciuma”, “SC”, 345);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endereco, cidade,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estado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 telefone)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(3, “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Mariane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 Melo”, “Centro”, “Cocal do Sul”, “SC”, 567);</a:t>
                      </a:r>
                    </a:p>
                    <a:p>
                      <a:pPr fontAlgn="t"/>
                      <a:endParaRPr lang="pt-BR" sz="2400" dirty="0">
                        <a:effectLst/>
                        <a:latin typeface="ui-monospace"/>
                      </a:endParaRPr>
                    </a:p>
                    <a:p>
                      <a:pPr fontAlgn="t"/>
                      <a:r>
                        <a:rPr lang="pt-BR" sz="2400" dirty="0" err="1">
                          <a:effectLst/>
                          <a:latin typeface="ui-monospace"/>
                        </a:rPr>
                        <a:t>Insert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dirty="0" err="1">
                          <a:effectLst/>
                          <a:latin typeface="ui-monospace"/>
                        </a:rPr>
                        <a:t>into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</a:t>
                      </a:r>
                      <a:r>
                        <a:rPr lang="pt-BR" sz="2400" b="1" dirty="0">
                          <a:effectLst/>
                          <a:latin typeface="ui-monospace"/>
                        </a:rPr>
                        <a:t>aluno</a:t>
                      </a:r>
                      <a:r>
                        <a:rPr lang="pt-BR" sz="2400" dirty="0">
                          <a:effectLst/>
                          <a:latin typeface="ui-monospace"/>
                        </a:rPr>
                        <a:t> (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codigo, nome, endereco, cidade, </a:t>
                      </a:r>
                      <a:r>
                        <a:rPr lang="en-US" sz="2400" dirty="0" err="1">
                          <a:effectLst/>
                          <a:latin typeface="ui-monospace"/>
                        </a:rPr>
                        <a:t>estado</a:t>
                      </a:r>
                      <a:r>
                        <a:rPr lang="en-US" sz="2400" dirty="0">
                          <a:effectLst/>
                          <a:latin typeface="ui-monospace"/>
                        </a:rPr>
                        <a:t>, telefone)</a:t>
                      </a:r>
                    </a:p>
                    <a:p>
                      <a:pPr fontAlgn="t"/>
                      <a:r>
                        <a:rPr lang="en-US" sz="2400" dirty="0">
                          <a:effectLst/>
                          <a:latin typeface="ui-monospace"/>
                        </a:rPr>
                        <a:t>Values (4, “Marcelo Amoroso”, “Centro”, “Içara”, “SC”, 789);</a:t>
                      </a:r>
                    </a:p>
                  </a:txBody>
                  <a:tcPr marL="63840" marR="63840" marT="30643" marB="30643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89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58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1288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ui-monospace</vt:lpstr>
      <vt:lpstr>Tema do Office</vt:lpstr>
      <vt:lpstr>Parte 1 – Criar o BD BIBLIOTECA</vt:lpstr>
      <vt:lpstr>BD BIBLIOTECA</vt:lpstr>
      <vt:lpstr>BD BIBLIOTECA</vt:lpstr>
      <vt:lpstr>BD BIBLIOTECA</vt:lpstr>
      <vt:lpstr>BD BIBLIOTECA</vt:lpstr>
      <vt:lpstr>Parte 2 – INSERT´s nas tabelas</vt:lpstr>
      <vt:lpstr>Parte 2 – INSERT´s nas tabelas</vt:lpstr>
      <vt:lpstr>Parte 2 – INSERT´s nas tabelas</vt:lpstr>
      <vt:lpstr>Parte 2 – INSERT´s nas tabelas</vt:lpstr>
      <vt:lpstr>Parte 2 – INSERT´s nas tabelas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41</cp:revision>
  <dcterms:created xsi:type="dcterms:W3CDTF">2022-09-01T23:13:00Z</dcterms:created>
  <dcterms:modified xsi:type="dcterms:W3CDTF">2022-09-09T18:12:04Z</dcterms:modified>
</cp:coreProperties>
</file>