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2" r:id="rId4"/>
    <p:sldId id="260" r:id="rId5"/>
    <p:sldId id="263" r:id="rId6"/>
    <p:sldId id="269" r:id="rId7"/>
    <p:sldId id="266" r:id="rId8"/>
    <p:sldId id="271" r:id="rId9"/>
    <p:sldId id="270" r:id="rId10"/>
    <p:sldId id="272" r:id="rId11"/>
    <p:sldId id="268" r:id="rId12"/>
    <p:sldId id="275" r:id="rId13"/>
    <p:sldId id="273" r:id="rId14"/>
    <p:sldId id="279" r:id="rId15"/>
    <p:sldId id="267" r:id="rId16"/>
    <p:sldId id="280" r:id="rId17"/>
    <p:sldId id="274" r:id="rId18"/>
    <p:sldId id="276" r:id="rId19"/>
    <p:sldId id="277"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500" y="52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21C893-480B-4650-B328-F3FE84F9684C}"/>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0F711A3-C4C4-4F57-BDC6-58147F2B1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1EAE207E-0D9D-432F-BC92-092549C5B35C}"/>
              </a:ext>
            </a:extLst>
          </p:cNvPr>
          <p:cNvSpPr>
            <a:spLocks noGrp="1"/>
          </p:cNvSpPr>
          <p:nvPr>
            <p:ph type="dt" sz="half" idx="10"/>
          </p:nvPr>
        </p:nvSpPr>
        <p:spPr/>
        <p:txBody>
          <a:bodyPr/>
          <a:lstStyle/>
          <a:p>
            <a:fld id="{086809ED-3005-4C95-91D0-1BC8F57FFFA1}" type="datetimeFigureOut">
              <a:rPr lang="pt-BR" smtClean="0"/>
              <a:t>28/10/2022</a:t>
            </a:fld>
            <a:endParaRPr lang="pt-BR"/>
          </a:p>
        </p:txBody>
      </p:sp>
      <p:sp>
        <p:nvSpPr>
          <p:cNvPr id="5" name="Espaço Reservado para Rodapé 4">
            <a:extLst>
              <a:ext uri="{FF2B5EF4-FFF2-40B4-BE49-F238E27FC236}">
                <a16:creationId xmlns:a16="http://schemas.microsoft.com/office/drawing/2014/main" id="{A443A375-5BCB-4B01-BEDC-A83FDDBE29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73C0C10-3410-4D9F-A7AB-3FFA0121906D}"/>
              </a:ext>
            </a:extLst>
          </p:cNvPr>
          <p:cNvSpPr>
            <a:spLocks noGrp="1"/>
          </p:cNvSpPr>
          <p:nvPr>
            <p:ph type="sldNum" sz="quarter" idx="12"/>
          </p:nvPr>
        </p:nvSpPr>
        <p:spPr/>
        <p:txBody>
          <a:bodyPr/>
          <a:lstStyle/>
          <a:p>
            <a:fld id="{24ED2026-FE97-4E3A-B171-238CAF47DD42}" type="slidenum">
              <a:rPr lang="pt-BR" smtClean="0"/>
              <a:t>‹nº›</a:t>
            </a:fld>
            <a:endParaRPr lang="pt-BR"/>
          </a:p>
        </p:txBody>
      </p:sp>
    </p:spTree>
    <p:extLst>
      <p:ext uri="{BB962C8B-B14F-4D97-AF65-F5344CB8AC3E}">
        <p14:creationId xmlns:p14="http://schemas.microsoft.com/office/powerpoint/2010/main" val="211702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3A260-6808-4848-8BE5-3075BE21130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C32107E-B464-4D1D-B05F-014922326D7A}"/>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CA06A08-BA7E-4282-8C14-634E311A84F7}"/>
              </a:ext>
            </a:extLst>
          </p:cNvPr>
          <p:cNvSpPr>
            <a:spLocks noGrp="1"/>
          </p:cNvSpPr>
          <p:nvPr>
            <p:ph type="dt" sz="half" idx="10"/>
          </p:nvPr>
        </p:nvSpPr>
        <p:spPr/>
        <p:txBody>
          <a:bodyPr/>
          <a:lstStyle/>
          <a:p>
            <a:fld id="{086809ED-3005-4C95-91D0-1BC8F57FFFA1}" type="datetimeFigureOut">
              <a:rPr lang="pt-BR" smtClean="0"/>
              <a:t>28/10/2022</a:t>
            </a:fld>
            <a:endParaRPr lang="pt-BR"/>
          </a:p>
        </p:txBody>
      </p:sp>
      <p:sp>
        <p:nvSpPr>
          <p:cNvPr id="5" name="Espaço Reservado para Rodapé 4">
            <a:extLst>
              <a:ext uri="{FF2B5EF4-FFF2-40B4-BE49-F238E27FC236}">
                <a16:creationId xmlns:a16="http://schemas.microsoft.com/office/drawing/2014/main" id="{B2D5703C-C9FE-473D-9312-9D3036F1790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D61859F-3E5C-4B62-B86E-B76645F7CD4B}"/>
              </a:ext>
            </a:extLst>
          </p:cNvPr>
          <p:cNvSpPr>
            <a:spLocks noGrp="1"/>
          </p:cNvSpPr>
          <p:nvPr>
            <p:ph type="sldNum" sz="quarter" idx="12"/>
          </p:nvPr>
        </p:nvSpPr>
        <p:spPr/>
        <p:txBody>
          <a:bodyPr/>
          <a:lstStyle/>
          <a:p>
            <a:fld id="{24ED2026-FE97-4E3A-B171-238CAF47DD42}" type="slidenum">
              <a:rPr lang="pt-BR" smtClean="0"/>
              <a:t>‹nº›</a:t>
            </a:fld>
            <a:endParaRPr lang="pt-BR"/>
          </a:p>
        </p:txBody>
      </p:sp>
    </p:spTree>
    <p:extLst>
      <p:ext uri="{BB962C8B-B14F-4D97-AF65-F5344CB8AC3E}">
        <p14:creationId xmlns:p14="http://schemas.microsoft.com/office/powerpoint/2010/main" val="160597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84D358D-F994-4303-99E1-01CB4C5809E1}"/>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85BDF55-8827-43B7-8431-8192CAF24460}"/>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CD85067-354A-47C2-87EF-83D6353369EE}"/>
              </a:ext>
            </a:extLst>
          </p:cNvPr>
          <p:cNvSpPr>
            <a:spLocks noGrp="1"/>
          </p:cNvSpPr>
          <p:nvPr>
            <p:ph type="dt" sz="half" idx="10"/>
          </p:nvPr>
        </p:nvSpPr>
        <p:spPr/>
        <p:txBody>
          <a:bodyPr/>
          <a:lstStyle/>
          <a:p>
            <a:fld id="{086809ED-3005-4C95-91D0-1BC8F57FFFA1}" type="datetimeFigureOut">
              <a:rPr lang="pt-BR" smtClean="0"/>
              <a:t>28/10/2022</a:t>
            </a:fld>
            <a:endParaRPr lang="pt-BR"/>
          </a:p>
        </p:txBody>
      </p:sp>
      <p:sp>
        <p:nvSpPr>
          <p:cNvPr id="5" name="Espaço Reservado para Rodapé 4">
            <a:extLst>
              <a:ext uri="{FF2B5EF4-FFF2-40B4-BE49-F238E27FC236}">
                <a16:creationId xmlns:a16="http://schemas.microsoft.com/office/drawing/2014/main" id="{7CD572E1-78AC-4748-8BB9-6DE11C916BF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740B98E-ABA9-46DB-BB71-3A3FD2DF0FAB}"/>
              </a:ext>
            </a:extLst>
          </p:cNvPr>
          <p:cNvSpPr>
            <a:spLocks noGrp="1"/>
          </p:cNvSpPr>
          <p:nvPr>
            <p:ph type="sldNum" sz="quarter" idx="12"/>
          </p:nvPr>
        </p:nvSpPr>
        <p:spPr/>
        <p:txBody>
          <a:bodyPr/>
          <a:lstStyle/>
          <a:p>
            <a:fld id="{24ED2026-FE97-4E3A-B171-238CAF47DD42}" type="slidenum">
              <a:rPr lang="pt-BR" smtClean="0"/>
              <a:t>‹nº›</a:t>
            </a:fld>
            <a:endParaRPr lang="pt-BR"/>
          </a:p>
        </p:txBody>
      </p:sp>
    </p:spTree>
    <p:extLst>
      <p:ext uri="{BB962C8B-B14F-4D97-AF65-F5344CB8AC3E}">
        <p14:creationId xmlns:p14="http://schemas.microsoft.com/office/powerpoint/2010/main" val="304449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D70AE-299F-495F-BF2F-BC181ECF6B8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CA67BC1-2A97-444D-8647-E7DB599D1DF9}"/>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284A323-1136-48C6-AC03-DE5CE3DCC9D2}"/>
              </a:ext>
            </a:extLst>
          </p:cNvPr>
          <p:cNvSpPr>
            <a:spLocks noGrp="1"/>
          </p:cNvSpPr>
          <p:nvPr>
            <p:ph type="dt" sz="half" idx="10"/>
          </p:nvPr>
        </p:nvSpPr>
        <p:spPr/>
        <p:txBody>
          <a:bodyPr/>
          <a:lstStyle/>
          <a:p>
            <a:fld id="{086809ED-3005-4C95-91D0-1BC8F57FFFA1}" type="datetimeFigureOut">
              <a:rPr lang="pt-BR" smtClean="0"/>
              <a:t>28/10/2022</a:t>
            </a:fld>
            <a:endParaRPr lang="pt-BR"/>
          </a:p>
        </p:txBody>
      </p:sp>
      <p:sp>
        <p:nvSpPr>
          <p:cNvPr id="5" name="Espaço Reservado para Rodapé 4">
            <a:extLst>
              <a:ext uri="{FF2B5EF4-FFF2-40B4-BE49-F238E27FC236}">
                <a16:creationId xmlns:a16="http://schemas.microsoft.com/office/drawing/2014/main" id="{18BB226C-5EF6-4066-9CD9-632DC0FC635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A4703F6-096B-4D41-B406-C9110D14768A}"/>
              </a:ext>
            </a:extLst>
          </p:cNvPr>
          <p:cNvSpPr>
            <a:spLocks noGrp="1"/>
          </p:cNvSpPr>
          <p:nvPr>
            <p:ph type="sldNum" sz="quarter" idx="12"/>
          </p:nvPr>
        </p:nvSpPr>
        <p:spPr/>
        <p:txBody>
          <a:bodyPr/>
          <a:lstStyle/>
          <a:p>
            <a:fld id="{24ED2026-FE97-4E3A-B171-238CAF47DD42}" type="slidenum">
              <a:rPr lang="pt-BR" smtClean="0"/>
              <a:t>‹nº›</a:t>
            </a:fld>
            <a:endParaRPr lang="pt-BR"/>
          </a:p>
        </p:txBody>
      </p:sp>
    </p:spTree>
    <p:extLst>
      <p:ext uri="{BB962C8B-B14F-4D97-AF65-F5344CB8AC3E}">
        <p14:creationId xmlns:p14="http://schemas.microsoft.com/office/powerpoint/2010/main" val="261362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ED8CF-1847-41D1-BC83-F4182B729E0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E210C04-9EF0-43B8-BA9C-EC5F202D7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624C8902-3948-4748-B793-BBD5015D3766}"/>
              </a:ext>
            </a:extLst>
          </p:cNvPr>
          <p:cNvSpPr>
            <a:spLocks noGrp="1"/>
          </p:cNvSpPr>
          <p:nvPr>
            <p:ph type="dt" sz="half" idx="10"/>
          </p:nvPr>
        </p:nvSpPr>
        <p:spPr/>
        <p:txBody>
          <a:bodyPr/>
          <a:lstStyle/>
          <a:p>
            <a:fld id="{086809ED-3005-4C95-91D0-1BC8F57FFFA1}" type="datetimeFigureOut">
              <a:rPr lang="pt-BR" smtClean="0"/>
              <a:t>28/10/2022</a:t>
            </a:fld>
            <a:endParaRPr lang="pt-BR"/>
          </a:p>
        </p:txBody>
      </p:sp>
      <p:sp>
        <p:nvSpPr>
          <p:cNvPr id="5" name="Espaço Reservado para Rodapé 4">
            <a:extLst>
              <a:ext uri="{FF2B5EF4-FFF2-40B4-BE49-F238E27FC236}">
                <a16:creationId xmlns:a16="http://schemas.microsoft.com/office/drawing/2014/main" id="{DDB1AAED-4017-4B04-811C-EEA857EE661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0374DBF-A9A1-44E1-B7E0-ECB6468DEA84}"/>
              </a:ext>
            </a:extLst>
          </p:cNvPr>
          <p:cNvSpPr>
            <a:spLocks noGrp="1"/>
          </p:cNvSpPr>
          <p:nvPr>
            <p:ph type="sldNum" sz="quarter" idx="12"/>
          </p:nvPr>
        </p:nvSpPr>
        <p:spPr/>
        <p:txBody>
          <a:bodyPr/>
          <a:lstStyle/>
          <a:p>
            <a:fld id="{24ED2026-FE97-4E3A-B171-238CAF47DD42}" type="slidenum">
              <a:rPr lang="pt-BR" smtClean="0"/>
              <a:t>‹nº›</a:t>
            </a:fld>
            <a:endParaRPr lang="pt-BR"/>
          </a:p>
        </p:txBody>
      </p:sp>
    </p:spTree>
    <p:extLst>
      <p:ext uri="{BB962C8B-B14F-4D97-AF65-F5344CB8AC3E}">
        <p14:creationId xmlns:p14="http://schemas.microsoft.com/office/powerpoint/2010/main" val="304663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0EE6D-4518-4607-AB53-795C31D16BA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7994955-F5AA-4E00-8D93-9C3F18F8DEE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BDB6DDC-D19A-4B7B-A8F4-FB44B2BDAD4C}"/>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4401285-1D4B-41DD-9E39-E1500449CBF4}"/>
              </a:ext>
            </a:extLst>
          </p:cNvPr>
          <p:cNvSpPr>
            <a:spLocks noGrp="1"/>
          </p:cNvSpPr>
          <p:nvPr>
            <p:ph type="dt" sz="half" idx="10"/>
          </p:nvPr>
        </p:nvSpPr>
        <p:spPr/>
        <p:txBody>
          <a:bodyPr/>
          <a:lstStyle/>
          <a:p>
            <a:fld id="{086809ED-3005-4C95-91D0-1BC8F57FFFA1}" type="datetimeFigureOut">
              <a:rPr lang="pt-BR" smtClean="0"/>
              <a:t>28/10/2022</a:t>
            </a:fld>
            <a:endParaRPr lang="pt-BR"/>
          </a:p>
        </p:txBody>
      </p:sp>
      <p:sp>
        <p:nvSpPr>
          <p:cNvPr id="6" name="Espaço Reservado para Rodapé 5">
            <a:extLst>
              <a:ext uri="{FF2B5EF4-FFF2-40B4-BE49-F238E27FC236}">
                <a16:creationId xmlns:a16="http://schemas.microsoft.com/office/drawing/2014/main" id="{8A8F4918-0C67-4CBF-AF38-D7A0D8ECF7B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99ACB53-F92B-465D-8E35-99525043484A}"/>
              </a:ext>
            </a:extLst>
          </p:cNvPr>
          <p:cNvSpPr>
            <a:spLocks noGrp="1"/>
          </p:cNvSpPr>
          <p:nvPr>
            <p:ph type="sldNum" sz="quarter" idx="12"/>
          </p:nvPr>
        </p:nvSpPr>
        <p:spPr/>
        <p:txBody>
          <a:bodyPr/>
          <a:lstStyle/>
          <a:p>
            <a:fld id="{24ED2026-FE97-4E3A-B171-238CAF47DD42}" type="slidenum">
              <a:rPr lang="pt-BR" smtClean="0"/>
              <a:t>‹nº›</a:t>
            </a:fld>
            <a:endParaRPr lang="pt-BR"/>
          </a:p>
        </p:txBody>
      </p:sp>
    </p:spTree>
    <p:extLst>
      <p:ext uri="{BB962C8B-B14F-4D97-AF65-F5344CB8AC3E}">
        <p14:creationId xmlns:p14="http://schemas.microsoft.com/office/powerpoint/2010/main" val="17235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4DA7B-B30E-455A-B675-DF9964380C1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D0A8833-628F-4191-A5FC-5BDA1D68B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F7D3FEA7-F77E-49A6-B354-E98EC6D47DEA}"/>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CBC1877-6B1B-4455-983E-E5A9FE9118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120D0E57-F288-48C1-BA38-AFCF76AF6B56}"/>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A376A88-7C90-4DBB-A4A3-6D6C11B27297}"/>
              </a:ext>
            </a:extLst>
          </p:cNvPr>
          <p:cNvSpPr>
            <a:spLocks noGrp="1"/>
          </p:cNvSpPr>
          <p:nvPr>
            <p:ph type="dt" sz="half" idx="10"/>
          </p:nvPr>
        </p:nvSpPr>
        <p:spPr/>
        <p:txBody>
          <a:bodyPr/>
          <a:lstStyle/>
          <a:p>
            <a:fld id="{086809ED-3005-4C95-91D0-1BC8F57FFFA1}" type="datetimeFigureOut">
              <a:rPr lang="pt-BR" smtClean="0"/>
              <a:t>28/10/2022</a:t>
            </a:fld>
            <a:endParaRPr lang="pt-BR"/>
          </a:p>
        </p:txBody>
      </p:sp>
      <p:sp>
        <p:nvSpPr>
          <p:cNvPr id="8" name="Espaço Reservado para Rodapé 7">
            <a:extLst>
              <a:ext uri="{FF2B5EF4-FFF2-40B4-BE49-F238E27FC236}">
                <a16:creationId xmlns:a16="http://schemas.microsoft.com/office/drawing/2014/main" id="{6ACE2E6A-CEC7-49E5-9D2E-34BF959F18F3}"/>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64B13D51-AD26-44BE-AAD5-F7D69AF54A36}"/>
              </a:ext>
            </a:extLst>
          </p:cNvPr>
          <p:cNvSpPr>
            <a:spLocks noGrp="1"/>
          </p:cNvSpPr>
          <p:nvPr>
            <p:ph type="sldNum" sz="quarter" idx="12"/>
          </p:nvPr>
        </p:nvSpPr>
        <p:spPr/>
        <p:txBody>
          <a:bodyPr/>
          <a:lstStyle/>
          <a:p>
            <a:fld id="{24ED2026-FE97-4E3A-B171-238CAF47DD42}" type="slidenum">
              <a:rPr lang="pt-BR" smtClean="0"/>
              <a:t>‹nº›</a:t>
            </a:fld>
            <a:endParaRPr lang="pt-BR"/>
          </a:p>
        </p:txBody>
      </p:sp>
    </p:spTree>
    <p:extLst>
      <p:ext uri="{BB962C8B-B14F-4D97-AF65-F5344CB8AC3E}">
        <p14:creationId xmlns:p14="http://schemas.microsoft.com/office/powerpoint/2010/main" val="22994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ABF9D-CDD1-4D0C-BB9E-8A5C78DF4D0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51E0999-4777-46F7-BF76-4E8DE1CFE7A8}"/>
              </a:ext>
            </a:extLst>
          </p:cNvPr>
          <p:cNvSpPr>
            <a:spLocks noGrp="1"/>
          </p:cNvSpPr>
          <p:nvPr>
            <p:ph type="dt" sz="half" idx="10"/>
          </p:nvPr>
        </p:nvSpPr>
        <p:spPr/>
        <p:txBody>
          <a:bodyPr/>
          <a:lstStyle/>
          <a:p>
            <a:fld id="{086809ED-3005-4C95-91D0-1BC8F57FFFA1}" type="datetimeFigureOut">
              <a:rPr lang="pt-BR" smtClean="0"/>
              <a:t>28/10/2022</a:t>
            </a:fld>
            <a:endParaRPr lang="pt-BR"/>
          </a:p>
        </p:txBody>
      </p:sp>
      <p:sp>
        <p:nvSpPr>
          <p:cNvPr id="4" name="Espaço Reservado para Rodapé 3">
            <a:extLst>
              <a:ext uri="{FF2B5EF4-FFF2-40B4-BE49-F238E27FC236}">
                <a16:creationId xmlns:a16="http://schemas.microsoft.com/office/drawing/2014/main" id="{056B246C-812B-4433-BCD6-CD3B65253F5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DE947200-628E-4F96-BE56-6D56EDF4FF18}"/>
              </a:ext>
            </a:extLst>
          </p:cNvPr>
          <p:cNvSpPr>
            <a:spLocks noGrp="1"/>
          </p:cNvSpPr>
          <p:nvPr>
            <p:ph type="sldNum" sz="quarter" idx="12"/>
          </p:nvPr>
        </p:nvSpPr>
        <p:spPr/>
        <p:txBody>
          <a:bodyPr/>
          <a:lstStyle/>
          <a:p>
            <a:fld id="{24ED2026-FE97-4E3A-B171-238CAF47DD42}" type="slidenum">
              <a:rPr lang="pt-BR" smtClean="0"/>
              <a:t>‹nº›</a:t>
            </a:fld>
            <a:endParaRPr lang="pt-BR"/>
          </a:p>
        </p:txBody>
      </p:sp>
    </p:spTree>
    <p:extLst>
      <p:ext uri="{BB962C8B-B14F-4D97-AF65-F5344CB8AC3E}">
        <p14:creationId xmlns:p14="http://schemas.microsoft.com/office/powerpoint/2010/main" val="1565629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D282398-BAB1-4626-AEB0-386237D9E06A}"/>
              </a:ext>
            </a:extLst>
          </p:cNvPr>
          <p:cNvSpPr>
            <a:spLocks noGrp="1"/>
          </p:cNvSpPr>
          <p:nvPr>
            <p:ph type="dt" sz="half" idx="10"/>
          </p:nvPr>
        </p:nvSpPr>
        <p:spPr/>
        <p:txBody>
          <a:bodyPr/>
          <a:lstStyle/>
          <a:p>
            <a:fld id="{086809ED-3005-4C95-91D0-1BC8F57FFFA1}" type="datetimeFigureOut">
              <a:rPr lang="pt-BR" smtClean="0"/>
              <a:t>28/10/2022</a:t>
            </a:fld>
            <a:endParaRPr lang="pt-BR"/>
          </a:p>
        </p:txBody>
      </p:sp>
      <p:sp>
        <p:nvSpPr>
          <p:cNvPr id="3" name="Espaço Reservado para Rodapé 2">
            <a:extLst>
              <a:ext uri="{FF2B5EF4-FFF2-40B4-BE49-F238E27FC236}">
                <a16:creationId xmlns:a16="http://schemas.microsoft.com/office/drawing/2014/main" id="{06A72B26-FF8D-4DA2-A1CA-117D8CC9CF08}"/>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2FC8F8A9-72C7-480F-87DC-11B45A031FF1}"/>
              </a:ext>
            </a:extLst>
          </p:cNvPr>
          <p:cNvSpPr>
            <a:spLocks noGrp="1"/>
          </p:cNvSpPr>
          <p:nvPr>
            <p:ph type="sldNum" sz="quarter" idx="12"/>
          </p:nvPr>
        </p:nvSpPr>
        <p:spPr/>
        <p:txBody>
          <a:bodyPr/>
          <a:lstStyle/>
          <a:p>
            <a:fld id="{24ED2026-FE97-4E3A-B171-238CAF47DD42}" type="slidenum">
              <a:rPr lang="pt-BR" smtClean="0"/>
              <a:t>‹nº›</a:t>
            </a:fld>
            <a:endParaRPr lang="pt-BR"/>
          </a:p>
        </p:txBody>
      </p:sp>
    </p:spTree>
    <p:extLst>
      <p:ext uri="{BB962C8B-B14F-4D97-AF65-F5344CB8AC3E}">
        <p14:creationId xmlns:p14="http://schemas.microsoft.com/office/powerpoint/2010/main" val="233247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18C40-8B30-432D-84BA-207E71A20F7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A58098C-E852-4E23-BF68-E7D28A983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4A8D4C9-93FD-4A2A-A781-96295ED63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CA7BDA40-B50E-4B9C-AAFA-42ACB834B06C}"/>
              </a:ext>
            </a:extLst>
          </p:cNvPr>
          <p:cNvSpPr>
            <a:spLocks noGrp="1"/>
          </p:cNvSpPr>
          <p:nvPr>
            <p:ph type="dt" sz="half" idx="10"/>
          </p:nvPr>
        </p:nvSpPr>
        <p:spPr/>
        <p:txBody>
          <a:bodyPr/>
          <a:lstStyle/>
          <a:p>
            <a:fld id="{086809ED-3005-4C95-91D0-1BC8F57FFFA1}" type="datetimeFigureOut">
              <a:rPr lang="pt-BR" smtClean="0"/>
              <a:t>28/10/2022</a:t>
            </a:fld>
            <a:endParaRPr lang="pt-BR"/>
          </a:p>
        </p:txBody>
      </p:sp>
      <p:sp>
        <p:nvSpPr>
          <p:cNvPr id="6" name="Espaço Reservado para Rodapé 5">
            <a:extLst>
              <a:ext uri="{FF2B5EF4-FFF2-40B4-BE49-F238E27FC236}">
                <a16:creationId xmlns:a16="http://schemas.microsoft.com/office/drawing/2014/main" id="{307B70CE-8B8D-4A21-BF39-3135B1AB3C4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9A9211B-2C06-4E77-B602-3BEA6FFC9579}"/>
              </a:ext>
            </a:extLst>
          </p:cNvPr>
          <p:cNvSpPr>
            <a:spLocks noGrp="1"/>
          </p:cNvSpPr>
          <p:nvPr>
            <p:ph type="sldNum" sz="quarter" idx="12"/>
          </p:nvPr>
        </p:nvSpPr>
        <p:spPr/>
        <p:txBody>
          <a:bodyPr/>
          <a:lstStyle/>
          <a:p>
            <a:fld id="{24ED2026-FE97-4E3A-B171-238CAF47DD42}" type="slidenum">
              <a:rPr lang="pt-BR" smtClean="0"/>
              <a:t>‹nº›</a:t>
            </a:fld>
            <a:endParaRPr lang="pt-BR"/>
          </a:p>
        </p:txBody>
      </p:sp>
    </p:spTree>
    <p:extLst>
      <p:ext uri="{BB962C8B-B14F-4D97-AF65-F5344CB8AC3E}">
        <p14:creationId xmlns:p14="http://schemas.microsoft.com/office/powerpoint/2010/main" val="248613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EC695-9F73-4B1F-8F57-62B313E9B8C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3F875E8-D173-46FC-8FE0-DDDE47664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2E723A41-7BD9-4C39-B468-587E9DDA1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8E8CC1D6-679B-4E30-89B0-BD0EEE94FBEA}"/>
              </a:ext>
            </a:extLst>
          </p:cNvPr>
          <p:cNvSpPr>
            <a:spLocks noGrp="1"/>
          </p:cNvSpPr>
          <p:nvPr>
            <p:ph type="dt" sz="half" idx="10"/>
          </p:nvPr>
        </p:nvSpPr>
        <p:spPr/>
        <p:txBody>
          <a:bodyPr/>
          <a:lstStyle/>
          <a:p>
            <a:fld id="{086809ED-3005-4C95-91D0-1BC8F57FFFA1}" type="datetimeFigureOut">
              <a:rPr lang="pt-BR" smtClean="0"/>
              <a:t>28/10/2022</a:t>
            </a:fld>
            <a:endParaRPr lang="pt-BR"/>
          </a:p>
        </p:txBody>
      </p:sp>
      <p:sp>
        <p:nvSpPr>
          <p:cNvPr id="6" name="Espaço Reservado para Rodapé 5">
            <a:extLst>
              <a:ext uri="{FF2B5EF4-FFF2-40B4-BE49-F238E27FC236}">
                <a16:creationId xmlns:a16="http://schemas.microsoft.com/office/drawing/2014/main" id="{1DE9C404-5D2C-4227-9FCD-80DA43A4F0D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BF97373-BE31-4920-B7F6-A3B53E63F87B}"/>
              </a:ext>
            </a:extLst>
          </p:cNvPr>
          <p:cNvSpPr>
            <a:spLocks noGrp="1"/>
          </p:cNvSpPr>
          <p:nvPr>
            <p:ph type="sldNum" sz="quarter" idx="12"/>
          </p:nvPr>
        </p:nvSpPr>
        <p:spPr/>
        <p:txBody>
          <a:bodyPr/>
          <a:lstStyle/>
          <a:p>
            <a:fld id="{24ED2026-FE97-4E3A-B171-238CAF47DD42}" type="slidenum">
              <a:rPr lang="pt-BR" smtClean="0"/>
              <a:t>‹nº›</a:t>
            </a:fld>
            <a:endParaRPr lang="pt-BR"/>
          </a:p>
        </p:txBody>
      </p:sp>
    </p:spTree>
    <p:extLst>
      <p:ext uri="{BB962C8B-B14F-4D97-AF65-F5344CB8AC3E}">
        <p14:creationId xmlns:p14="http://schemas.microsoft.com/office/powerpoint/2010/main" val="393383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7B28E6A-A90D-4CBA-A63D-09FFD266D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260A36B-677D-4684-B4E1-8C93546F7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54BCC6F-C8E3-4FC0-A575-5330E4876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809ED-3005-4C95-91D0-1BC8F57FFFA1}" type="datetimeFigureOut">
              <a:rPr lang="pt-BR" smtClean="0"/>
              <a:t>28/10/2022</a:t>
            </a:fld>
            <a:endParaRPr lang="pt-BR"/>
          </a:p>
        </p:txBody>
      </p:sp>
      <p:sp>
        <p:nvSpPr>
          <p:cNvPr id="5" name="Espaço Reservado para Rodapé 4">
            <a:extLst>
              <a:ext uri="{FF2B5EF4-FFF2-40B4-BE49-F238E27FC236}">
                <a16:creationId xmlns:a16="http://schemas.microsoft.com/office/drawing/2014/main" id="{9918DFEB-D911-47A2-891B-A113C4EEE9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8529AE3-ADDD-432F-AAD4-9E44F4E8EC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D2026-FE97-4E3A-B171-238CAF47DD42}" type="slidenum">
              <a:rPr lang="pt-BR" smtClean="0"/>
              <a:t>‹nº›</a:t>
            </a:fld>
            <a:endParaRPr lang="pt-BR"/>
          </a:p>
        </p:txBody>
      </p:sp>
    </p:spTree>
    <p:extLst>
      <p:ext uri="{BB962C8B-B14F-4D97-AF65-F5344CB8AC3E}">
        <p14:creationId xmlns:p14="http://schemas.microsoft.com/office/powerpoint/2010/main" val="373631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1172308" y="468460"/>
            <a:ext cx="9144000" cy="1001859"/>
          </a:xfrm>
        </p:spPr>
        <p:txBody>
          <a:bodyPr/>
          <a:lstStyle/>
          <a:p>
            <a:r>
              <a:rPr lang="pt-BR" dirty="0"/>
              <a:t>Procedures em SQL</a:t>
            </a:r>
          </a:p>
        </p:txBody>
      </p:sp>
      <p:sp>
        <p:nvSpPr>
          <p:cNvPr id="4" name="Retângulo 3">
            <a:extLst>
              <a:ext uri="{FF2B5EF4-FFF2-40B4-BE49-F238E27FC236}">
                <a16:creationId xmlns:a16="http://schemas.microsoft.com/office/drawing/2014/main" id="{D035378A-2321-41B1-B5CF-354AECFDE907}"/>
              </a:ext>
            </a:extLst>
          </p:cNvPr>
          <p:cNvSpPr/>
          <p:nvPr/>
        </p:nvSpPr>
        <p:spPr>
          <a:xfrm>
            <a:off x="754966" y="1639615"/>
            <a:ext cx="10752405" cy="4401205"/>
          </a:xfrm>
          <a:prstGeom prst="rect">
            <a:avLst/>
          </a:prstGeom>
        </p:spPr>
        <p:txBody>
          <a:bodyPr wrap="square">
            <a:spAutoFit/>
          </a:bodyPr>
          <a:lstStyle/>
          <a:p>
            <a:pPr algn="just"/>
            <a:r>
              <a:rPr lang="pt-BR" sz="2800" b="1" dirty="0" err="1"/>
              <a:t>Stored</a:t>
            </a:r>
            <a:r>
              <a:rPr lang="pt-BR" sz="2800" b="1" dirty="0"/>
              <a:t> Procedure</a:t>
            </a:r>
            <a:r>
              <a:rPr lang="pt-BR" sz="2800" dirty="0"/>
              <a:t>, que traduzido significa Procedimento Armazenado, é uma conjunto de comandos em </a:t>
            </a:r>
            <a:r>
              <a:rPr lang="pt-BR" sz="2800" b="1" dirty="0"/>
              <a:t>SQL</a:t>
            </a:r>
            <a:r>
              <a:rPr lang="pt-BR" sz="2800" dirty="0"/>
              <a:t> que podem ser executados de uma só vez, como em uma função. Ele armazena tarefas repetitivas e aceita parâmetros de entrada para que a tarefa seja efetuada de acordo com a necessidade individual.</a:t>
            </a:r>
          </a:p>
          <a:p>
            <a:pPr algn="just"/>
            <a:endParaRPr lang="pt-BR" sz="2800" dirty="0"/>
          </a:p>
          <a:p>
            <a:pPr algn="just"/>
            <a:r>
              <a:rPr lang="pt-BR" sz="2800" dirty="0"/>
              <a:t>Ou seja, uma </a:t>
            </a:r>
            <a:r>
              <a:rPr lang="pt-BR" sz="2800" b="1" dirty="0"/>
              <a:t>procedure</a:t>
            </a:r>
            <a:r>
              <a:rPr lang="pt-BR" sz="2800" dirty="0"/>
              <a:t> é um bloco de comandos ou instruções SQL organizados para executar uma ou mais tarefas. Pode ser utilizada para ser acionada através de uma chamada simples que executa uma série de outros comandos.</a:t>
            </a:r>
          </a:p>
        </p:txBody>
      </p:sp>
    </p:spTree>
    <p:extLst>
      <p:ext uri="{BB962C8B-B14F-4D97-AF65-F5344CB8AC3E}">
        <p14:creationId xmlns:p14="http://schemas.microsoft.com/office/powerpoint/2010/main" val="34036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536917" y="195465"/>
            <a:ext cx="10634563"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536917" y="1527017"/>
            <a:ext cx="11406554" cy="3217291"/>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a:p>
            <a:pPr>
              <a:spcAft>
                <a:spcPts val="1000"/>
              </a:spcAft>
            </a:pPr>
            <a:endParaRPr lang="pt-BR" sz="2400" dirty="0">
              <a:solidFill>
                <a:srgbClr val="FF0000"/>
              </a:solidFill>
            </a:endParaRPr>
          </a:p>
          <a:p>
            <a:pPr>
              <a:spcAft>
                <a:spcPts val="1000"/>
              </a:spcAft>
            </a:pPr>
            <a:r>
              <a:rPr lang="pt-BR" sz="2400" dirty="0">
                <a:latin typeface="Calibri" panose="020F0502020204030204" pitchFamily="34" charset="0"/>
                <a:ea typeface="Calibri" panose="020F0502020204030204" pitchFamily="34" charset="0"/>
                <a:cs typeface="Times New Roman" panose="02020603050405020304" pitchFamily="18" charset="0"/>
              </a:rPr>
              <a:t>5) Excluir dois registros na tabela categoria:</a:t>
            </a:r>
          </a:p>
          <a:p>
            <a:pPr>
              <a:spcAft>
                <a:spcPts val="1000"/>
              </a:spcAft>
            </a:pPr>
            <a:r>
              <a:rPr lang="pt-BR" sz="2400" dirty="0">
                <a:solidFill>
                  <a:srgbClr val="FF0000"/>
                </a:solidFill>
              </a:rPr>
              <a:t>Delete from categoria where codigo = 3;</a:t>
            </a:r>
          </a:p>
          <a:p>
            <a:pPr>
              <a:spcAft>
                <a:spcPts val="1000"/>
              </a:spcAft>
            </a:pPr>
            <a:r>
              <a:rPr lang="pt-BR" sz="2400" dirty="0">
                <a:solidFill>
                  <a:srgbClr val="FF0000"/>
                </a:solidFill>
              </a:rPr>
              <a:t>Delete from categoria where codigo = 4;</a:t>
            </a:r>
          </a:p>
          <a:p>
            <a:pPr>
              <a:spcAft>
                <a:spcPts val="1000"/>
              </a:spcAft>
            </a:pPr>
            <a:endParaRPr lang="pt-BR" sz="2400" dirty="0">
              <a:solidFill>
                <a:srgbClr val="FF0000"/>
              </a:solidFill>
            </a:endParaRPr>
          </a:p>
        </p:txBody>
      </p:sp>
    </p:spTree>
    <p:extLst>
      <p:ext uri="{BB962C8B-B14F-4D97-AF65-F5344CB8AC3E}">
        <p14:creationId xmlns:p14="http://schemas.microsoft.com/office/powerpoint/2010/main" val="416099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536917" y="195465"/>
            <a:ext cx="10634563"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536917" y="1527017"/>
            <a:ext cx="11406554" cy="4545603"/>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a:p>
            <a:pPr>
              <a:spcAft>
                <a:spcPts val="1000"/>
              </a:spcAft>
            </a:pPr>
            <a:r>
              <a:rPr lang="pt-BR" sz="2400" dirty="0">
                <a:latin typeface="Calibri" panose="020F0502020204030204" pitchFamily="34" charset="0"/>
                <a:ea typeface="Calibri" panose="020F0502020204030204" pitchFamily="34" charset="0"/>
                <a:cs typeface="Times New Roman" panose="02020603050405020304" pitchFamily="18" charset="0"/>
              </a:rPr>
              <a:t>6 – Selecionar codigo e titulo do livro, paginas e idioma que pertencem a categoria “Literatura Estrangeira”</a:t>
            </a:r>
          </a:p>
          <a:p>
            <a:pPr>
              <a:spcAft>
                <a:spcPts val="1000"/>
              </a:spcAft>
            </a:pP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Select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livro.codigo</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livro.titulo</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livro.paginas</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livro.idioma</a:t>
            </a:r>
            <a:endPar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From livro, categoria</a:t>
            </a:r>
          </a:p>
          <a:p>
            <a:pPr>
              <a:spcAft>
                <a:spcPts val="1000"/>
              </a:spcAft>
            </a:pP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Where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livro.codcategoria</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categoria.codigo</a:t>
            </a:r>
            <a:endPar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categoria.descricao</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like</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“%Estrangeira%”;</a:t>
            </a:r>
          </a:p>
          <a:p>
            <a:pPr>
              <a:spcAft>
                <a:spcPts val="1000"/>
              </a:spcAft>
            </a:pPr>
            <a:endParaRPr lang="pt-B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pt-BR"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311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536917" y="195465"/>
            <a:ext cx="10634563"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536917" y="1527017"/>
            <a:ext cx="11406554" cy="4581767"/>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a:p>
            <a:pPr>
              <a:spcAft>
                <a:spcPts val="1000"/>
              </a:spcAft>
            </a:pPr>
            <a:r>
              <a:rPr lang="pt-BR" sz="2400" dirty="0">
                <a:latin typeface="Calibri" panose="020F0502020204030204" pitchFamily="34" charset="0"/>
                <a:ea typeface="Calibri" panose="020F0502020204030204" pitchFamily="34" charset="0"/>
                <a:cs typeface="Times New Roman" panose="02020603050405020304" pitchFamily="18" charset="0"/>
              </a:rPr>
              <a:t>7 – Selecionar codigo e titulo do livro, nome autor e nome editora que pertencem ao autor “Paulo Coelho” e da editora “Arqueiro”</a:t>
            </a:r>
          </a:p>
          <a:p>
            <a:pPr>
              <a:spcAft>
                <a:spcPts val="1000"/>
              </a:spcAft>
            </a:pP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Select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livro.codigo</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livro.titulo,autor.nome</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editora.nome</a:t>
            </a:r>
            <a:endPar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From livro, autor, editora</a:t>
            </a:r>
          </a:p>
          <a:p>
            <a:pPr>
              <a:spcAft>
                <a:spcPts val="1000"/>
              </a:spcAft>
            </a:pP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Where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livro.codautor</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autor.codigo</a:t>
            </a:r>
            <a:endPar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livro.codeditora</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editora.codigo</a:t>
            </a:r>
            <a:endPar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autor.nome</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like</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“%Paulo Coelho%”</a:t>
            </a:r>
          </a:p>
          <a:p>
            <a:pPr>
              <a:spcAft>
                <a:spcPts val="1000"/>
              </a:spcAft>
            </a:pP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editora.nome</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4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like</a:t>
            </a:r>
            <a:r>
              <a:rPr lang="pt-BR"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“%Arqueiro%”;</a:t>
            </a:r>
            <a:endParaRPr lang="pt-BR"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337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536917" y="195465"/>
            <a:ext cx="10634563"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536917" y="1527017"/>
            <a:ext cx="11406554" cy="5202450"/>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a:p>
            <a:r>
              <a:rPr lang="pt-BR" sz="2400" dirty="0">
                <a:latin typeface="Calibri" panose="020F0502020204030204" pitchFamily="34" charset="0"/>
                <a:ea typeface="Calibri" panose="020F0502020204030204" pitchFamily="34" charset="0"/>
                <a:cs typeface="Times New Roman" panose="02020603050405020304" pitchFamily="18" charset="0"/>
              </a:rPr>
              <a:t>8 – </a:t>
            </a:r>
            <a:r>
              <a:rPr lang="pt-BR" sz="2400" dirty="0"/>
              <a:t>Pesquisar codigo, titulo, edição, paginas de todos registros da tabela livro da categoria “Literatura Estrangeira” e do autor “Tolkien” e com editora “Harper” </a:t>
            </a:r>
          </a:p>
          <a:p>
            <a:endParaRPr lang="pt-BR" sz="2400" dirty="0"/>
          </a:p>
          <a:p>
            <a:pPr>
              <a:spcAft>
                <a:spcPts val="1000"/>
              </a:spcAft>
            </a:pP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Select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livro.codigo</a:t>
            </a: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livro.titulo</a:t>
            </a: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livro.edicao</a:t>
            </a: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livro.paginas</a:t>
            </a:r>
            <a:endPar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From livro, categoria, autor, editora</a:t>
            </a:r>
          </a:p>
          <a:p>
            <a:pPr>
              <a:spcAft>
                <a:spcPts val="1000"/>
              </a:spcAft>
            </a:pP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Where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livro.codautor</a:t>
            </a: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autor.codigo</a:t>
            </a:r>
            <a:endPar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livro.codcategoria</a:t>
            </a: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categoria.codigo</a:t>
            </a:r>
            <a:endPar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livro.codeditora</a:t>
            </a: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editora.codigo</a:t>
            </a:r>
            <a:endPar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categoria.nome</a:t>
            </a: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like</a:t>
            </a: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“%Estrangeira%”</a:t>
            </a:r>
          </a:p>
          <a:p>
            <a:pPr>
              <a:spcAft>
                <a:spcPts val="1000"/>
              </a:spcAft>
            </a:pP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autor.nome</a:t>
            </a: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like</a:t>
            </a: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“%Tolkien%”</a:t>
            </a:r>
          </a:p>
          <a:p>
            <a:pPr>
              <a:spcAft>
                <a:spcPts val="1000"/>
              </a:spcAft>
            </a:pP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editora.nome</a:t>
            </a: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19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like</a:t>
            </a:r>
            <a:r>
              <a:rPr lang="pt-BR" sz="19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“%Harper%”;</a:t>
            </a:r>
            <a:endParaRPr lang="pt-BR"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509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536917" y="195465"/>
            <a:ext cx="10634563"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251167" y="1386902"/>
            <a:ext cx="11406554" cy="4520212"/>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a:p>
            <a:r>
              <a:rPr lang="pt-BR" sz="2400" dirty="0"/>
              <a:t>9 - Pesquisar codigo, </a:t>
            </a:r>
            <a:r>
              <a:rPr lang="pt-BR" sz="2400" dirty="0" err="1"/>
              <a:t>dataemprestimo</a:t>
            </a:r>
            <a:r>
              <a:rPr lang="pt-BR" sz="2400" dirty="0"/>
              <a:t> , datadevolucao, juros de todos registros da tabela empréstimo realizados do livro “O alquimista” para o aluno “Cris”</a:t>
            </a:r>
          </a:p>
          <a:p>
            <a:pPr>
              <a:spcAft>
                <a:spcPts val="1000"/>
              </a:spcAft>
            </a:pP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Select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emprestimo.codigo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emprestimo.dataemprestimo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p>
          <a:p>
            <a:pPr>
              <a:spcAft>
                <a:spcPts val="1000"/>
              </a:spcAft>
            </a:pP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emprestimo.datadevolucao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emprestimo.juros</a:t>
            </a:r>
            <a:endPar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From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livro, aluno</a:t>
            </a:r>
          </a:p>
          <a:p>
            <a:pPr>
              <a:spcAft>
                <a:spcPts val="1000"/>
              </a:spcAft>
            </a:pP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Where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emprestimo.codlivro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livro.codigo</a:t>
            </a:r>
            <a:endPar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livro.codaluno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aluno.codigo</a:t>
            </a:r>
            <a:endPar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livro.titulo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like</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“%Alquimista%”</a:t>
            </a:r>
          </a:p>
          <a:p>
            <a:pPr>
              <a:spcAft>
                <a:spcPts val="1000"/>
              </a:spcAft>
            </a:pP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aluno.nome</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like</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“%Cris%”;</a:t>
            </a:r>
          </a:p>
        </p:txBody>
      </p:sp>
    </p:spTree>
    <p:extLst>
      <p:ext uri="{BB962C8B-B14F-4D97-AF65-F5344CB8AC3E}">
        <p14:creationId xmlns:p14="http://schemas.microsoft.com/office/powerpoint/2010/main" val="1809854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790874" y="195465"/>
            <a:ext cx="10365672"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536917" y="1527017"/>
            <a:ext cx="11406554" cy="692049"/>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p:txBody>
      </p:sp>
      <p:sp>
        <p:nvSpPr>
          <p:cNvPr id="4" name="Espaço Reservado para Conteúdo 2">
            <a:extLst>
              <a:ext uri="{FF2B5EF4-FFF2-40B4-BE49-F238E27FC236}">
                <a16:creationId xmlns:a16="http://schemas.microsoft.com/office/drawing/2014/main" id="{88320853-C763-40A1-8749-8C7AAFD35830}"/>
              </a:ext>
            </a:extLst>
          </p:cNvPr>
          <p:cNvSpPr txBox="1">
            <a:spLocks/>
          </p:cNvSpPr>
          <p:nvPr/>
        </p:nvSpPr>
        <p:spPr>
          <a:xfrm>
            <a:off x="395373" y="2641524"/>
            <a:ext cx="11156675" cy="38858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pt-BR" dirty="0"/>
              <a:t>10) Pesquisar codigo, </a:t>
            </a:r>
            <a:r>
              <a:rPr lang="pt-BR" dirty="0" err="1"/>
              <a:t>dataemprestimo</a:t>
            </a:r>
            <a:r>
              <a:rPr lang="pt-BR" dirty="0"/>
              <a:t>, codlivro de todos registros da tabela empréstimo realizados para o aluno “Luciano” no mês de setembro de 2022;</a:t>
            </a:r>
          </a:p>
          <a:p>
            <a:pPr algn="l">
              <a:lnSpc>
                <a:spcPct val="100000"/>
              </a:lnSpc>
              <a:spcAft>
                <a:spcPts val="1000"/>
              </a:spcAft>
            </a:pP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Select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emprestimo.codigo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emprestimo.dataemprestimo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emprestimo.codlivro</a:t>
            </a:r>
            <a:endPar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l">
              <a:lnSpc>
                <a:spcPct val="100000"/>
              </a:lnSpc>
              <a:spcAft>
                <a:spcPts val="1000"/>
              </a:spcAft>
            </a:pP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From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aluno</a:t>
            </a:r>
          </a:p>
          <a:p>
            <a:pPr algn="l">
              <a:lnSpc>
                <a:spcPct val="100000"/>
              </a:lnSpc>
              <a:spcAft>
                <a:spcPts val="1000"/>
              </a:spcAft>
            </a:pP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Where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emprestimo.codaluno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aluno.codigo</a:t>
            </a:r>
            <a:endPar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l">
              <a:lnSpc>
                <a:spcPct val="100000"/>
              </a:lnSpc>
              <a:spcAft>
                <a:spcPts val="1000"/>
              </a:spcAft>
            </a:pP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aluno.nome</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like</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“%Luciano%”</a:t>
            </a:r>
          </a:p>
          <a:p>
            <a:pPr algn="l">
              <a:lnSpc>
                <a:spcPct val="100000"/>
              </a:lnSpc>
              <a:spcAft>
                <a:spcPts val="1000"/>
              </a:spcAft>
            </a:pP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emprestimo.dataemprestimo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&gt;= “2022/09/01” </a:t>
            </a:r>
          </a:p>
          <a:p>
            <a:pPr algn="l">
              <a:lnSpc>
                <a:spcPct val="100000"/>
              </a:lnSpc>
              <a:spcAft>
                <a:spcPts val="1000"/>
              </a:spcAft>
            </a:pP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emprestimo.dataemprestimo</a:t>
            </a:r>
            <a:r>
              <a:rPr lang="pt-BR"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&lt;= “2022/09/30” ;</a:t>
            </a:r>
          </a:p>
          <a:p>
            <a:pPr algn="l">
              <a:lnSpc>
                <a:spcPct val="100000"/>
              </a:lnSpc>
            </a:pPr>
            <a:endParaRPr lang="pt-BR" dirty="0"/>
          </a:p>
        </p:txBody>
      </p:sp>
    </p:spTree>
    <p:extLst>
      <p:ext uri="{BB962C8B-B14F-4D97-AF65-F5344CB8AC3E}">
        <p14:creationId xmlns:p14="http://schemas.microsoft.com/office/powerpoint/2010/main" val="1259546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790874" y="195465"/>
            <a:ext cx="10365672" cy="1001859"/>
          </a:xfrm>
        </p:spPr>
        <p:txBody>
          <a:bodyPr>
            <a:normAutofit/>
          </a:bodyPr>
          <a:lstStyle/>
          <a:p>
            <a:r>
              <a:rPr lang="pt-BR" sz="4800" b="1" dirty="0"/>
              <a:t>Exercícios Procedures – BD Biblioteca</a:t>
            </a:r>
          </a:p>
        </p:txBody>
      </p:sp>
      <p:sp>
        <p:nvSpPr>
          <p:cNvPr id="4" name="Espaço Reservado para Conteúdo 2">
            <a:extLst>
              <a:ext uri="{FF2B5EF4-FFF2-40B4-BE49-F238E27FC236}">
                <a16:creationId xmlns:a16="http://schemas.microsoft.com/office/drawing/2014/main" id="{88320853-C763-40A1-8749-8C7AAFD35830}"/>
              </a:ext>
            </a:extLst>
          </p:cNvPr>
          <p:cNvSpPr txBox="1">
            <a:spLocks/>
          </p:cNvSpPr>
          <p:nvPr/>
        </p:nvSpPr>
        <p:spPr>
          <a:xfrm>
            <a:off x="395372" y="1486057"/>
            <a:ext cx="11156675" cy="38858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pt-BR" dirty="0"/>
              <a:t>11) Pesquisar codigo, </a:t>
            </a:r>
            <a:r>
              <a:rPr lang="pt-BR" dirty="0" err="1"/>
              <a:t>dataemprestimo</a:t>
            </a:r>
            <a:r>
              <a:rPr lang="pt-BR" dirty="0"/>
              <a:t>, </a:t>
            </a:r>
            <a:r>
              <a:rPr lang="pt-BR" dirty="0" err="1"/>
              <a:t>codaluno</a:t>
            </a:r>
            <a:r>
              <a:rPr lang="pt-BR" dirty="0"/>
              <a:t> de todos registros da tabela empréstimo realizados de “01/08/2022” a “30/09/2022” do livro “Senhor do Anéis” para o aluno “Cris”</a:t>
            </a:r>
          </a:p>
          <a:p>
            <a:pPr algn="l">
              <a:spcAft>
                <a:spcPts val="1000"/>
              </a:spcAft>
            </a:pP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Select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emprestimo.codigo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emprestimo.dataemprestimo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emprestimo.datadevolucao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emprestimo.juros</a:t>
            </a:r>
            <a:endPar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l">
              <a:spcAft>
                <a:spcPts val="1000"/>
              </a:spcAft>
            </a:pP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From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livro, aluno</a:t>
            </a:r>
          </a:p>
          <a:p>
            <a:pPr algn="l">
              <a:spcAft>
                <a:spcPts val="1000"/>
              </a:spcAft>
            </a:pP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Where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emprestimo.codlivro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livro.codigo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And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livro.codaluno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aluno.codigo</a:t>
            </a:r>
            <a:endPar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l">
              <a:spcAft>
                <a:spcPts val="1000"/>
              </a:spcAft>
            </a:pP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livro.titulo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like</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“%Senhor dos Anéis%”   And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aluno.nome</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like</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“%Cris%”</a:t>
            </a:r>
          </a:p>
          <a:p>
            <a:pPr algn="l">
              <a:spcAft>
                <a:spcPts val="1000"/>
              </a:spcAft>
            </a:pP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empréstimo.dataemprestimo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&gt;= “2022/08/01” </a:t>
            </a:r>
          </a:p>
          <a:p>
            <a:pPr algn="l">
              <a:spcAft>
                <a:spcPts val="1000"/>
              </a:spcAft>
            </a:pP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empréstimo.dataemprestimo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&lt;= “2022/09/30”;</a:t>
            </a:r>
          </a:p>
          <a:p>
            <a:pPr algn="l">
              <a:lnSpc>
                <a:spcPct val="100000"/>
              </a:lnSpc>
            </a:pPr>
            <a:endParaRPr lang="pt-BR" dirty="0"/>
          </a:p>
        </p:txBody>
      </p:sp>
    </p:spTree>
    <p:extLst>
      <p:ext uri="{BB962C8B-B14F-4D97-AF65-F5344CB8AC3E}">
        <p14:creationId xmlns:p14="http://schemas.microsoft.com/office/powerpoint/2010/main" val="3672032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790874" y="195465"/>
            <a:ext cx="10365672"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536917" y="1527017"/>
            <a:ext cx="11406554" cy="692049"/>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p:txBody>
      </p:sp>
      <p:sp>
        <p:nvSpPr>
          <p:cNvPr id="4" name="Espaço Reservado para Conteúdo 2">
            <a:extLst>
              <a:ext uri="{FF2B5EF4-FFF2-40B4-BE49-F238E27FC236}">
                <a16:creationId xmlns:a16="http://schemas.microsoft.com/office/drawing/2014/main" id="{88320853-C763-40A1-8749-8C7AAFD35830}"/>
              </a:ext>
            </a:extLst>
          </p:cNvPr>
          <p:cNvSpPr txBox="1">
            <a:spLocks/>
          </p:cNvSpPr>
          <p:nvPr/>
        </p:nvSpPr>
        <p:spPr>
          <a:xfrm>
            <a:off x="395373" y="2641524"/>
            <a:ext cx="11156675" cy="38858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pt-BR" dirty="0"/>
              <a:t>12) Pesquisar codigo, </a:t>
            </a:r>
            <a:r>
              <a:rPr lang="pt-BR" dirty="0" err="1"/>
              <a:t>dataemprestimo</a:t>
            </a:r>
            <a:r>
              <a:rPr lang="pt-BR" dirty="0"/>
              <a:t>, datadevolucao, </a:t>
            </a:r>
            <a:r>
              <a:rPr lang="pt-BR" dirty="0" err="1"/>
              <a:t>codaluno</a:t>
            </a:r>
            <a:r>
              <a:rPr lang="pt-BR" dirty="0"/>
              <a:t>, codlivro de todos registros da tabela empréstimo realizados no ano de 2022 que contenham juros.</a:t>
            </a:r>
          </a:p>
          <a:p>
            <a:pPr algn="l">
              <a:spcAft>
                <a:spcPts val="1000"/>
              </a:spcAft>
            </a:pP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Select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emprestimo.codigo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emprestimo.dataemprestimo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emprestimo.datadevolucao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emprestimo.juros</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livro.titulo</a:t>
            </a:r>
            <a:endPar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l">
              <a:spcAft>
                <a:spcPts val="1000"/>
              </a:spcAft>
            </a:pP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From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livro</a:t>
            </a:r>
          </a:p>
          <a:p>
            <a:pPr algn="l">
              <a:spcAft>
                <a:spcPts val="1000"/>
              </a:spcAft>
            </a:pP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Where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emprestimo.codlivro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livro.codigo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And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livro.codaluno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aluno.codigo</a:t>
            </a:r>
            <a:endPar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gn="l">
              <a:spcAft>
                <a:spcPts val="1000"/>
              </a:spcAft>
            </a:pP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empréstimo.dataemprestimo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&gt;= “2022/01/01” </a:t>
            </a:r>
          </a:p>
          <a:p>
            <a:pPr algn="l">
              <a:spcAft>
                <a:spcPts val="1000"/>
              </a:spcAft>
            </a:pP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And </a:t>
            </a:r>
            <a:r>
              <a:rPr lang="pt-BR"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empréstimo.dataemprestimo</a:t>
            </a:r>
            <a:r>
              <a:rPr lang="pt-BR" dirty="0">
                <a:solidFill>
                  <a:srgbClr val="FF0000"/>
                </a:solidFill>
                <a:latin typeface="Calibri" panose="020F0502020204030204" pitchFamily="34" charset="0"/>
                <a:ea typeface="Calibri" panose="020F0502020204030204" pitchFamily="34" charset="0"/>
                <a:cs typeface="Times New Roman" panose="02020603050405020304" pitchFamily="18" charset="0"/>
              </a:rPr>
              <a:t> &lt;= “2022/12/31”;</a:t>
            </a:r>
          </a:p>
          <a:p>
            <a:pPr algn="just">
              <a:lnSpc>
                <a:spcPct val="100000"/>
              </a:lnSpc>
            </a:pPr>
            <a:endParaRPr lang="pt-BR" dirty="0"/>
          </a:p>
        </p:txBody>
      </p:sp>
    </p:spTree>
    <p:extLst>
      <p:ext uri="{BB962C8B-B14F-4D97-AF65-F5344CB8AC3E}">
        <p14:creationId xmlns:p14="http://schemas.microsoft.com/office/powerpoint/2010/main" val="360998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536917" y="195465"/>
            <a:ext cx="10634563"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194016" y="1050767"/>
            <a:ext cx="12531383" cy="4571508"/>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a:p>
            <a:pPr>
              <a:spcAft>
                <a:spcPts val="1000"/>
              </a:spcAft>
            </a:pPr>
            <a:r>
              <a:rPr lang="pt-BR" sz="2400" dirty="0">
                <a:latin typeface="Calibri" panose="020F0502020204030204" pitchFamily="34" charset="0"/>
                <a:ea typeface="Calibri" panose="020F0502020204030204" pitchFamily="34" charset="0"/>
                <a:cs typeface="Times New Roman" panose="02020603050405020304" pitchFamily="18" charset="0"/>
              </a:rPr>
              <a:t>13) Inserir três registros na tabela Livro:</a:t>
            </a:r>
          </a:p>
          <a:p>
            <a:pPr>
              <a:spcAft>
                <a:spcPts val="1000"/>
              </a:spcAft>
            </a:pPr>
            <a:r>
              <a:rPr lang="pt-BR" sz="2300" dirty="0" err="1">
                <a:solidFill>
                  <a:srgbClr val="FF0000"/>
                </a:solidFill>
              </a:rPr>
              <a:t>Insert</a:t>
            </a:r>
            <a:r>
              <a:rPr lang="pt-BR" sz="2300" dirty="0">
                <a:solidFill>
                  <a:srgbClr val="FF0000"/>
                </a:solidFill>
              </a:rPr>
              <a:t> livro (codigo, titulo, paginas, </a:t>
            </a:r>
            <a:r>
              <a:rPr lang="pt-BR" sz="2300" dirty="0" err="1">
                <a:solidFill>
                  <a:srgbClr val="FF0000"/>
                </a:solidFill>
              </a:rPr>
              <a:t>edicao</a:t>
            </a:r>
            <a:r>
              <a:rPr lang="pt-BR" sz="2300" dirty="0">
                <a:solidFill>
                  <a:srgbClr val="FF0000"/>
                </a:solidFill>
              </a:rPr>
              <a:t>, idioma, codautor, codeditora, codcategoria, </a:t>
            </a:r>
            <a:r>
              <a:rPr lang="pt-BR" sz="2300" dirty="0" err="1">
                <a:solidFill>
                  <a:srgbClr val="FF0000"/>
                </a:solidFill>
              </a:rPr>
              <a:t>codorigem</a:t>
            </a:r>
            <a:r>
              <a:rPr lang="pt-BR" sz="2300" dirty="0">
                <a:solidFill>
                  <a:srgbClr val="FF0000"/>
                </a:solidFill>
              </a:rPr>
              <a:t>)</a:t>
            </a:r>
          </a:p>
          <a:p>
            <a:pPr fontAlgn="t"/>
            <a:r>
              <a:rPr lang="pt-BR" sz="2300" dirty="0" err="1">
                <a:solidFill>
                  <a:srgbClr val="FF0000"/>
                </a:solidFill>
                <a:latin typeface="ui-monospace"/>
              </a:rPr>
              <a:t>Values</a:t>
            </a:r>
            <a:r>
              <a:rPr lang="pt-BR" sz="2300" dirty="0">
                <a:solidFill>
                  <a:srgbClr val="FF0000"/>
                </a:solidFill>
                <a:latin typeface="ui-monospace"/>
              </a:rPr>
              <a:t> (6, “O Pequeno Príncipe”, 135, “1948”, “Francês”, 4,2,2,1);</a:t>
            </a:r>
          </a:p>
          <a:p>
            <a:pPr fontAlgn="t"/>
            <a:endParaRPr lang="pt-BR" sz="2200" dirty="0">
              <a:solidFill>
                <a:srgbClr val="FF0000"/>
              </a:solidFill>
              <a:latin typeface="ui-monospace"/>
            </a:endParaRPr>
          </a:p>
          <a:p>
            <a:pPr>
              <a:spcAft>
                <a:spcPts val="1000"/>
              </a:spcAft>
            </a:pPr>
            <a:r>
              <a:rPr lang="pt-BR" sz="2300" dirty="0" err="1">
                <a:solidFill>
                  <a:srgbClr val="FF0000"/>
                </a:solidFill>
              </a:rPr>
              <a:t>Insert</a:t>
            </a:r>
            <a:r>
              <a:rPr lang="pt-BR" sz="2300" dirty="0">
                <a:solidFill>
                  <a:srgbClr val="FF0000"/>
                </a:solidFill>
              </a:rPr>
              <a:t> livro (codigo, titulo, paginas, </a:t>
            </a:r>
            <a:r>
              <a:rPr lang="pt-BR" sz="2300" dirty="0" err="1">
                <a:solidFill>
                  <a:srgbClr val="FF0000"/>
                </a:solidFill>
              </a:rPr>
              <a:t>edicao</a:t>
            </a:r>
            <a:r>
              <a:rPr lang="pt-BR" sz="2300" dirty="0">
                <a:solidFill>
                  <a:srgbClr val="FF0000"/>
                </a:solidFill>
              </a:rPr>
              <a:t>, idioma, codautor, codeditora, codcategoria, </a:t>
            </a:r>
            <a:r>
              <a:rPr lang="pt-BR" sz="2300" dirty="0" err="1">
                <a:solidFill>
                  <a:srgbClr val="FF0000"/>
                </a:solidFill>
              </a:rPr>
              <a:t>codorigem</a:t>
            </a:r>
            <a:r>
              <a:rPr lang="pt-BR" sz="2300" dirty="0">
                <a:solidFill>
                  <a:srgbClr val="FF0000"/>
                </a:solidFill>
              </a:rPr>
              <a:t>)</a:t>
            </a:r>
          </a:p>
          <a:p>
            <a:pPr fontAlgn="t"/>
            <a:r>
              <a:rPr lang="pt-BR" sz="2300" dirty="0" err="1">
                <a:solidFill>
                  <a:srgbClr val="FF0000"/>
                </a:solidFill>
                <a:latin typeface="ui-monospace"/>
              </a:rPr>
              <a:t>Values</a:t>
            </a:r>
            <a:r>
              <a:rPr lang="pt-BR" sz="2300" dirty="0">
                <a:solidFill>
                  <a:srgbClr val="FF0000"/>
                </a:solidFill>
                <a:latin typeface="ui-monospace"/>
              </a:rPr>
              <a:t> (7, “Cidadela”, 230, “1955”, “Francês”, 4,2,2,1);</a:t>
            </a:r>
          </a:p>
          <a:p>
            <a:pPr fontAlgn="t"/>
            <a:endParaRPr lang="pt-BR" sz="2400" dirty="0">
              <a:solidFill>
                <a:srgbClr val="FF0000"/>
              </a:solidFill>
              <a:latin typeface="ui-monospace"/>
            </a:endParaRPr>
          </a:p>
          <a:p>
            <a:pPr>
              <a:spcAft>
                <a:spcPts val="1000"/>
              </a:spcAft>
            </a:pPr>
            <a:r>
              <a:rPr lang="pt-BR" sz="2300" dirty="0" err="1">
                <a:solidFill>
                  <a:srgbClr val="FF0000"/>
                </a:solidFill>
              </a:rPr>
              <a:t>Insert</a:t>
            </a:r>
            <a:r>
              <a:rPr lang="pt-BR" sz="2300" dirty="0">
                <a:solidFill>
                  <a:srgbClr val="FF0000"/>
                </a:solidFill>
              </a:rPr>
              <a:t> livro (codigo, titulo, paginas, </a:t>
            </a:r>
            <a:r>
              <a:rPr lang="pt-BR" sz="2300" dirty="0" err="1">
                <a:solidFill>
                  <a:srgbClr val="FF0000"/>
                </a:solidFill>
              </a:rPr>
              <a:t>edicao</a:t>
            </a:r>
            <a:r>
              <a:rPr lang="pt-BR" sz="2300" dirty="0">
                <a:solidFill>
                  <a:srgbClr val="FF0000"/>
                </a:solidFill>
              </a:rPr>
              <a:t>, idioma, codautor, codeditora, codcategoria, </a:t>
            </a:r>
            <a:r>
              <a:rPr lang="pt-BR" sz="2300" dirty="0" err="1">
                <a:solidFill>
                  <a:srgbClr val="FF0000"/>
                </a:solidFill>
              </a:rPr>
              <a:t>codorigem</a:t>
            </a:r>
            <a:r>
              <a:rPr lang="pt-BR" sz="2300" dirty="0">
                <a:solidFill>
                  <a:srgbClr val="FF0000"/>
                </a:solidFill>
              </a:rPr>
              <a:t>)</a:t>
            </a:r>
          </a:p>
          <a:p>
            <a:pPr fontAlgn="t"/>
            <a:r>
              <a:rPr lang="pt-BR" sz="2300" dirty="0" err="1">
                <a:solidFill>
                  <a:srgbClr val="FF0000"/>
                </a:solidFill>
                <a:latin typeface="ui-monospace"/>
              </a:rPr>
              <a:t>Values</a:t>
            </a:r>
            <a:r>
              <a:rPr lang="pt-BR" sz="2300" dirty="0">
                <a:solidFill>
                  <a:srgbClr val="FF0000"/>
                </a:solidFill>
                <a:latin typeface="ui-monospace"/>
              </a:rPr>
              <a:t> (8, “Clara dos Anjos”, 265, “1922”, “Português”,5,3,1,1);</a:t>
            </a:r>
            <a:endParaRPr lang="pt-BR" sz="23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1783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536917" y="195465"/>
            <a:ext cx="10634563"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194016" y="1050767"/>
            <a:ext cx="12531383" cy="5074210"/>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a:p>
            <a:pPr>
              <a:spcAft>
                <a:spcPts val="1000"/>
              </a:spcAft>
            </a:pPr>
            <a:endParaRPr lang="pt-BR" sz="2400" dirty="0">
              <a:solidFill>
                <a:srgbClr val="FF0000"/>
              </a:solidFill>
            </a:endParaRPr>
          </a:p>
          <a:p>
            <a:pPr>
              <a:spcAft>
                <a:spcPts val="1000"/>
              </a:spcAft>
            </a:pPr>
            <a:r>
              <a:rPr lang="pt-BR" sz="2400" dirty="0">
                <a:latin typeface="Calibri" panose="020F0502020204030204" pitchFamily="34" charset="0"/>
                <a:ea typeface="Calibri" panose="020F0502020204030204" pitchFamily="34" charset="0"/>
                <a:cs typeface="Times New Roman" panose="02020603050405020304" pitchFamily="18" charset="0"/>
              </a:rPr>
              <a:t>14) Inserir três registros na tabela empréstimo, dos livros 5, 6 e 7:</a:t>
            </a:r>
          </a:p>
          <a:p>
            <a:pPr>
              <a:spcAft>
                <a:spcPts val="1000"/>
              </a:spcAft>
            </a:pPr>
            <a:r>
              <a:rPr lang="pt-BR" sz="2200" dirty="0" err="1">
                <a:solidFill>
                  <a:srgbClr val="FF0000"/>
                </a:solidFill>
              </a:rPr>
              <a:t>Insert</a:t>
            </a:r>
            <a:r>
              <a:rPr lang="pt-BR" sz="2200" dirty="0">
                <a:solidFill>
                  <a:srgbClr val="FF0000"/>
                </a:solidFill>
              </a:rPr>
              <a:t> </a:t>
            </a:r>
            <a:r>
              <a:rPr lang="pt-BR" sz="2200" dirty="0" err="1">
                <a:solidFill>
                  <a:srgbClr val="FF0000"/>
                </a:solidFill>
              </a:rPr>
              <a:t>emprestimo</a:t>
            </a:r>
            <a:r>
              <a:rPr lang="pt-BR" sz="2200" dirty="0">
                <a:solidFill>
                  <a:srgbClr val="FF0000"/>
                </a:solidFill>
              </a:rPr>
              <a:t> (codigo, </a:t>
            </a:r>
            <a:r>
              <a:rPr lang="pt-BR" sz="2200" dirty="0" err="1">
                <a:solidFill>
                  <a:srgbClr val="FF0000"/>
                </a:solidFill>
              </a:rPr>
              <a:t>dataemprestimo</a:t>
            </a:r>
            <a:r>
              <a:rPr lang="pt-BR" sz="2200" dirty="0">
                <a:solidFill>
                  <a:srgbClr val="FF0000"/>
                </a:solidFill>
              </a:rPr>
              <a:t>, datadevolucao, </a:t>
            </a:r>
            <a:r>
              <a:rPr lang="pt-BR" sz="2200" dirty="0" err="1">
                <a:solidFill>
                  <a:srgbClr val="FF0000"/>
                </a:solidFill>
              </a:rPr>
              <a:t>codaluno</a:t>
            </a:r>
            <a:r>
              <a:rPr lang="pt-BR" sz="2200" dirty="0">
                <a:solidFill>
                  <a:srgbClr val="FF0000"/>
                </a:solidFill>
              </a:rPr>
              <a:t>, codlivro, juros)</a:t>
            </a:r>
          </a:p>
          <a:p>
            <a:pPr fontAlgn="t"/>
            <a:r>
              <a:rPr lang="pt-BR" sz="2200" dirty="0" err="1">
                <a:solidFill>
                  <a:srgbClr val="FF0000"/>
                </a:solidFill>
                <a:latin typeface="ui-monospace"/>
              </a:rPr>
              <a:t>Values</a:t>
            </a:r>
            <a:r>
              <a:rPr lang="pt-BR" sz="2200" dirty="0">
                <a:solidFill>
                  <a:srgbClr val="FF0000"/>
                </a:solidFill>
                <a:latin typeface="ui-monospace"/>
              </a:rPr>
              <a:t> (6, “2022/09/15”, “2022/09/25”, 2,6,0);</a:t>
            </a:r>
          </a:p>
          <a:p>
            <a:pPr fontAlgn="t"/>
            <a:endParaRPr lang="pt-BR" sz="2200" dirty="0">
              <a:solidFill>
                <a:srgbClr val="FF0000"/>
              </a:solidFill>
              <a:latin typeface="ui-monospace"/>
            </a:endParaRPr>
          </a:p>
          <a:p>
            <a:pPr>
              <a:spcAft>
                <a:spcPts val="1000"/>
              </a:spcAft>
            </a:pPr>
            <a:r>
              <a:rPr lang="pt-BR" sz="2200" dirty="0" err="1">
                <a:solidFill>
                  <a:srgbClr val="FF0000"/>
                </a:solidFill>
              </a:rPr>
              <a:t>Insert</a:t>
            </a:r>
            <a:r>
              <a:rPr lang="pt-BR" sz="2200" dirty="0">
                <a:solidFill>
                  <a:srgbClr val="FF0000"/>
                </a:solidFill>
              </a:rPr>
              <a:t> </a:t>
            </a:r>
            <a:r>
              <a:rPr lang="pt-BR" sz="2200" dirty="0" err="1">
                <a:solidFill>
                  <a:srgbClr val="FF0000"/>
                </a:solidFill>
              </a:rPr>
              <a:t>emprestimo</a:t>
            </a:r>
            <a:r>
              <a:rPr lang="pt-BR" sz="2200" dirty="0">
                <a:solidFill>
                  <a:srgbClr val="FF0000"/>
                </a:solidFill>
              </a:rPr>
              <a:t> (codigo, </a:t>
            </a:r>
            <a:r>
              <a:rPr lang="pt-BR" sz="2200" dirty="0" err="1">
                <a:solidFill>
                  <a:srgbClr val="FF0000"/>
                </a:solidFill>
              </a:rPr>
              <a:t>dataemprestimo</a:t>
            </a:r>
            <a:r>
              <a:rPr lang="pt-BR" sz="2200" dirty="0">
                <a:solidFill>
                  <a:srgbClr val="FF0000"/>
                </a:solidFill>
              </a:rPr>
              <a:t>, datadevolucao, </a:t>
            </a:r>
            <a:r>
              <a:rPr lang="pt-BR" sz="2200" dirty="0" err="1">
                <a:solidFill>
                  <a:srgbClr val="FF0000"/>
                </a:solidFill>
              </a:rPr>
              <a:t>codaluno</a:t>
            </a:r>
            <a:r>
              <a:rPr lang="pt-BR" sz="2200" dirty="0">
                <a:solidFill>
                  <a:srgbClr val="FF0000"/>
                </a:solidFill>
              </a:rPr>
              <a:t>, codlivro, juros)</a:t>
            </a:r>
          </a:p>
          <a:p>
            <a:pPr fontAlgn="t"/>
            <a:r>
              <a:rPr lang="pt-BR" sz="2200" dirty="0" err="1">
                <a:solidFill>
                  <a:srgbClr val="FF0000"/>
                </a:solidFill>
                <a:latin typeface="ui-monospace"/>
              </a:rPr>
              <a:t>Values</a:t>
            </a:r>
            <a:r>
              <a:rPr lang="pt-BR" sz="2200" dirty="0">
                <a:solidFill>
                  <a:srgbClr val="FF0000"/>
                </a:solidFill>
                <a:latin typeface="ui-monospace"/>
              </a:rPr>
              <a:t> (7, “2022/09/15”, “2022/09/30”, 1,7,5.00);</a:t>
            </a:r>
          </a:p>
          <a:p>
            <a:pPr>
              <a:spcAft>
                <a:spcPts val="1000"/>
              </a:spcAft>
            </a:pPr>
            <a:endParaRPr lang="pt-BR" sz="2200" dirty="0">
              <a:solidFill>
                <a:srgbClr val="FF0000"/>
              </a:solidFill>
            </a:endParaRPr>
          </a:p>
          <a:p>
            <a:pPr>
              <a:spcAft>
                <a:spcPts val="1000"/>
              </a:spcAft>
            </a:pPr>
            <a:r>
              <a:rPr lang="pt-BR" sz="2200" dirty="0" err="1">
                <a:solidFill>
                  <a:srgbClr val="FF0000"/>
                </a:solidFill>
              </a:rPr>
              <a:t>Insert</a:t>
            </a:r>
            <a:r>
              <a:rPr lang="pt-BR" sz="2200" dirty="0">
                <a:solidFill>
                  <a:srgbClr val="FF0000"/>
                </a:solidFill>
              </a:rPr>
              <a:t> </a:t>
            </a:r>
            <a:r>
              <a:rPr lang="pt-BR" sz="2200" dirty="0" err="1">
                <a:solidFill>
                  <a:srgbClr val="FF0000"/>
                </a:solidFill>
              </a:rPr>
              <a:t>emprestimo</a:t>
            </a:r>
            <a:r>
              <a:rPr lang="pt-BR" sz="2200" dirty="0">
                <a:solidFill>
                  <a:srgbClr val="FF0000"/>
                </a:solidFill>
              </a:rPr>
              <a:t> (codigo, </a:t>
            </a:r>
            <a:r>
              <a:rPr lang="pt-BR" sz="2200" dirty="0" err="1">
                <a:solidFill>
                  <a:srgbClr val="FF0000"/>
                </a:solidFill>
              </a:rPr>
              <a:t>dataemprestimo</a:t>
            </a:r>
            <a:r>
              <a:rPr lang="pt-BR" sz="2200" dirty="0">
                <a:solidFill>
                  <a:srgbClr val="FF0000"/>
                </a:solidFill>
              </a:rPr>
              <a:t>, datadevolucao, </a:t>
            </a:r>
            <a:r>
              <a:rPr lang="pt-BR" sz="2200" dirty="0" err="1">
                <a:solidFill>
                  <a:srgbClr val="FF0000"/>
                </a:solidFill>
              </a:rPr>
              <a:t>codaluno</a:t>
            </a:r>
            <a:r>
              <a:rPr lang="pt-BR" sz="2200" dirty="0">
                <a:solidFill>
                  <a:srgbClr val="FF0000"/>
                </a:solidFill>
              </a:rPr>
              <a:t>, codlivro, juros)</a:t>
            </a:r>
          </a:p>
          <a:p>
            <a:pPr fontAlgn="t"/>
            <a:r>
              <a:rPr lang="pt-BR" sz="2200" dirty="0" err="1">
                <a:solidFill>
                  <a:srgbClr val="FF0000"/>
                </a:solidFill>
                <a:latin typeface="ui-monospace"/>
              </a:rPr>
              <a:t>Values</a:t>
            </a:r>
            <a:r>
              <a:rPr lang="pt-BR" sz="2200" dirty="0">
                <a:solidFill>
                  <a:srgbClr val="FF0000"/>
                </a:solidFill>
                <a:latin typeface="ui-monospace"/>
              </a:rPr>
              <a:t> (8, “2022/09/20”, “2022/09/25”, 2,8,0);</a:t>
            </a:r>
            <a:endParaRPr lang="pt-BR" sz="23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200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920517" y="428704"/>
            <a:ext cx="9144000" cy="604966"/>
          </a:xfrm>
        </p:spPr>
        <p:txBody>
          <a:bodyPr>
            <a:normAutofit fontScale="90000"/>
          </a:bodyPr>
          <a:lstStyle/>
          <a:p>
            <a:pPr algn="l"/>
            <a:r>
              <a:rPr lang="pt-BR" dirty="0"/>
              <a:t>Exemplo:</a:t>
            </a:r>
          </a:p>
        </p:txBody>
      </p:sp>
      <p:pic>
        <p:nvPicPr>
          <p:cNvPr id="3" name="Imagem 2">
            <a:extLst>
              <a:ext uri="{FF2B5EF4-FFF2-40B4-BE49-F238E27FC236}">
                <a16:creationId xmlns:a16="http://schemas.microsoft.com/office/drawing/2014/main" id="{4E41D585-8F57-4140-8D8C-D0240865ACC2}"/>
              </a:ext>
            </a:extLst>
          </p:cNvPr>
          <p:cNvPicPr>
            <a:picLocks noChangeAspect="1"/>
          </p:cNvPicPr>
          <p:nvPr/>
        </p:nvPicPr>
        <p:blipFill>
          <a:blip r:embed="rId2"/>
          <a:stretch>
            <a:fillRect/>
          </a:stretch>
        </p:blipFill>
        <p:spPr>
          <a:xfrm>
            <a:off x="920517" y="1239076"/>
            <a:ext cx="9828765" cy="5024883"/>
          </a:xfrm>
          <a:prstGeom prst="rect">
            <a:avLst/>
          </a:prstGeom>
        </p:spPr>
      </p:pic>
    </p:spTree>
    <p:extLst>
      <p:ext uri="{BB962C8B-B14F-4D97-AF65-F5344CB8AC3E}">
        <p14:creationId xmlns:p14="http://schemas.microsoft.com/office/powerpoint/2010/main" val="80796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748239" y="362443"/>
            <a:ext cx="9144000" cy="604966"/>
          </a:xfrm>
        </p:spPr>
        <p:txBody>
          <a:bodyPr>
            <a:normAutofit fontScale="90000"/>
          </a:bodyPr>
          <a:lstStyle/>
          <a:p>
            <a:pPr algn="l"/>
            <a:r>
              <a:rPr lang="pt-BR" dirty="0"/>
              <a:t>Exemplo no Workbench:</a:t>
            </a:r>
          </a:p>
        </p:txBody>
      </p:sp>
      <p:sp>
        <p:nvSpPr>
          <p:cNvPr id="4" name="Retângulo 3">
            <a:extLst>
              <a:ext uri="{FF2B5EF4-FFF2-40B4-BE49-F238E27FC236}">
                <a16:creationId xmlns:a16="http://schemas.microsoft.com/office/drawing/2014/main" id="{DFCD9D37-40DB-4E50-8854-62450A6D8C8C}"/>
              </a:ext>
            </a:extLst>
          </p:cNvPr>
          <p:cNvSpPr/>
          <p:nvPr/>
        </p:nvSpPr>
        <p:spPr>
          <a:xfrm>
            <a:off x="748238" y="3126359"/>
            <a:ext cx="10688387" cy="3416320"/>
          </a:xfrm>
          <a:prstGeom prst="rect">
            <a:avLst/>
          </a:prstGeom>
        </p:spPr>
        <p:txBody>
          <a:bodyPr wrap="square">
            <a:spAutoFit/>
          </a:bodyPr>
          <a:lstStyle/>
          <a:p>
            <a:r>
              <a:rPr lang="pt-BR" sz="2400" dirty="0"/>
              <a:t>CREATE PROCEDURE </a:t>
            </a:r>
            <a:r>
              <a:rPr lang="pt-BR" sz="2400" dirty="0">
                <a:solidFill>
                  <a:srgbClr val="FF0000"/>
                </a:solidFill>
              </a:rPr>
              <a:t>`</a:t>
            </a:r>
            <a:r>
              <a:rPr lang="pt-BR" sz="2400" dirty="0" err="1">
                <a:solidFill>
                  <a:srgbClr val="FF0000"/>
                </a:solidFill>
              </a:rPr>
              <a:t>inserir_autor</a:t>
            </a:r>
            <a:r>
              <a:rPr lang="pt-BR" sz="2400" dirty="0">
                <a:solidFill>
                  <a:srgbClr val="FF0000"/>
                </a:solidFill>
              </a:rPr>
              <a:t>` </a:t>
            </a:r>
            <a:r>
              <a:rPr lang="pt-BR" sz="2400" dirty="0"/>
              <a:t>()</a:t>
            </a:r>
          </a:p>
          <a:p>
            <a:r>
              <a:rPr lang="pt-BR" sz="2400" dirty="0"/>
              <a:t>BEGIN   </a:t>
            </a:r>
          </a:p>
          <a:p>
            <a:pPr lvl="1"/>
            <a:r>
              <a:rPr lang="pt-BR" sz="2400" dirty="0" err="1">
                <a:solidFill>
                  <a:srgbClr val="FF0000"/>
                </a:solidFill>
              </a:rPr>
              <a:t>insert</a:t>
            </a:r>
            <a:r>
              <a:rPr lang="pt-BR" sz="2400" dirty="0">
                <a:solidFill>
                  <a:srgbClr val="FF0000"/>
                </a:solidFill>
              </a:rPr>
              <a:t> autor (codigo, nome, nacionalidade)   </a:t>
            </a:r>
          </a:p>
          <a:p>
            <a:pPr lvl="1"/>
            <a:r>
              <a:rPr lang="pt-BR" sz="2400" dirty="0" err="1">
                <a:solidFill>
                  <a:srgbClr val="FF0000"/>
                </a:solidFill>
              </a:rPr>
              <a:t>values</a:t>
            </a:r>
            <a:r>
              <a:rPr lang="pt-BR" sz="2400" dirty="0">
                <a:solidFill>
                  <a:srgbClr val="FF0000"/>
                </a:solidFill>
              </a:rPr>
              <a:t> (4,"Saint-Exupéry","Francês");</a:t>
            </a:r>
          </a:p>
          <a:p>
            <a:r>
              <a:rPr lang="pt-BR" sz="2400" dirty="0"/>
              <a:t>END</a:t>
            </a:r>
          </a:p>
          <a:p>
            <a:endParaRPr lang="pt-BR" sz="2400" dirty="0"/>
          </a:p>
          <a:p>
            <a:r>
              <a:rPr lang="pt-BR" sz="2400" dirty="0"/>
              <a:t>Quando executar a procedure (         ), aparece a confirmação:</a:t>
            </a:r>
          </a:p>
          <a:p>
            <a:endParaRPr lang="pt-BR" sz="2400" dirty="0"/>
          </a:p>
          <a:p>
            <a:r>
              <a:rPr lang="pt-BR" sz="2400" dirty="0" err="1">
                <a:solidFill>
                  <a:srgbClr val="FF0000"/>
                </a:solidFill>
              </a:rPr>
              <a:t>call</a:t>
            </a:r>
            <a:r>
              <a:rPr lang="pt-BR" sz="2400" dirty="0">
                <a:solidFill>
                  <a:srgbClr val="FF0000"/>
                </a:solidFill>
              </a:rPr>
              <a:t> </a:t>
            </a:r>
            <a:r>
              <a:rPr lang="pt-BR" sz="2400" dirty="0" err="1">
                <a:solidFill>
                  <a:srgbClr val="FF0000"/>
                </a:solidFill>
              </a:rPr>
              <a:t>biblioteca.inserir_autor</a:t>
            </a:r>
            <a:r>
              <a:rPr lang="pt-BR" sz="2400" dirty="0">
                <a:solidFill>
                  <a:srgbClr val="FF0000"/>
                </a:solidFill>
              </a:rPr>
              <a:t>();</a:t>
            </a:r>
          </a:p>
        </p:txBody>
      </p:sp>
      <p:pic>
        <p:nvPicPr>
          <p:cNvPr id="1028" name="Picture 4" descr="Vetor De Raios E Raios De Raios PNG , Clipart De Eletricidade, 3d, Bateria  Imagem PNG e Vetor Para Download Gratuito">
            <a:extLst>
              <a:ext uri="{FF2B5EF4-FFF2-40B4-BE49-F238E27FC236}">
                <a16:creationId xmlns:a16="http://schemas.microsoft.com/office/drawing/2014/main" id="{8E2B4A9A-9E82-46D4-942F-FB8375531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756" y="5236902"/>
            <a:ext cx="603483" cy="603483"/>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a:extLst>
              <a:ext uri="{FF2B5EF4-FFF2-40B4-BE49-F238E27FC236}">
                <a16:creationId xmlns:a16="http://schemas.microsoft.com/office/drawing/2014/main" id="{8966AC3D-1962-493C-92B4-350F2BC85CF7}"/>
              </a:ext>
            </a:extLst>
          </p:cNvPr>
          <p:cNvSpPr/>
          <p:nvPr/>
        </p:nvSpPr>
        <p:spPr>
          <a:xfrm>
            <a:off x="748238" y="1166556"/>
            <a:ext cx="10310191" cy="1384995"/>
          </a:xfrm>
          <a:prstGeom prst="rect">
            <a:avLst/>
          </a:prstGeom>
        </p:spPr>
        <p:txBody>
          <a:bodyPr wrap="square">
            <a:spAutoFit/>
          </a:bodyPr>
          <a:lstStyle/>
          <a:p>
            <a:pPr algn="just"/>
            <a:r>
              <a:rPr lang="pt-BR" sz="2800" dirty="0"/>
              <a:t>Diferente das VIEW´s que são utilizadas para as pesquisas, nas </a:t>
            </a:r>
            <a:r>
              <a:rPr lang="pt-BR" sz="2800" b="1" dirty="0" err="1"/>
              <a:t>Stored</a:t>
            </a:r>
            <a:r>
              <a:rPr lang="pt-BR" sz="2800" b="1" dirty="0"/>
              <a:t> Procedure </a:t>
            </a:r>
            <a:r>
              <a:rPr lang="pt-BR" sz="2800" dirty="0"/>
              <a:t>pode ser utilizado todos os comandos de DDL e DML (INSERT, UPDATE, DELETE, SELECT, </a:t>
            </a:r>
            <a:r>
              <a:rPr lang="pt-BR" sz="2800" dirty="0" err="1"/>
              <a:t>etc</a:t>
            </a:r>
            <a:r>
              <a:rPr lang="pt-BR" sz="2800" dirty="0"/>
              <a:t>).</a:t>
            </a:r>
          </a:p>
        </p:txBody>
      </p:sp>
    </p:spTree>
    <p:extLst>
      <p:ext uri="{BB962C8B-B14F-4D97-AF65-F5344CB8AC3E}">
        <p14:creationId xmlns:p14="http://schemas.microsoft.com/office/powerpoint/2010/main" val="150292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912156" y="0"/>
            <a:ext cx="9144000" cy="1001859"/>
          </a:xfrm>
        </p:spPr>
        <p:txBody>
          <a:bodyPr>
            <a:noAutofit/>
          </a:bodyPr>
          <a:lstStyle/>
          <a:p>
            <a:pPr algn="l"/>
            <a:r>
              <a:rPr lang="pt-BR" sz="4400" dirty="0"/>
              <a:t>Exemplos Procedure (DELETE, UPDATE):</a:t>
            </a:r>
          </a:p>
        </p:txBody>
      </p:sp>
      <p:sp>
        <p:nvSpPr>
          <p:cNvPr id="8" name="Retângulo 7">
            <a:extLst>
              <a:ext uri="{FF2B5EF4-FFF2-40B4-BE49-F238E27FC236}">
                <a16:creationId xmlns:a16="http://schemas.microsoft.com/office/drawing/2014/main" id="{51938686-0D8B-476C-8C14-98AD72D9C9A6}"/>
              </a:ext>
            </a:extLst>
          </p:cNvPr>
          <p:cNvSpPr/>
          <p:nvPr/>
        </p:nvSpPr>
        <p:spPr>
          <a:xfrm>
            <a:off x="912156" y="1344234"/>
            <a:ext cx="7211425" cy="1938992"/>
          </a:xfrm>
          <a:prstGeom prst="rect">
            <a:avLst/>
          </a:prstGeom>
        </p:spPr>
        <p:txBody>
          <a:bodyPr wrap="square">
            <a:spAutoFit/>
          </a:bodyPr>
          <a:lstStyle/>
          <a:p>
            <a:r>
              <a:rPr lang="pt-BR" sz="2400" dirty="0"/>
              <a:t>CREATE PROCEDURE `</a:t>
            </a:r>
            <a:r>
              <a:rPr lang="pt-BR" sz="2400" dirty="0" err="1">
                <a:solidFill>
                  <a:srgbClr val="FF0000"/>
                </a:solidFill>
              </a:rPr>
              <a:t>deletar_autor</a:t>
            </a:r>
            <a:r>
              <a:rPr lang="pt-BR" sz="2400" dirty="0"/>
              <a:t>` ()</a:t>
            </a:r>
          </a:p>
          <a:p>
            <a:r>
              <a:rPr lang="pt-BR" sz="2400" dirty="0"/>
              <a:t>BEGIN</a:t>
            </a:r>
          </a:p>
          <a:p>
            <a:pPr lvl="1"/>
            <a:r>
              <a:rPr lang="pt-BR" sz="2400" dirty="0">
                <a:solidFill>
                  <a:srgbClr val="FF0000"/>
                </a:solidFill>
              </a:rPr>
              <a:t>delete from autor</a:t>
            </a:r>
          </a:p>
          <a:p>
            <a:pPr lvl="1"/>
            <a:r>
              <a:rPr lang="pt-BR" sz="2400" dirty="0">
                <a:solidFill>
                  <a:srgbClr val="FF0000"/>
                </a:solidFill>
              </a:rPr>
              <a:t>where codigo = 4;</a:t>
            </a:r>
          </a:p>
          <a:p>
            <a:r>
              <a:rPr lang="pt-BR" sz="2400" dirty="0"/>
              <a:t>END</a:t>
            </a:r>
          </a:p>
        </p:txBody>
      </p:sp>
      <p:sp>
        <p:nvSpPr>
          <p:cNvPr id="9" name="Retângulo 8">
            <a:extLst>
              <a:ext uri="{FF2B5EF4-FFF2-40B4-BE49-F238E27FC236}">
                <a16:creationId xmlns:a16="http://schemas.microsoft.com/office/drawing/2014/main" id="{37010757-1F7D-4FDF-B68D-3C1F3AB75E7A}"/>
              </a:ext>
            </a:extLst>
          </p:cNvPr>
          <p:cNvSpPr/>
          <p:nvPr/>
        </p:nvSpPr>
        <p:spPr>
          <a:xfrm>
            <a:off x="792886" y="3874462"/>
            <a:ext cx="7834279" cy="2308324"/>
          </a:xfrm>
          <a:prstGeom prst="rect">
            <a:avLst/>
          </a:prstGeom>
        </p:spPr>
        <p:txBody>
          <a:bodyPr wrap="square">
            <a:spAutoFit/>
          </a:bodyPr>
          <a:lstStyle/>
          <a:p>
            <a:r>
              <a:rPr lang="pt-BR" sz="2400" dirty="0"/>
              <a:t>CREATE PROCEDURE `</a:t>
            </a:r>
            <a:r>
              <a:rPr lang="pt-BR" sz="2400" dirty="0" err="1">
                <a:solidFill>
                  <a:srgbClr val="FF0000"/>
                </a:solidFill>
              </a:rPr>
              <a:t>alterar_autor</a:t>
            </a:r>
            <a:r>
              <a:rPr lang="pt-BR" sz="2400" dirty="0"/>
              <a:t>` ()</a:t>
            </a:r>
          </a:p>
          <a:p>
            <a:r>
              <a:rPr lang="pt-BR" sz="2400" dirty="0"/>
              <a:t>BEGIN    </a:t>
            </a:r>
          </a:p>
          <a:p>
            <a:pPr lvl="1"/>
            <a:r>
              <a:rPr lang="pt-BR" sz="2400" dirty="0" err="1">
                <a:solidFill>
                  <a:srgbClr val="FF0000"/>
                </a:solidFill>
              </a:rPr>
              <a:t>update</a:t>
            </a:r>
            <a:r>
              <a:rPr lang="pt-BR" sz="2400" dirty="0">
                <a:solidFill>
                  <a:srgbClr val="FF0000"/>
                </a:solidFill>
              </a:rPr>
              <a:t> autor     </a:t>
            </a:r>
          </a:p>
          <a:p>
            <a:pPr lvl="1"/>
            <a:r>
              <a:rPr lang="pt-BR" sz="2400" dirty="0">
                <a:solidFill>
                  <a:srgbClr val="FF0000"/>
                </a:solidFill>
              </a:rPr>
              <a:t>set nome = "Antoine de Saint-Exupéry"   </a:t>
            </a:r>
          </a:p>
          <a:p>
            <a:pPr lvl="1"/>
            <a:r>
              <a:rPr lang="pt-BR" sz="2400" dirty="0">
                <a:solidFill>
                  <a:srgbClr val="FF0000"/>
                </a:solidFill>
              </a:rPr>
              <a:t> where codigo = 4;</a:t>
            </a:r>
          </a:p>
          <a:p>
            <a:r>
              <a:rPr lang="pt-BR" sz="2400" dirty="0"/>
              <a:t>END</a:t>
            </a:r>
          </a:p>
        </p:txBody>
      </p:sp>
    </p:spTree>
    <p:extLst>
      <p:ext uri="{BB962C8B-B14F-4D97-AF65-F5344CB8AC3E}">
        <p14:creationId xmlns:p14="http://schemas.microsoft.com/office/powerpoint/2010/main" val="293597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912156" y="0"/>
            <a:ext cx="9144000" cy="1001859"/>
          </a:xfrm>
        </p:spPr>
        <p:txBody>
          <a:bodyPr>
            <a:noAutofit/>
          </a:bodyPr>
          <a:lstStyle/>
          <a:p>
            <a:pPr algn="l"/>
            <a:r>
              <a:rPr lang="pt-BR" sz="4400" dirty="0"/>
              <a:t>Exemplos Procedure (SELECT):</a:t>
            </a:r>
          </a:p>
        </p:txBody>
      </p:sp>
      <p:sp>
        <p:nvSpPr>
          <p:cNvPr id="8" name="Retângulo 7">
            <a:extLst>
              <a:ext uri="{FF2B5EF4-FFF2-40B4-BE49-F238E27FC236}">
                <a16:creationId xmlns:a16="http://schemas.microsoft.com/office/drawing/2014/main" id="{51938686-0D8B-476C-8C14-98AD72D9C9A6}"/>
              </a:ext>
            </a:extLst>
          </p:cNvPr>
          <p:cNvSpPr/>
          <p:nvPr/>
        </p:nvSpPr>
        <p:spPr>
          <a:xfrm>
            <a:off x="912156" y="1344234"/>
            <a:ext cx="7211425" cy="4154984"/>
          </a:xfrm>
          <a:prstGeom prst="rect">
            <a:avLst/>
          </a:prstGeom>
        </p:spPr>
        <p:txBody>
          <a:bodyPr wrap="square">
            <a:spAutoFit/>
          </a:bodyPr>
          <a:lstStyle/>
          <a:p>
            <a:r>
              <a:rPr lang="pt-BR" sz="2400" dirty="0"/>
              <a:t>CREATE PROCEDURE `</a:t>
            </a:r>
            <a:r>
              <a:rPr lang="pt-BR" sz="2400" dirty="0" err="1">
                <a:solidFill>
                  <a:srgbClr val="FF0000"/>
                </a:solidFill>
              </a:rPr>
              <a:t>pesquisar_autor</a:t>
            </a:r>
            <a:r>
              <a:rPr lang="pt-BR" sz="2400" dirty="0"/>
              <a:t>` ()</a:t>
            </a:r>
          </a:p>
          <a:p>
            <a:r>
              <a:rPr lang="pt-BR" sz="2400" dirty="0"/>
              <a:t>BEGIN</a:t>
            </a:r>
          </a:p>
          <a:p>
            <a:pPr lvl="1"/>
            <a:r>
              <a:rPr lang="pt-BR" sz="2400" dirty="0">
                <a:solidFill>
                  <a:srgbClr val="FF0000"/>
                </a:solidFill>
              </a:rPr>
              <a:t>Select *  from autor</a:t>
            </a:r>
          </a:p>
          <a:p>
            <a:pPr lvl="1"/>
            <a:r>
              <a:rPr lang="pt-BR" sz="2400" dirty="0">
                <a:solidFill>
                  <a:srgbClr val="FF0000"/>
                </a:solidFill>
              </a:rPr>
              <a:t>where codigo = 4;</a:t>
            </a:r>
          </a:p>
          <a:p>
            <a:r>
              <a:rPr lang="pt-BR" sz="2400" dirty="0"/>
              <a:t>END</a:t>
            </a:r>
          </a:p>
          <a:p>
            <a:endParaRPr lang="pt-BR" sz="2400" dirty="0"/>
          </a:p>
          <a:p>
            <a:endParaRPr lang="pt-BR" sz="2400" dirty="0"/>
          </a:p>
          <a:p>
            <a:endParaRPr lang="pt-BR" sz="2400" dirty="0"/>
          </a:p>
          <a:p>
            <a:r>
              <a:rPr lang="pt-BR" sz="2400" dirty="0"/>
              <a:t>As procedures, como as Views também ficam </a:t>
            </a:r>
          </a:p>
          <a:p>
            <a:r>
              <a:rPr lang="pt-BR" sz="2400" dirty="0"/>
              <a:t>armazenadas junto ao banco de </a:t>
            </a:r>
          </a:p>
          <a:p>
            <a:r>
              <a:rPr lang="pt-BR" sz="2400" dirty="0"/>
              <a:t>dados.</a:t>
            </a:r>
          </a:p>
        </p:txBody>
      </p:sp>
      <p:pic>
        <p:nvPicPr>
          <p:cNvPr id="3" name="Imagem 2">
            <a:extLst>
              <a:ext uri="{FF2B5EF4-FFF2-40B4-BE49-F238E27FC236}">
                <a16:creationId xmlns:a16="http://schemas.microsoft.com/office/drawing/2014/main" id="{693784BB-41D4-45B6-A63B-88392CABC9FE}"/>
              </a:ext>
            </a:extLst>
          </p:cNvPr>
          <p:cNvPicPr>
            <a:picLocks noChangeAspect="1"/>
          </p:cNvPicPr>
          <p:nvPr/>
        </p:nvPicPr>
        <p:blipFill>
          <a:blip r:embed="rId2"/>
          <a:stretch>
            <a:fillRect/>
          </a:stretch>
        </p:blipFill>
        <p:spPr>
          <a:xfrm>
            <a:off x="7079974" y="1489464"/>
            <a:ext cx="4634948" cy="4975753"/>
          </a:xfrm>
          <a:prstGeom prst="rect">
            <a:avLst/>
          </a:prstGeom>
        </p:spPr>
      </p:pic>
      <p:sp>
        <p:nvSpPr>
          <p:cNvPr id="4" name="Seta: Entalhada para a Direita 3">
            <a:extLst>
              <a:ext uri="{FF2B5EF4-FFF2-40B4-BE49-F238E27FC236}">
                <a16:creationId xmlns:a16="http://schemas.microsoft.com/office/drawing/2014/main" id="{6E59D3D2-9CE8-4853-BA03-179A8CFAD01A}"/>
              </a:ext>
            </a:extLst>
          </p:cNvPr>
          <p:cNvSpPr/>
          <p:nvPr/>
        </p:nvSpPr>
        <p:spPr>
          <a:xfrm>
            <a:off x="5592416" y="4878983"/>
            <a:ext cx="2186609" cy="31587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2612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536917" y="195465"/>
            <a:ext cx="10634563"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536917" y="1527017"/>
            <a:ext cx="11406554" cy="4289123"/>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a:p>
            <a:pPr>
              <a:spcAft>
                <a:spcPts val="1000"/>
              </a:spcAft>
            </a:pPr>
            <a:endParaRPr lang="pt-BR" sz="2400" dirty="0">
              <a:solidFill>
                <a:srgbClr val="FF0000"/>
              </a:solidFill>
            </a:endParaRPr>
          </a:p>
          <a:p>
            <a:pPr>
              <a:spcAft>
                <a:spcPts val="1000"/>
              </a:spcAft>
            </a:pPr>
            <a:r>
              <a:rPr lang="pt-BR" sz="2400" dirty="0">
                <a:latin typeface="Calibri" panose="020F0502020204030204" pitchFamily="34" charset="0"/>
                <a:ea typeface="Calibri" panose="020F0502020204030204" pitchFamily="34" charset="0"/>
                <a:cs typeface="Times New Roman" panose="02020603050405020304" pitchFamily="18" charset="0"/>
              </a:rPr>
              <a:t>1) Inserir dois registros na tabela Categoria:</a:t>
            </a:r>
          </a:p>
          <a:p>
            <a:pPr>
              <a:spcAft>
                <a:spcPts val="1000"/>
              </a:spcAft>
            </a:pPr>
            <a:r>
              <a:rPr lang="pt-BR" sz="2400" dirty="0" err="1">
                <a:solidFill>
                  <a:srgbClr val="FF0000"/>
                </a:solidFill>
              </a:rPr>
              <a:t>Insert</a:t>
            </a:r>
            <a:r>
              <a:rPr lang="pt-BR" sz="2400" dirty="0">
                <a:solidFill>
                  <a:srgbClr val="FF0000"/>
                </a:solidFill>
              </a:rPr>
              <a:t> categoria (codigo, descricao)</a:t>
            </a:r>
          </a:p>
          <a:p>
            <a:pPr fontAlgn="t"/>
            <a:r>
              <a:rPr lang="pt-BR" sz="2400" dirty="0" err="1">
                <a:solidFill>
                  <a:srgbClr val="FF0000"/>
                </a:solidFill>
                <a:latin typeface="ui-monospace"/>
              </a:rPr>
              <a:t>Values</a:t>
            </a:r>
            <a:r>
              <a:rPr lang="pt-BR" sz="2400" dirty="0">
                <a:solidFill>
                  <a:srgbClr val="FF0000"/>
                </a:solidFill>
                <a:latin typeface="ui-monospace"/>
              </a:rPr>
              <a:t> (3, “Jornais”);</a:t>
            </a:r>
          </a:p>
          <a:p>
            <a:pPr fontAlgn="t"/>
            <a:endParaRPr lang="pt-BR" sz="2400" dirty="0">
              <a:solidFill>
                <a:srgbClr val="FF0000"/>
              </a:solidFill>
              <a:latin typeface="ui-monospace"/>
            </a:endParaRPr>
          </a:p>
          <a:p>
            <a:pPr>
              <a:spcAft>
                <a:spcPts val="1000"/>
              </a:spcAft>
            </a:pPr>
            <a:r>
              <a:rPr lang="pt-BR" sz="2400" dirty="0" err="1">
                <a:solidFill>
                  <a:srgbClr val="FF0000"/>
                </a:solidFill>
              </a:rPr>
              <a:t>Insert</a:t>
            </a:r>
            <a:r>
              <a:rPr lang="pt-BR" sz="2400" dirty="0">
                <a:solidFill>
                  <a:srgbClr val="FF0000"/>
                </a:solidFill>
              </a:rPr>
              <a:t> categoria (codigo, descricao)</a:t>
            </a:r>
          </a:p>
          <a:p>
            <a:pPr fontAlgn="t"/>
            <a:r>
              <a:rPr lang="pt-BR" sz="2400" dirty="0" err="1">
                <a:solidFill>
                  <a:srgbClr val="FF0000"/>
                </a:solidFill>
                <a:latin typeface="ui-monospace"/>
              </a:rPr>
              <a:t>Values</a:t>
            </a:r>
            <a:r>
              <a:rPr lang="pt-BR" sz="2400" dirty="0">
                <a:solidFill>
                  <a:srgbClr val="FF0000"/>
                </a:solidFill>
                <a:latin typeface="ui-monospace"/>
              </a:rPr>
              <a:t> (4, “Revistas”);</a:t>
            </a:r>
          </a:p>
          <a:p>
            <a:pPr>
              <a:lnSpc>
                <a:spcPct val="115000"/>
              </a:lnSpc>
              <a:spcAft>
                <a:spcPts val="1000"/>
              </a:spcAft>
            </a:pPr>
            <a:endParaRPr lang="pt-BR"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312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536917" y="195465"/>
            <a:ext cx="10634563"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536917" y="1527017"/>
            <a:ext cx="11406554" cy="4673844"/>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a:p>
            <a:pPr>
              <a:spcAft>
                <a:spcPts val="1000"/>
              </a:spcAft>
            </a:pPr>
            <a:r>
              <a:rPr lang="pt-BR" sz="2400" dirty="0">
                <a:latin typeface="Calibri" panose="020F0502020204030204" pitchFamily="34" charset="0"/>
                <a:ea typeface="Calibri" panose="020F0502020204030204" pitchFamily="34" charset="0"/>
                <a:cs typeface="Times New Roman" panose="02020603050405020304" pitchFamily="18" charset="0"/>
              </a:rPr>
              <a:t>2) Inserir dois registros na tabela Autor:</a:t>
            </a:r>
          </a:p>
          <a:p>
            <a:pPr>
              <a:spcAft>
                <a:spcPts val="1000"/>
              </a:spcAft>
            </a:pPr>
            <a:r>
              <a:rPr lang="pt-BR" sz="2400" dirty="0" err="1">
                <a:solidFill>
                  <a:srgbClr val="FF0000"/>
                </a:solidFill>
              </a:rPr>
              <a:t>Insert</a:t>
            </a:r>
            <a:r>
              <a:rPr lang="pt-BR" sz="2400" dirty="0">
                <a:solidFill>
                  <a:srgbClr val="FF0000"/>
                </a:solidFill>
              </a:rPr>
              <a:t> autor (codigo, nome, nacionalidade)</a:t>
            </a:r>
          </a:p>
          <a:p>
            <a:pPr>
              <a:spcAft>
                <a:spcPts val="1000"/>
              </a:spcAft>
            </a:pPr>
            <a:r>
              <a:rPr lang="pt-BR" sz="2400" dirty="0" err="1">
                <a:solidFill>
                  <a:srgbClr val="FF0000"/>
                </a:solidFill>
              </a:rPr>
              <a:t>Values</a:t>
            </a:r>
            <a:r>
              <a:rPr lang="pt-BR" sz="2400" dirty="0">
                <a:solidFill>
                  <a:srgbClr val="FF0000"/>
                </a:solidFill>
              </a:rPr>
              <a:t> (4, “Saint-Exupéry”,  “Francês”);</a:t>
            </a:r>
          </a:p>
          <a:p>
            <a:pPr>
              <a:spcAft>
                <a:spcPts val="1000"/>
              </a:spcAft>
            </a:pPr>
            <a:endParaRPr lang="pt-BR" sz="2400" dirty="0">
              <a:solidFill>
                <a:srgbClr val="FF0000"/>
              </a:solidFill>
            </a:endParaRPr>
          </a:p>
          <a:p>
            <a:pPr>
              <a:spcAft>
                <a:spcPts val="1000"/>
              </a:spcAft>
            </a:pPr>
            <a:r>
              <a:rPr lang="pt-BR" sz="2400" dirty="0" err="1">
                <a:solidFill>
                  <a:srgbClr val="FF0000"/>
                </a:solidFill>
              </a:rPr>
              <a:t>Insert</a:t>
            </a:r>
            <a:r>
              <a:rPr lang="pt-BR" sz="2400" dirty="0">
                <a:solidFill>
                  <a:srgbClr val="FF0000"/>
                </a:solidFill>
              </a:rPr>
              <a:t> autor (codigo, nome, nacionalidade)</a:t>
            </a:r>
          </a:p>
          <a:p>
            <a:pPr>
              <a:spcAft>
                <a:spcPts val="1000"/>
              </a:spcAft>
            </a:pPr>
            <a:r>
              <a:rPr lang="pt-BR" sz="2400" dirty="0" err="1">
                <a:solidFill>
                  <a:srgbClr val="FF0000"/>
                </a:solidFill>
              </a:rPr>
              <a:t>Values</a:t>
            </a:r>
            <a:r>
              <a:rPr lang="pt-BR" sz="2400" dirty="0">
                <a:solidFill>
                  <a:srgbClr val="FF0000"/>
                </a:solidFill>
              </a:rPr>
              <a:t> (5, “Lima Barreto”,  “Brasileiro”);</a:t>
            </a:r>
          </a:p>
          <a:p>
            <a:pPr>
              <a:spcAft>
                <a:spcPts val="1000"/>
              </a:spcAft>
            </a:pPr>
            <a:endParaRPr lang="pt-BR" sz="2400" dirty="0">
              <a:solidFill>
                <a:srgbClr val="FF0000"/>
              </a:solidFill>
            </a:endParaRPr>
          </a:p>
          <a:p>
            <a:pPr>
              <a:lnSpc>
                <a:spcPct val="115000"/>
              </a:lnSpc>
              <a:spcAft>
                <a:spcPts val="1000"/>
              </a:spcAft>
            </a:pPr>
            <a:endParaRPr lang="pt-BR"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159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536917" y="195465"/>
            <a:ext cx="10634563"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536917" y="1527017"/>
            <a:ext cx="11406554" cy="4289123"/>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a:p>
            <a:pPr>
              <a:spcAft>
                <a:spcPts val="1000"/>
              </a:spcAft>
            </a:pPr>
            <a:endParaRPr lang="pt-BR" sz="2400" dirty="0">
              <a:solidFill>
                <a:srgbClr val="FF0000"/>
              </a:solidFill>
            </a:endParaRPr>
          </a:p>
          <a:p>
            <a:pPr>
              <a:spcAft>
                <a:spcPts val="1000"/>
              </a:spcAft>
            </a:pPr>
            <a:r>
              <a:rPr lang="pt-BR" sz="2400" dirty="0">
                <a:latin typeface="Calibri" panose="020F0502020204030204" pitchFamily="34" charset="0"/>
                <a:ea typeface="Calibri" panose="020F0502020204030204" pitchFamily="34" charset="0"/>
                <a:cs typeface="Times New Roman" panose="02020603050405020304" pitchFamily="18" charset="0"/>
              </a:rPr>
              <a:t>3) Inserir um registro na tabela Aluno:</a:t>
            </a:r>
          </a:p>
          <a:p>
            <a:pPr>
              <a:spcAft>
                <a:spcPts val="1000"/>
              </a:spcAft>
            </a:pPr>
            <a:r>
              <a:rPr lang="pt-BR" sz="2400" dirty="0" err="1">
                <a:solidFill>
                  <a:srgbClr val="FF0000"/>
                </a:solidFill>
              </a:rPr>
              <a:t>Insert</a:t>
            </a:r>
            <a:r>
              <a:rPr lang="pt-BR" sz="2400" dirty="0">
                <a:solidFill>
                  <a:srgbClr val="FF0000"/>
                </a:solidFill>
              </a:rPr>
              <a:t> aluno (codigo, nome, endereco, cidade, estado, telefone)</a:t>
            </a:r>
          </a:p>
          <a:p>
            <a:pPr fontAlgn="t"/>
            <a:r>
              <a:rPr lang="pt-BR" sz="2400" dirty="0" err="1">
                <a:solidFill>
                  <a:srgbClr val="FF0000"/>
                </a:solidFill>
                <a:latin typeface="ui-monospace"/>
              </a:rPr>
              <a:t>Values</a:t>
            </a:r>
            <a:r>
              <a:rPr lang="pt-BR" sz="2400" dirty="0">
                <a:solidFill>
                  <a:srgbClr val="FF0000"/>
                </a:solidFill>
                <a:latin typeface="ui-monospace"/>
              </a:rPr>
              <a:t> (5, “Marcos”, “Centro”, “Criciuma”, ”SC”, 1122);</a:t>
            </a:r>
          </a:p>
          <a:p>
            <a:pPr fontAlgn="t"/>
            <a:endParaRPr lang="pt-BR" sz="2400" dirty="0">
              <a:solidFill>
                <a:srgbClr val="FF0000"/>
              </a:solidFill>
              <a:latin typeface="ui-monospace"/>
            </a:endParaRPr>
          </a:p>
          <a:p>
            <a:pPr>
              <a:spcAft>
                <a:spcPts val="1000"/>
              </a:spcAft>
            </a:pPr>
            <a:r>
              <a:rPr lang="pt-BR" sz="2400" dirty="0" err="1">
                <a:solidFill>
                  <a:srgbClr val="FF0000"/>
                </a:solidFill>
              </a:rPr>
              <a:t>Insert</a:t>
            </a:r>
            <a:r>
              <a:rPr lang="pt-BR" sz="2400" dirty="0">
                <a:solidFill>
                  <a:srgbClr val="FF0000"/>
                </a:solidFill>
              </a:rPr>
              <a:t> aluno (codigo, nome, endereco, cidade, estado, telefone)</a:t>
            </a:r>
          </a:p>
          <a:p>
            <a:pPr fontAlgn="t"/>
            <a:r>
              <a:rPr lang="pt-BR" sz="2400" dirty="0" err="1">
                <a:solidFill>
                  <a:srgbClr val="FF0000"/>
                </a:solidFill>
                <a:latin typeface="ui-monospace"/>
              </a:rPr>
              <a:t>Values</a:t>
            </a:r>
            <a:r>
              <a:rPr lang="pt-BR" sz="2400" dirty="0">
                <a:solidFill>
                  <a:srgbClr val="FF0000"/>
                </a:solidFill>
                <a:latin typeface="ui-monospace"/>
              </a:rPr>
              <a:t> (6, “</a:t>
            </a:r>
            <a:r>
              <a:rPr lang="pt-BR" sz="2400" dirty="0" err="1">
                <a:solidFill>
                  <a:srgbClr val="FF0000"/>
                </a:solidFill>
                <a:latin typeface="ui-monospace"/>
              </a:rPr>
              <a:t>Belone</a:t>
            </a:r>
            <a:r>
              <a:rPr lang="pt-BR" sz="2400" dirty="0">
                <a:solidFill>
                  <a:srgbClr val="FF0000"/>
                </a:solidFill>
                <a:latin typeface="ui-monospace"/>
              </a:rPr>
              <a:t>”, “Centro”, “Araranguá”, ”SC”, 3344);</a:t>
            </a:r>
            <a:endParaRPr lang="pt-BR" sz="2400" dirty="0">
              <a:solidFill>
                <a:srgbClr val="FF0000"/>
              </a:solidFill>
            </a:endParaRPr>
          </a:p>
          <a:p>
            <a:pPr>
              <a:lnSpc>
                <a:spcPct val="115000"/>
              </a:lnSpc>
              <a:spcAft>
                <a:spcPts val="1000"/>
              </a:spcAft>
            </a:pPr>
            <a:endParaRPr lang="pt-BR"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685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6086-5F65-4DC4-9F7D-A3E7C8F6D9C2}"/>
              </a:ext>
            </a:extLst>
          </p:cNvPr>
          <p:cNvSpPr>
            <a:spLocks noGrp="1"/>
          </p:cNvSpPr>
          <p:nvPr>
            <p:ph type="ctrTitle"/>
          </p:nvPr>
        </p:nvSpPr>
        <p:spPr>
          <a:xfrm>
            <a:off x="536917" y="195465"/>
            <a:ext cx="10634563" cy="1001859"/>
          </a:xfrm>
        </p:spPr>
        <p:txBody>
          <a:bodyPr>
            <a:normAutofit/>
          </a:bodyPr>
          <a:lstStyle/>
          <a:p>
            <a:r>
              <a:rPr lang="pt-BR" sz="4800" b="1" dirty="0"/>
              <a:t>Exercícios Procedures – BD Biblioteca</a:t>
            </a:r>
          </a:p>
        </p:txBody>
      </p:sp>
      <p:sp>
        <p:nvSpPr>
          <p:cNvPr id="3" name="Retângulo 2">
            <a:extLst>
              <a:ext uri="{FF2B5EF4-FFF2-40B4-BE49-F238E27FC236}">
                <a16:creationId xmlns:a16="http://schemas.microsoft.com/office/drawing/2014/main" id="{048701A1-5B20-4756-9061-21E61B3B804F}"/>
              </a:ext>
            </a:extLst>
          </p:cNvPr>
          <p:cNvSpPr/>
          <p:nvPr/>
        </p:nvSpPr>
        <p:spPr>
          <a:xfrm>
            <a:off x="536917" y="1527017"/>
            <a:ext cx="11406554" cy="4710007"/>
          </a:xfrm>
          <a:prstGeom prst="rect">
            <a:avLst/>
          </a:prstGeom>
        </p:spPr>
        <p:txBody>
          <a:bodyPr wrap="square">
            <a:spAutoFit/>
          </a:bodyPr>
          <a:lstStyle/>
          <a:p>
            <a:pPr>
              <a:lnSpc>
                <a:spcPct val="115000"/>
              </a:lnSpc>
              <a:spcAft>
                <a:spcPts val="1000"/>
              </a:spcAft>
            </a:pPr>
            <a:r>
              <a:rPr lang="pt-BR" sz="3600" b="1" dirty="0">
                <a:effectLst/>
                <a:latin typeface="Calibri" panose="020F0502020204030204" pitchFamily="34" charset="0"/>
                <a:ea typeface="Calibri" panose="020F0502020204030204" pitchFamily="34" charset="0"/>
                <a:cs typeface="Times New Roman" panose="02020603050405020304" pitchFamily="18" charset="0"/>
              </a:rPr>
              <a:t>Criar uma procedure para cada solicitação abaixo:</a:t>
            </a:r>
          </a:p>
          <a:p>
            <a:pPr>
              <a:spcAft>
                <a:spcPts val="1000"/>
              </a:spcAft>
            </a:pPr>
            <a:endParaRPr lang="pt-BR" sz="2400" dirty="0">
              <a:solidFill>
                <a:srgbClr val="FF0000"/>
              </a:solidFill>
            </a:endParaRPr>
          </a:p>
          <a:p>
            <a:pPr>
              <a:spcAft>
                <a:spcPts val="1000"/>
              </a:spcAft>
            </a:pPr>
            <a:r>
              <a:rPr lang="pt-BR" sz="2400" dirty="0">
                <a:latin typeface="Calibri" panose="020F0502020204030204" pitchFamily="34" charset="0"/>
                <a:ea typeface="Calibri" panose="020F0502020204030204" pitchFamily="34" charset="0"/>
                <a:cs typeface="Times New Roman" panose="02020603050405020304" pitchFamily="18" charset="0"/>
              </a:rPr>
              <a:t>4) Alterar informações dos registros na tabela categoria e autor:</a:t>
            </a:r>
          </a:p>
          <a:p>
            <a:pPr>
              <a:spcAft>
                <a:spcPts val="1000"/>
              </a:spcAft>
            </a:pPr>
            <a:r>
              <a:rPr lang="pt-BR" sz="2400" dirty="0">
                <a:solidFill>
                  <a:srgbClr val="FF0000"/>
                </a:solidFill>
              </a:rPr>
              <a:t>Update  categoria set descricao = “Jornais e Periódicos”</a:t>
            </a:r>
          </a:p>
          <a:p>
            <a:pPr>
              <a:spcAft>
                <a:spcPts val="1000"/>
              </a:spcAft>
            </a:pPr>
            <a:r>
              <a:rPr lang="pt-BR" sz="2400" dirty="0">
                <a:solidFill>
                  <a:srgbClr val="FF0000"/>
                </a:solidFill>
              </a:rPr>
              <a:t>where codigo = 3;</a:t>
            </a:r>
          </a:p>
          <a:p>
            <a:pPr>
              <a:spcAft>
                <a:spcPts val="1000"/>
              </a:spcAft>
            </a:pPr>
            <a:endParaRPr lang="pt-BR" sz="2400" dirty="0">
              <a:solidFill>
                <a:srgbClr val="FF0000"/>
              </a:solidFill>
            </a:endParaRPr>
          </a:p>
          <a:p>
            <a:pPr>
              <a:spcAft>
                <a:spcPts val="1000"/>
              </a:spcAft>
            </a:pPr>
            <a:r>
              <a:rPr lang="pt-BR" sz="2400" dirty="0">
                <a:solidFill>
                  <a:srgbClr val="FF0000"/>
                </a:solidFill>
              </a:rPr>
              <a:t>Update  autor set nome = “</a:t>
            </a:r>
            <a:r>
              <a:rPr lang="pt-BR" sz="2400" dirty="0" err="1">
                <a:solidFill>
                  <a:srgbClr val="FF0000"/>
                </a:solidFill>
              </a:rPr>
              <a:t>Antonie</a:t>
            </a:r>
            <a:r>
              <a:rPr lang="pt-BR" sz="2400" dirty="0">
                <a:solidFill>
                  <a:srgbClr val="FF0000"/>
                </a:solidFill>
              </a:rPr>
              <a:t> Saint-Exupéry”</a:t>
            </a:r>
          </a:p>
          <a:p>
            <a:pPr>
              <a:spcAft>
                <a:spcPts val="1000"/>
              </a:spcAft>
            </a:pPr>
            <a:r>
              <a:rPr lang="pt-BR" sz="2400" dirty="0">
                <a:solidFill>
                  <a:srgbClr val="FF0000"/>
                </a:solidFill>
              </a:rPr>
              <a:t>where codigo = 4;</a:t>
            </a:r>
          </a:p>
          <a:p>
            <a:pPr>
              <a:spcAft>
                <a:spcPts val="1000"/>
              </a:spcAft>
            </a:pPr>
            <a:endParaRPr lang="pt-BR" sz="2400" dirty="0">
              <a:solidFill>
                <a:srgbClr val="FF0000"/>
              </a:solidFill>
            </a:endParaRPr>
          </a:p>
        </p:txBody>
      </p:sp>
    </p:spTree>
    <p:extLst>
      <p:ext uri="{BB962C8B-B14F-4D97-AF65-F5344CB8AC3E}">
        <p14:creationId xmlns:p14="http://schemas.microsoft.com/office/powerpoint/2010/main" val="408783777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1494</Words>
  <Application>Microsoft Office PowerPoint</Application>
  <PresentationFormat>Widescreen</PresentationFormat>
  <Paragraphs>167</Paragraphs>
  <Slides>19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19</vt:i4>
      </vt:variant>
    </vt:vector>
  </HeadingPairs>
  <TitlesOfParts>
    <vt:vector size="25" baseType="lpstr">
      <vt:lpstr>Arial</vt:lpstr>
      <vt:lpstr>Calibri</vt:lpstr>
      <vt:lpstr>Calibri Light</vt:lpstr>
      <vt:lpstr>Times New Roman</vt:lpstr>
      <vt:lpstr>ui-monospace</vt:lpstr>
      <vt:lpstr>Tema do Office</vt:lpstr>
      <vt:lpstr>Procedures em SQL</vt:lpstr>
      <vt:lpstr>Exemplo:</vt:lpstr>
      <vt:lpstr>Exemplo no Workbench:</vt:lpstr>
      <vt:lpstr>Exemplos Procedure (DELETE, UPDATE):</vt:lpstr>
      <vt:lpstr>Exemplos Procedure (SELECT):</vt:lpstr>
      <vt:lpstr>Exercícios Procedures – BD Biblioteca</vt:lpstr>
      <vt:lpstr>Exercícios Procedures – BD Biblioteca</vt:lpstr>
      <vt:lpstr>Exercícios Procedures – BD Biblioteca</vt:lpstr>
      <vt:lpstr>Exercícios Procedures – BD Biblioteca</vt:lpstr>
      <vt:lpstr>Exercícios Procedures – BD Biblioteca</vt:lpstr>
      <vt:lpstr>Exercícios Procedures – BD Biblioteca</vt:lpstr>
      <vt:lpstr>Exercícios Procedures – BD Biblioteca</vt:lpstr>
      <vt:lpstr>Exercícios Procedures – BD Biblioteca</vt:lpstr>
      <vt:lpstr>Exercícios Procedures – BD Biblioteca</vt:lpstr>
      <vt:lpstr>Exercícios Procedures – BD Biblioteca</vt:lpstr>
      <vt:lpstr>Exercícios Procedures – BD Biblioteca</vt:lpstr>
      <vt:lpstr>Exercícios Procedures – BD Biblioteca</vt:lpstr>
      <vt:lpstr>Exercícios Procedures – BD Biblioteca</vt:lpstr>
      <vt:lpstr>Exercícios Procedures – BD Biblioteca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Procedures em SQL</dc:title>
  <dc:creator>Cristiane Pavei Fernandes</dc:creator>
  <cp:lastModifiedBy>Cristiane Pavei Fernandes</cp:lastModifiedBy>
  <cp:revision>31</cp:revision>
  <dcterms:created xsi:type="dcterms:W3CDTF">2022-09-22T23:11:27Z</dcterms:created>
  <dcterms:modified xsi:type="dcterms:W3CDTF">2022-10-28T18:35:29Z</dcterms:modified>
</cp:coreProperties>
</file>