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5" r:id="rId8"/>
    <p:sldId id="264" r:id="rId9"/>
    <p:sldId id="262"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2D03E8CF-DCE8-4A6E-9E45-383921E59210}" type="datetimeFigureOut">
              <a:rPr lang="pt-BR" smtClean="0"/>
              <a:t>11/11/2022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419774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D03E8CF-DCE8-4A6E-9E45-383921E59210}" type="datetimeFigureOut">
              <a:rPr lang="pt-BR" smtClean="0"/>
              <a:t>11/11/2022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230348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D03E8CF-DCE8-4A6E-9E45-383921E59210}" type="datetimeFigureOut">
              <a:rPr lang="pt-BR" smtClean="0"/>
              <a:t>11/11/2022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162221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D03E8CF-DCE8-4A6E-9E45-383921E59210}" type="datetimeFigureOut">
              <a:rPr lang="pt-BR" smtClean="0"/>
              <a:t>11/11/2022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178834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2D03E8CF-DCE8-4A6E-9E45-383921E59210}" type="datetimeFigureOut">
              <a:rPr lang="pt-BR" smtClean="0"/>
              <a:t>11/11/2022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296978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D03E8CF-DCE8-4A6E-9E45-383921E59210}" type="datetimeFigureOut">
              <a:rPr lang="pt-BR" smtClean="0"/>
              <a:t>11/11/2022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419164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2D03E8CF-DCE8-4A6E-9E45-383921E59210}" type="datetimeFigureOut">
              <a:rPr lang="pt-BR" smtClean="0"/>
              <a:t>11/11/2022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363171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2D03E8CF-DCE8-4A6E-9E45-383921E59210}" type="datetimeFigureOut">
              <a:rPr lang="pt-BR" smtClean="0"/>
              <a:t>11/11/2022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12724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D03E8CF-DCE8-4A6E-9E45-383921E59210}" type="datetimeFigureOut">
              <a:rPr lang="pt-BR" smtClean="0"/>
              <a:t>11/11/2022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69351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2D03E8CF-DCE8-4A6E-9E45-383921E59210}" type="datetimeFigureOut">
              <a:rPr lang="pt-BR" smtClean="0"/>
              <a:t>11/11/2022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58662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2D03E8CF-DCE8-4A6E-9E45-383921E59210}" type="datetimeFigureOut">
              <a:rPr lang="pt-BR" smtClean="0"/>
              <a:t>11/11/2022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309090D-5275-416F-AD78-335E719F2C2B}" type="slidenum">
              <a:rPr lang="pt-BR" smtClean="0"/>
              <a:t>‹nº›</a:t>
            </a:fld>
            <a:endParaRPr lang="pt-BR"/>
          </a:p>
        </p:txBody>
      </p:sp>
    </p:spTree>
    <p:extLst>
      <p:ext uri="{BB962C8B-B14F-4D97-AF65-F5344CB8AC3E}">
        <p14:creationId xmlns:p14="http://schemas.microsoft.com/office/powerpoint/2010/main" val="31902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3E8CF-DCE8-4A6E-9E45-383921E59210}" type="datetimeFigureOut">
              <a:rPr lang="pt-BR" smtClean="0"/>
              <a:t>11/11/2022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9090D-5275-416F-AD78-335E719F2C2B}" type="slidenum">
              <a:rPr lang="pt-BR" smtClean="0"/>
              <a:t>‹nº›</a:t>
            </a:fld>
            <a:endParaRPr lang="pt-BR"/>
          </a:p>
        </p:txBody>
      </p:sp>
    </p:spTree>
    <p:extLst>
      <p:ext uri="{BB962C8B-B14F-4D97-AF65-F5344CB8AC3E}">
        <p14:creationId xmlns:p14="http://schemas.microsoft.com/office/powerpoint/2010/main" val="2857298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22218" y="221817"/>
            <a:ext cx="9144000" cy="734146"/>
          </a:xfrm>
        </p:spPr>
        <p:txBody>
          <a:bodyPr>
            <a:normAutofit fontScale="90000"/>
          </a:bodyPr>
          <a:lstStyle/>
          <a:p>
            <a:r>
              <a:rPr lang="pt-BR" b="1" dirty="0"/>
              <a:t>Triggers no MYSQL</a:t>
            </a:r>
          </a:p>
        </p:txBody>
      </p:sp>
      <p:sp>
        <p:nvSpPr>
          <p:cNvPr id="4" name="Retângulo 3"/>
          <p:cNvSpPr/>
          <p:nvPr/>
        </p:nvSpPr>
        <p:spPr>
          <a:xfrm>
            <a:off x="457198" y="1208451"/>
            <a:ext cx="11416145" cy="5262979"/>
          </a:xfrm>
          <a:prstGeom prst="rect">
            <a:avLst/>
          </a:prstGeom>
        </p:spPr>
        <p:txBody>
          <a:bodyPr wrap="square">
            <a:spAutoFit/>
          </a:bodyPr>
          <a:lstStyle/>
          <a:p>
            <a:pPr algn="just"/>
            <a:r>
              <a:rPr lang="pt-BR" sz="2400" b="1" i="0" dirty="0">
                <a:solidFill>
                  <a:srgbClr val="2A3744"/>
                </a:solidFill>
                <a:effectLst/>
                <a:latin typeface="Roboto"/>
              </a:rPr>
              <a:t>O que é Trigger?</a:t>
            </a:r>
          </a:p>
          <a:p>
            <a:pPr algn="just"/>
            <a:r>
              <a:rPr lang="pt-BR" sz="2400" b="0" i="0" dirty="0">
                <a:solidFill>
                  <a:srgbClr val="2A3744"/>
                </a:solidFill>
                <a:effectLst/>
                <a:latin typeface="Roboto"/>
              </a:rPr>
              <a:t>"Gatilho ou trigger é um recurso de programação executado sempre que o evento associado ocorrer. Trigger é um tipo especial de procedimento armazenado, que é executado sempre que há uma tentativa de modificar os dados de uma tabela que é protegida por ele.“</a:t>
            </a:r>
          </a:p>
          <a:p>
            <a:pPr algn="just"/>
            <a:endParaRPr lang="pt-BR" sz="2400" b="0" i="0" dirty="0">
              <a:solidFill>
                <a:srgbClr val="2A3744"/>
              </a:solidFill>
              <a:effectLst/>
              <a:latin typeface="Roboto"/>
            </a:endParaRPr>
          </a:p>
          <a:p>
            <a:pPr algn="just"/>
            <a:r>
              <a:rPr lang="pt-BR" sz="2400" b="0" i="0" dirty="0">
                <a:solidFill>
                  <a:srgbClr val="2A3744"/>
                </a:solidFill>
                <a:effectLst/>
                <a:latin typeface="Roboto"/>
              </a:rPr>
              <a:t>Uma trigger fica atenta o tempo todo, só esperando que um evento específico ocorra pra entrar em ação, por isso chamamos de Trigger ou Gatilho, em português.</a:t>
            </a:r>
          </a:p>
          <a:p>
            <a:pPr algn="just"/>
            <a:endParaRPr lang="pt-BR" sz="2400" b="0" i="0" dirty="0">
              <a:solidFill>
                <a:srgbClr val="2A3744"/>
              </a:solidFill>
              <a:effectLst/>
              <a:latin typeface="Roboto"/>
            </a:endParaRPr>
          </a:p>
          <a:p>
            <a:pPr algn="just"/>
            <a:r>
              <a:rPr lang="pt-BR" sz="2400" b="0" i="0" dirty="0">
                <a:solidFill>
                  <a:srgbClr val="2A3744"/>
                </a:solidFill>
                <a:effectLst/>
                <a:latin typeface="Roboto"/>
              </a:rPr>
              <a:t>Sobre os eventos, eles são relacionados com alterações nas tabelas, como inserções ou exclusões, por exemplo. Você pode configurar uma Trigger pra se executar sempre que um registro for alterado numa tabela, isso é bem útil pra criar histórico de alterações.</a:t>
            </a:r>
          </a:p>
        </p:txBody>
      </p:sp>
    </p:spTree>
    <p:extLst>
      <p:ext uri="{BB962C8B-B14F-4D97-AF65-F5344CB8AC3E}">
        <p14:creationId xmlns:p14="http://schemas.microsoft.com/office/powerpoint/2010/main" val="24822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36072" y="415781"/>
            <a:ext cx="9144000" cy="734146"/>
          </a:xfrm>
        </p:spPr>
        <p:txBody>
          <a:bodyPr>
            <a:normAutofit fontScale="90000"/>
          </a:bodyPr>
          <a:lstStyle/>
          <a:p>
            <a:r>
              <a:rPr lang="pt-BR" b="1" dirty="0"/>
              <a:t>Eventos: Triggers no MYSQL</a:t>
            </a:r>
          </a:p>
        </p:txBody>
      </p:sp>
      <p:pic>
        <p:nvPicPr>
          <p:cNvPr id="3" name="Imagem 2"/>
          <p:cNvPicPr>
            <a:picLocks noChangeAspect="1"/>
          </p:cNvPicPr>
          <p:nvPr/>
        </p:nvPicPr>
        <p:blipFill>
          <a:blip r:embed="rId2"/>
          <a:stretch>
            <a:fillRect/>
          </a:stretch>
        </p:blipFill>
        <p:spPr>
          <a:xfrm>
            <a:off x="7176655" y="1359044"/>
            <a:ext cx="3717779" cy="4157890"/>
          </a:xfrm>
          <a:prstGeom prst="rect">
            <a:avLst/>
          </a:prstGeom>
        </p:spPr>
      </p:pic>
      <p:sp>
        <p:nvSpPr>
          <p:cNvPr id="5" name="Retângulo 4"/>
          <p:cNvSpPr/>
          <p:nvPr/>
        </p:nvSpPr>
        <p:spPr>
          <a:xfrm>
            <a:off x="540328" y="1914495"/>
            <a:ext cx="6096000" cy="3785652"/>
          </a:xfrm>
          <a:prstGeom prst="rect">
            <a:avLst/>
          </a:prstGeom>
        </p:spPr>
        <p:txBody>
          <a:bodyPr>
            <a:spAutoFit/>
          </a:bodyPr>
          <a:lstStyle/>
          <a:p>
            <a:r>
              <a:rPr lang="pt-BR" sz="2400" dirty="0">
                <a:solidFill>
                  <a:srgbClr val="2A3744"/>
                </a:solidFill>
                <a:latin typeface="Roboto"/>
              </a:rPr>
              <a:t>O</a:t>
            </a:r>
            <a:r>
              <a:rPr lang="pt-BR" sz="2400" b="0" i="0" dirty="0">
                <a:solidFill>
                  <a:srgbClr val="2A3744"/>
                </a:solidFill>
                <a:effectLst/>
                <a:latin typeface="Roboto"/>
              </a:rPr>
              <a:t>pções de eventos disponíveis na triggers:</a:t>
            </a:r>
          </a:p>
          <a:p>
            <a:endParaRPr lang="pt-BR" sz="2400" b="0" i="0" dirty="0">
              <a:solidFill>
                <a:srgbClr val="2A3744"/>
              </a:solidFill>
              <a:effectLst/>
              <a:latin typeface="Roboto"/>
            </a:endParaRPr>
          </a:p>
          <a:p>
            <a:pPr>
              <a:buFont typeface="Arial" panose="020B0604020202020204" pitchFamily="34" charset="0"/>
              <a:buChar char="•"/>
            </a:pPr>
            <a:r>
              <a:rPr lang="pt-BR" sz="2400" b="0" i="0" dirty="0">
                <a:solidFill>
                  <a:srgbClr val="2A3744"/>
                </a:solidFill>
                <a:effectLst/>
                <a:latin typeface="Roboto"/>
              </a:rPr>
              <a:t> </a:t>
            </a:r>
            <a:r>
              <a:rPr lang="pt-BR" sz="2400" b="0" i="0" dirty="0" err="1">
                <a:solidFill>
                  <a:srgbClr val="2A3744"/>
                </a:solidFill>
                <a:effectLst/>
                <a:latin typeface="Roboto"/>
              </a:rPr>
              <a:t>Before</a:t>
            </a:r>
            <a:r>
              <a:rPr lang="pt-BR" sz="2400" b="0" i="0" dirty="0">
                <a:solidFill>
                  <a:srgbClr val="2A3744"/>
                </a:solidFill>
                <a:effectLst/>
                <a:latin typeface="Roboto"/>
              </a:rPr>
              <a:t> </a:t>
            </a:r>
            <a:r>
              <a:rPr lang="pt-BR" sz="2400" b="0" i="0" dirty="0" err="1">
                <a:solidFill>
                  <a:srgbClr val="2A3744"/>
                </a:solidFill>
                <a:effectLst/>
                <a:latin typeface="Roboto"/>
              </a:rPr>
              <a:t>insert</a:t>
            </a:r>
            <a:r>
              <a:rPr lang="pt-BR" sz="2400" b="0" i="0" dirty="0">
                <a:solidFill>
                  <a:srgbClr val="2A3744"/>
                </a:solidFill>
                <a:effectLst/>
                <a:latin typeface="Roboto"/>
              </a:rPr>
              <a:t> (Antes de inserir)</a:t>
            </a:r>
          </a:p>
          <a:p>
            <a:pPr>
              <a:buFont typeface="Arial" panose="020B0604020202020204" pitchFamily="34" charset="0"/>
              <a:buChar char="•"/>
            </a:pPr>
            <a:r>
              <a:rPr lang="pt-BR" sz="2400" b="0" i="0" dirty="0">
                <a:solidFill>
                  <a:srgbClr val="2A3744"/>
                </a:solidFill>
                <a:effectLst/>
                <a:latin typeface="Roboto"/>
              </a:rPr>
              <a:t> </a:t>
            </a:r>
            <a:r>
              <a:rPr lang="pt-BR" sz="2400" b="0" i="0" dirty="0" err="1">
                <a:solidFill>
                  <a:srgbClr val="2A3744"/>
                </a:solidFill>
                <a:effectLst/>
                <a:latin typeface="Roboto"/>
              </a:rPr>
              <a:t>After</a:t>
            </a:r>
            <a:r>
              <a:rPr lang="pt-BR" sz="2400" b="0" i="0" dirty="0">
                <a:solidFill>
                  <a:srgbClr val="2A3744"/>
                </a:solidFill>
                <a:effectLst/>
                <a:latin typeface="Roboto"/>
              </a:rPr>
              <a:t> </a:t>
            </a:r>
            <a:r>
              <a:rPr lang="pt-BR" sz="2400" b="0" i="0" dirty="0" err="1">
                <a:solidFill>
                  <a:srgbClr val="2A3744"/>
                </a:solidFill>
                <a:effectLst/>
                <a:latin typeface="Roboto"/>
              </a:rPr>
              <a:t>insert</a:t>
            </a:r>
            <a:r>
              <a:rPr lang="pt-BR" sz="2400" b="0" i="0" dirty="0">
                <a:solidFill>
                  <a:srgbClr val="2A3744"/>
                </a:solidFill>
                <a:effectLst/>
                <a:latin typeface="Roboto"/>
              </a:rPr>
              <a:t> (Depois de inserir)</a:t>
            </a:r>
          </a:p>
          <a:p>
            <a:pPr>
              <a:buFont typeface="Arial" panose="020B0604020202020204" pitchFamily="34" charset="0"/>
              <a:buChar char="•"/>
            </a:pPr>
            <a:endParaRPr lang="pt-BR" sz="2400" b="0" i="0" dirty="0">
              <a:solidFill>
                <a:srgbClr val="2A3744"/>
              </a:solidFill>
              <a:effectLst/>
              <a:latin typeface="Roboto"/>
            </a:endParaRPr>
          </a:p>
          <a:p>
            <a:pPr>
              <a:buFont typeface="Arial" panose="020B0604020202020204" pitchFamily="34" charset="0"/>
              <a:buChar char="•"/>
            </a:pPr>
            <a:r>
              <a:rPr lang="pt-BR" sz="2400" b="0" i="0" dirty="0">
                <a:solidFill>
                  <a:srgbClr val="2A3744"/>
                </a:solidFill>
                <a:effectLst/>
                <a:latin typeface="Roboto"/>
              </a:rPr>
              <a:t> </a:t>
            </a:r>
            <a:r>
              <a:rPr lang="pt-BR" sz="2400" b="0" i="0" dirty="0" err="1">
                <a:solidFill>
                  <a:srgbClr val="2A3744"/>
                </a:solidFill>
                <a:effectLst/>
                <a:latin typeface="Roboto"/>
              </a:rPr>
              <a:t>Before</a:t>
            </a:r>
            <a:r>
              <a:rPr lang="pt-BR" sz="2400" b="0" i="0" dirty="0">
                <a:solidFill>
                  <a:srgbClr val="2A3744"/>
                </a:solidFill>
                <a:effectLst/>
                <a:latin typeface="Roboto"/>
              </a:rPr>
              <a:t> </a:t>
            </a:r>
            <a:r>
              <a:rPr lang="pt-BR" sz="2400" b="0" i="0" dirty="0" err="1">
                <a:solidFill>
                  <a:srgbClr val="2A3744"/>
                </a:solidFill>
                <a:effectLst/>
                <a:latin typeface="Roboto"/>
              </a:rPr>
              <a:t>update</a:t>
            </a:r>
            <a:r>
              <a:rPr lang="pt-BR" sz="2400" b="0" i="0" dirty="0">
                <a:solidFill>
                  <a:srgbClr val="2A3744"/>
                </a:solidFill>
                <a:effectLst/>
                <a:latin typeface="Roboto"/>
              </a:rPr>
              <a:t> (Antes de atualizar)</a:t>
            </a:r>
          </a:p>
          <a:p>
            <a:pPr>
              <a:buFont typeface="Arial" panose="020B0604020202020204" pitchFamily="34" charset="0"/>
              <a:buChar char="•"/>
            </a:pPr>
            <a:r>
              <a:rPr lang="pt-BR" sz="2400" b="0" i="0" dirty="0">
                <a:solidFill>
                  <a:srgbClr val="2A3744"/>
                </a:solidFill>
                <a:effectLst/>
                <a:latin typeface="Roboto"/>
              </a:rPr>
              <a:t> </a:t>
            </a:r>
            <a:r>
              <a:rPr lang="pt-BR" sz="2400" b="0" i="0" dirty="0" err="1">
                <a:solidFill>
                  <a:srgbClr val="2A3744"/>
                </a:solidFill>
                <a:effectLst/>
                <a:latin typeface="Roboto"/>
              </a:rPr>
              <a:t>After</a:t>
            </a:r>
            <a:r>
              <a:rPr lang="pt-BR" sz="2400" b="0" i="0" dirty="0">
                <a:solidFill>
                  <a:srgbClr val="2A3744"/>
                </a:solidFill>
                <a:effectLst/>
                <a:latin typeface="Roboto"/>
              </a:rPr>
              <a:t> </a:t>
            </a:r>
            <a:r>
              <a:rPr lang="pt-BR" sz="2400" b="0" i="0" dirty="0" err="1">
                <a:solidFill>
                  <a:srgbClr val="2A3744"/>
                </a:solidFill>
                <a:effectLst/>
                <a:latin typeface="Roboto"/>
              </a:rPr>
              <a:t>update</a:t>
            </a:r>
            <a:r>
              <a:rPr lang="pt-BR" sz="2400" b="0" i="0" dirty="0">
                <a:solidFill>
                  <a:srgbClr val="2A3744"/>
                </a:solidFill>
                <a:effectLst/>
                <a:latin typeface="Roboto"/>
              </a:rPr>
              <a:t> (Depois de atualizar)</a:t>
            </a:r>
          </a:p>
          <a:p>
            <a:pPr>
              <a:buFont typeface="Arial" panose="020B0604020202020204" pitchFamily="34" charset="0"/>
              <a:buChar char="•"/>
            </a:pPr>
            <a:endParaRPr lang="pt-BR" sz="2400" b="0" i="0" dirty="0">
              <a:solidFill>
                <a:srgbClr val="2A3744"/>
              </a:solidFill>
              <a:effectLst/>
              <a:latin typeface="Roboto"/>
            </a:endParaRPr>
          </a:p>
          <a:p>
            <a:pPr>
              <a:buFont typeface="Arial" panose="020B0604020202020204" pitchFamily="34" charset="0"/>
              <a:buChar char="•"/>
            </a:pPr>
            <a:r>
              <a:rPr lang="pt-BR" sz="2400" b="0" i="0" dirty="0">
                <a:solidFill>
                  <a:srgbClr val="2A3744"/>
                </a:solidFill>
                <a:effectLst/>
                <a:latin typeface="Roboto"/>
              </a:rPr>
              <a:t> </a:t>
            </a:r>
            <a:r>
              <a:rPr lang="pt-BR" sz="2400" b="0" i="0" dirty="0" err="1">
                <a:solidFill>
                  <a:srgbClr val="2A3744"/>
                </a:solidFill>
                <a:effectLst/>
                <a:latin typeface="Roboto"/>
              </a:rPr>
              <a:t>Before</a:t>
            </a:r>
            <a:r>
              <a:rPr lang="pt-BR" sz="2400" b="0" i="0" dirty="0">
                <a:solidFill>
                  <a:srgbClr val="2A3744"/>
                </a:solidFill>
                <a:effectLst/>
                <a:latin typeface="Roboto"/>
              </a:rPr>
              <a:t> delete (Antes de apagar)</a:t>
            </a:r>
          </a:p>
          <a:p>
            <a:pPr>
              <a:buFont typeface="Arial" panose="020B0604020202020204" pitchFamily="34" charset="0"/>
              <a:buChar char="•"/>
            </a:pPr>
            <a:r>
              <a:rPr lang="pt-BR" sz="2400" b="0" i="0" dirty="0">
                <a:solidFill>
                  <a:srgbClr val="2A3744"/>
                </a:solidFill>
                <a:effectLst/>
                <a:latin typeface="Roboto"/>
              </a:rPr>
              <a:t> </a:t>
            </a:r>
            <a:r>
              <a:rPr lang="pt-BR" sz="2400" b="0" i="0" dirty="0" err="1">
                <a:solidFill>
                  <a:srgbClr val="2A3744"/>
                </a:solidFill>
                <a:effectLst/>
                <a:latin typeface="Roboto"/>
              </a:rPr>
              <a:t>After</a:t>
            </a:r>
            <a:r>
              <a:rPr lang="pt-BR" sz="2400" b="0" i="0" dirty="0">
                <a:solidFill>
                  <a:srgbClr val="2A3744"/>
                </a:solidFill>
                <a:effectLst/>
                <a:latin typeface="Roboto"/>
              </a:rPr>
              <a:t> delete (Depois de apagar)</a:t>
            </a:r>
          </a:p>
        </p:txBody>
      </p:sp>
    </p:spTree>
    <p:extLst>
      <p:ext uri="{BB962C8B-B14F-4D97-AF65-F5344CB8AC3E}">
        <p14:creationId xmlns:p14="http://schemas.microsoft.com/office/powerpoint/2010/main" val="423998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36071" y="800955"/>
            <a:ext cx="9144000" cy="734146"/>
          </a:xfrm>
        </p:spPr>
        <p:txBody>
          <a:bodyPr>
            <a:normAutofit fontScale="90000"/>
          </a:bodyPr>
          <a:lstStyle/>
          <a:p>
            <a:r>
              <a:rPr lang="pt-BR" b="1" dirty="0"/>
              <a:t>Atividade: Triggers no</a:t>
            </a:r>
            <a:r>
              <a:rPr lang="pt-BR" b="1" dirty="0">
                <a:solidFill>
                  <a:srgbClr val="FF0000"/>
                </a:solidFill>
              </a:rPr>
              <a:t> MYSQL</a:t>
            </a:r>
            <a:br>
              <a:rPr lang="pt-BR" b="1" dirty="0">
                <a:solidFill>
                  <a:srgbClr val="FF0000"/>
                </a:solidFill>
              </a:rPr>
            </a:br>
            <a:r>
              <a:rPr lang="pt-BR" b="1" dirty="0">
                <a:solidFill>
                  <a:srgbClr val="FF0000"/>
                </a:solidFill>
              </a:rPr>
              <a:t>BD EXEMPLO</a:t>
            </a:r>
          </a:p>
        </p:txBody>
      </p:sp>
      <p:sp>
        <p:nvSpPr>
          <p:cNvPr id="3" name="Retângulo 2"/>
          <p:cNvSpPr/>
          <p:nvPr/>
        </p:nvSpPr>
        <p:spPr>
          <a:xfrm>
            <a:off x="721768" y="1845024"/>
            <a:ext cx="4347665" cy="3477875"/>
          </a:xfrm>
          <a:prstGeom prst="rect">
            <a:avLst/>
          </a:prstGeom>
        </p:spPr>
        <p:txBody>
          <a:bodyPr wrap="none">
            <a:spAutoFit/>
          </a:bodyPr>
          <a:lstStyle/>
          <a:p>
            <a:r>
              <a:rPr lang="pt-BR" sz="2200" i="0" dirty="0">
                <a:solidFill>
                  <a:srgbClr val="2A3744"/>
                </a:solidFill>
                <a:effectLst/>
                <a:latin typeface="Roboto"/>
              </a:rPr>
              <a:t>Criando a tabela de </a:t>
            </a:r>
            <a:r>
              <a:rPr lang="pt-BR" sz="2200" b="1" i="0" dirty="0">
                <a:solidFill>
                  <a:srgbClr val="2A3744"/>
                </a:solidFill>
                <a:effectLst/>
                <a:latin typeface="Roboto"/>
              </a:rPr>
              <a:t>produtos:</a:t>
            </a:r>
          </a:p>
          <a:p>
            <a:endParaRPr lang="pt-BR" sz="2200" b="1" dirty="0">
              <a:solidFill>
                <a:srgbClr val="2A3744"/>
              </a:solidFill>
              <a:latin typeface="Roboto"/>
            </a:endParaRPr>
          </a:p>
          <a:p>
            <a:r>
              <a:rPr lang="pt-BR" sz="2200" i="0" dirty="0" err="1">
                <a:solidFill>
                  <a:srgbClr val="2A3744"/>
                </a:solidFill>
                <a:effectLst/>
                <a:latin typeface="Roboto"/>
              </a:rPr>
              <a:t>Create</a:t>
            </a:r>
            <a:r>
              <a:rPr lang="pt-BR" sz="2200" i="0" dirty="0">
                <a:solidFill>
                  <a:srgbClr val="2A3744"/>
                </a:solidFill>
                <a:effectLst/>
                <a:latin typeface="Roboto"/>
              </a:rPr>
              <a:t> </a:t>
            </a:r>
            <a:r>
              <a:rPr lang="pt-BR" sz="2200" i="0" dirty="0" err="1">
                <a:solidFill>
                  <a:srgbClr val="2A3744"/>
                </a:solidFill>
                <a:effectLst/>
                <a:latin typeface="Roboto"/>
              </a:rPr>
              <a:t>table</a:t>
            </a:r>
            <a:r>
              <a:rPr lang="pt-BR" sz="2200" i="0" dirty="0">
                <a:solidFill>
                  <a:srgbClr val="2A3744"/>
                </a:solidFill>
                <a:effectLst/>
                <a:latin typeface="Roboto"/>
              </a:rPr>
              <a:t> </a:t>
            </a:r>
            <a:r>
              <a:rPr lang="pt-BR" sz="2200" b="1" i="0" dirty="0">
                <a:solidFill>
                  <a:srgbClr val="2A3744"/>
                </a:solidFill>
                <a:effectLst/>
                <a:latin typeface="Roboto"/>
              </a:rPr>
              <a:t>produtos</a:t>
            </a:r>
            <a:r>
              <a:rPr lang="pt-BR" sz="2200" i="0" dirty="0">
                <a:solidFill>
                  <a:srgbClr val="2A3744"/>
                </a:solidFill>
                <a:effectLst/>
                <a:latin typeface="Roboto"/>
              </a:rPr>
              <a:t> (</a:t>
            </a:r>
          </a:p>
          <a:p>
            <a:r>
              <a:rPr lang="pt-BR" sz="2200" dirty="0" err="1">
                <a:solidFill>
                  <a:srgbClr val="2A3744"/>
                </a:solidFill>
                <a:latin typeface="Roboto"/>
              </a:rPr>
              <a:t>codigo</a:t>
            </a:r>
            <a:r>
              <a:rPr lang="pt-BR" sz="2200" dirty="0">
                <a:solidFill>
                  <a:srgbClr val="2A3744"/>
                </a:solidFill>
                <a:latin typeface="Roboto"/>
              </a:rPr>
              <a:t>           </a:t>
            </a:r>
            <a:r>
              <a:rPr lang="pt-BR" sz="2200" dirty="0" err="1">
                <a:solidFill>
                  <a:srgbClr val="2A3744"/>
                </a:solidFill>
                <a:latin typeface="Roboto"/>
              </a:rPr>
              <a:t>int</a:t>
            </a:r>
            <a:r>
              <a:rPr lang="pt-BR" sz="2200" dirty="0">
                <a:solidFill>
                  <a:srgbClr val="2A3744"/>
                </a:solidFill>
                <a:latin typeface="Roboto"/>
              </a:rPr>
              <a:t>(5)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a:solidFill>
                  <a:srgbClr val="2A3744"/>
                </a:solidFill>
                <a:latin typeface="Roboto"/>
              </a:rPr>
              <a:t>nome            varchar(50)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a:solidFill>
                  <a:srgbClr val="2A3744"/>
                </a:solidFill>
                <a:latin typeface="Roboto"/>
              </a:rPr>
              <a:t>estoque        </a:t>
            </a:r>
            <a:r>
              <a:rPr lang="pt-BR" sz="2200" dirty="0" err="1">
                <a:solidFill>
                  <a:srgbClr val="2A3744"/>
                </a:solidFill>
                <a:latin typeface="Roboto"/>
              </a:rPr>
              <a:t>int</a:t>
            </a:r>
            <a:r>
              <a:rPr lang="pt-BR" sz="2200" dirty="0">
                <a:solidFill>
                  <a:srgbClr val="2A3744"/>
                </a:solidFill>
                <a:latin typeface="Roboto"/>
              </a:rPr>
              <a:t>(5)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preco</a:t>
            </a:r>
            <a:r>
              <a:rPr lang="pt-BR" sz="2200" dirty="0">
                <a:solidFill>
                  <a:srgbClr val="2A3744"/>
                </a:solidFill>
                <a:latin typeface="Roboto"/>
              </a:rPr>
              <a:t>            </a:t>
            </a:r>
            <a:r>
              <a:rPr lang="pt-BR" sz="2200" dirty="0" err="1">
                <a:solidFill>
                  <a:srgbClr val="2A3744"/>
                </a:solidFill>
                <a:latin typeface="Roboto"/>
              </a:rPr>
              <a:t>float</a:t>
            </a:r>
            <a:r>
              <a:rPr lang="pt-BR" sz="2200" dirty="0">
                <a:solidFill>
                  <a:srgbClr val="2A3744"/>
                </a:solidFill>
                <a:latin typeface="Roboto"/>
              </a:rPr>
              <a:t>(5,2)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primary</a:t>
            </a:r>
            <a:r>
              <a:rPr lang="pt-BR" sz="2200" dirty="0">
                <a:solidFill>
                  <a:srgbClr val="2A3744"/>
                </a:solidFill>
                <a:latin typeface="Roboto"/>
              </a:rPr>
              <a:t> </a:t>
            </a:r>
            <a:r>
              <a:rPr lang="pt-BR" sz="2200" dirty="0" err="1">
                <a:solidFill>
                  <a:srgbClr val="2A3744"/>
                </a:solidFill>
                <a:latin typeface="Roboto"/>
              </a:rPr>
              <a:t>key</a:t>
            </a:r>
            <a:r>
              <a:rPr lang="pt-BR" sz="2200" dirty="0">
                <a:solidFill>
                  <a:srgbClr val="2A3744"/>
                </a:solidFill>
                <a:latin typeface="Roboto"/>
              </a:rPr>
              <a:t> (</a:t>
            </a:r>
            <a:r>
              <a:rPr lang="pt-BR" sz="2200" dirty="0" err="1">
                <a:solidFill>
                  <a:srgbClr val="2A3744"/>
                </a:solidFill>
                <a:latin typeface="Roboto"/>
              </a:rPr>
              <a:t>codigo</a:t>
            </a:r>
            <a:r>
              <a:rPr lang="pt-BR" sz="2200" dirty="0">
                <a:solidFill>
                  <a:srgbClr val="2A3744"/>
                </a:solidFill>
                <a:latin typeface="Roboto"/>
              </a:rPr>
              <a:t>));</a:t>
            </a:r>
          </a:p>
          <a:p>
            <a:endParaRPr lang="pt-BR" sz="2200" dirty="0">
              <a:solidFill>
                <a:srgbClr val="2A3744"/>
              </a:solidFill>
              <a:latin typeface="Roboto"/>
            </a:endParaRPr>
          </a:p>
          <a:p>
            <a:endParaRPr lang="pt-BR" sz="2200" b="1" i="0" dirty="0">
              <a:solidFill>
                <a:srgbClr val="2A3744"/>
              </a:solidFill>
              <a:effectLst/>
              <a:latin typeface="Roboto"/>
            </a:endParaRPr>
          </a:p>
        </p:txBody>
      </p:sp>
      <p:sp>
        <p:nvSpPr>
          <p:cNvPr id="4" name="Retângulo 3"/>
          <p:cNvSpPr/>
          <p:nvPr/>
        </p:nvSpPr>
        <p:spPr>
          <a:xfrm>
            <a:off x="5708071" y="1845024"/>
            <a:ext cx="6206837" cy="4493538"/>
          </a:xfrm>
          <a:prstGeom prst="rect">
            <a:avLst/>
          </a:prstGeom>
        </p:spPr>
        <p:txBody>
          <a:bodyPr wrap="square">
            <a:spAutoFit/>
          </a:bodyPr>
          <a:lstStyle/>
          <a:p>
            <a:r>
              <a:rPr lang="pt-BR" sz="2200" i="0" dirty="0">
                <a:solidFill>
                  <a:srgbClr val="2A3744"/>
                </a:solidFill>
                <a:effectLst/>
                <a:latin typeface="Roboto"/>
              </a:rPr>
              <a:t>Criando a tabela de </a:t>
            </a:r>
            <a:r>
              <a:rPr lang="pt-BR" sz="2200" b="1" i="0" dirty="0" err="1">
                <a:solidFill>
                  <a:srgbClr val="2A3744"/>
                </a:solidFill>
                <a:effectLst/>
                <a:latin typeface="Roboto"/>
              </a:rPr>
              <a:t>historico_precos</a:t>
            </a:r>
            <a:r>
              <a:rPr lang="pt-BR" sz="2200" b="1" i="0" dirty="0">
                <a:solidFill>
                  <a:srgbClr val="2A3744"/>
                </a:solidFill>
                <a:effectLst/>
                <a:latin typeface="Roboto"/>
              </a:rPr>
              <a:t>:</a:t>
            </a:r>
          </a:p>
          <a:p>
            <a:endParaRPr lang="pt-BR" sz="2200" b="1" dirty="0">
              <a:solidFill>
                <a:srgbClr val="2A3744"/>
              </a:solidFill>
              <a:latin typeface="Roboto"/>
            </a:endParaRPr>
          </a:p>
          <a:p>
            <a:r>
              <a:rPr lang="pt-BR" sz="2200" i="0" dirty="0" err="1">
                <a:solidFill>
                  <a:srgbClr val="2A3744"/>
                </a:solidFill>
                <a:effectLst/>
                <a:latin typeface="Roboto"/>
              </a:rPr>
              <a:t>Create</a:t>
            </a:r>
            <a:r>
              <a:rPr lang="pt-BR" sz="2200" i="0" dirty="0">
                <a:solidFill>
                  <a:srgbClr val="2A3744"/>
                </a:solidFill>
                <a:effectLst/>
                <a:latin typeface="Roboto"/>
              </a:rPr>
              <a:t> </a:t>
            </a:r>
            <a:r>
              <a:rPr lang="pt-BR" sz="2200" i="0" dirty="0" err="1">
                <a:solidFill>
                  <a:srgbClr val="2A3744"/>
                </a:solidFill>
                <a:effectLst/>
                <a:latin typeface="Roboto"/>
              </a:rPr>
              <a:t>table</a:t>
            </a:r>
            <a:r>
              <a:rPr lang="pt-BR" sz="2200" i="0" dirty="0">
                <a:solidFill>
                  <a:srgbClr val="2A3744"/>
                </a:solidFill>
                <a:effectLst/>
                <a:latin typeface="Roboto"/>
              </a:rPr>
              <a:t> </a:t>
            </a:r>
            <a:r>
              <a:rPr lang="pt-BR" sz="2200" b="1" i="0" dirty="0" err="1">
                <a:solidFill>
                  <a:srgbClr val="2A3744"/>
                </a:solidFill>
                <a:effectLst/>
                <a:latin typeface="Roboto"/>
              </a:rPr>
              <a:t>historico_precos</a:t>
            </a:r>
            <a:r>
              <a:rPr lang="pt-BR" sz="2200" i="0" dirty="0">
                <a:solidFill>
                  <a:srgbClr val="2A3744"/>
                </a:solidFill>
                <a:effectLst/>
                <a:latin typeface="Roboto"/>
              </a:rPr>
              <a:t> (</a:t>
            </a:r>
          </a:p>
          <a:p>
            <a:r>
              <a:rPr lang="pt-BR" sz="2200" dirty="0" err="1">
                <a:solidFill>
                  <a:srgbClr val="2A3744"/>
                </a:solidFill>
                <a:latin typeface="Roboto"/>
              </a:rPr>
              <a:t>codigo</a:t>
            </a:r>
            <a:r>
              <a:rPr lang="pt-BR" sz="2200" dirty="0">
                <a:solidFill>
                  <a:srgbClr val="2A3744"/>
                </a:solidFill>
                <a:latin typeface="Roboto"/>
              </a:rPr>
              <a:t>               </a:t>
            </a:r>
            <a:r>
              <a:rPr lang="pt-BR" sz="2200" dirty="0" err="1">
                <a:solidFill>
                  <a:srgbClr val="2A3744"/>
                </a:solidFill>
                <a:latin typeface="Roboto"/>
              </a:rPr>
              <a:t>int</a:t>
            </a:r>
            <a:r>
              <a:rPr lang="pt-BR" sz="2200" dirty="0">
                <a:solidFill>
                  <a:srgbClr val="2A3744"/>
                </a:solidFill>
                <a:latin typeface="Roboto"/>
              </a:rPr>
              <a:t>(5)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a:solidFill>
                  <a:srgbClr val="2A3744"/>
                </a:solidFill>
                <a:latin typeface="Roboto"/>
              </a:rPr>
              <a:t>data                  date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codproduto</a:t>
            </a:r>
            <a:r>
              <a:rPr lang="pt-BR" sz="2200" dirty="0">
                <a:solidFill>
                  <a:srgbClr val="2A3744"/>
                </a:solidFill>
                <a:latin typeface="Roboto"/>
              </a:rPr>
              <a:t>       </a:t>
            </a:r>
            <a:r>
              <a:rPr lang="pt-BR" sz="2200" dirty="0" err="1">
                <a:solidFill>
                  <a:srgbClr val="2A3744"/>
                </a:solidFill>
                <a:latin typeface="Roboto"/>
              </a:rPr>
              <a:t>int</a:t>
            </a:r>
            <a:r>
              <a:rPr lang="pt-BR" sz="2200" dirty="0">
                <a:solidFill>
                  <a:srgbClr val="2A3744"/>
                </a:solidFill>
                <a:latin typeface="Roboto"/>
              </a:rPr>
              <a:t>(5)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precoanterior</a:t>
            </a:r>
            <a:r>
              <a:rPr lang="pt-BR" sz="2200" dirty="0">
                <a:solidFill>
                  <a:srgbClr val="2A3744"/>
                </a:solidFill>
                <a:latin typeface="Roboto"/>
              </a:rPr>
              <a:t>    </a:t>
            </a:r>
            <a:r>
              <a:rPr lang="pt-BR" sz="2200" dirty="0" err="1">
                <a:solidFill>
                  <a:srgbClr val="2A3744"/>
                </a:solidFill>
                <a:latin typeface="Roboto"/>
              </a:rPr>
              <a:t>float</a:t>
            </a:r>
            <a:r>
              <a:rPr lang="pt-BR" sz="2200" dirty="0">
                <a:solidFill>
                  <a:srgbClr val="2A3744"/>
                </a:solidFill>
                <a:latin typeface="Roboto"/>
              </a:rPr>
              <a:t>(5,2)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preconovo</a:t>
            </a:r>
            <a:r>
              <a:rPr lang="pt-BR" sz="2200" dirty="0">
                <a:solidFill>
                  <a:srgbClr val="2A3744"/>
                </a:solidFill>
                <a:latin typeface="Roboto"/>
              </a:rPr>
              <a:t>        </a:t>
            </a:r>
            <a:r>
              <a:rPr lang="pt-BR" sz="2200" dirty="0" err="1">
                <a:solidFill>
                  <a:srgbClr val="2A3744"/>
                </a:solidFill>
                <a:latin typeface="Roboto"/>
              </a:rPr>
              <a:t>float</a:t>
            </a:r>
            <a:r>
              <a:rPr lang="pt-BR" sz="2200" dirty="0">
                <a:solidFill>
                  <a:srgbClr val="2A3744"/>
                </a:solidFill>
                <a:latin typeface="Roboto"/>
              </a:rPr>
              <a:t>(5,2)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primary</a:t>
            </a:r>
            <a:r>
              <a:rPr lang="pt-BR" sz="2200" dirty="0">
                <a:solidFill>
                  <a:srgbClr val="2A3744"/>
                </a:solidFill>
                <a:latin typeface="Roboto"/>
              </a:rPr>
              <a:t> </a:t>
            </a:r>
            <a:r>
              <a:rPr lang="pt-BR" sz="2200" dirty="0" err="1">
                <a:solidFill>
                  <a:srgbClr val="2A3744"/>
                </a:solidFill>
                <a:latin typeface="Roboto"/>
              </a:rPr>
              <a:t>key</a:t>
            </a:r>
            <a:r>
              <a:rPr lang="pt-BR" sz="2200" dirty="0">
                <a:solidFill>
                  <a:srgbClr val="2A3744"/>
                </a:solidFill>
                <a:latin typeface="Roboto"/>
              </a:rPr>
              <a:t> (</a:t>
            </a:r>
            <a:r>
              <a:rPr lang="pt-BR" sz="2200" dirty="0" err="1">
                <a:solidFill>
                  <a:srgbClr val="2A3744"/>
                </a:solidFill>
                <a:latin typeface="Roboto"/>
              </a:rPr>
              <a:t>codigo</a:t>
            </a:r>
            <a:r>
              <a:rPr lang="pt-BR" sz="2200" dirty="0">
                <a:solidFill>
                  <a:srgbClr val="2A3744"/>
                </a:solidFill>
                <a:latin typeface="Roboto"/>
              </a:rPr>
              <a:t>),</a:t>
            </a:r>
          </a:p>
          <a:p>
            <a:r>
              <a:rPr lang="pt-BR" sz="2200" dirty="0" err="1">
                <a:solidFill>
                  <a:srgbClr val="2A3744"/>
                </a:solidFill>
                <a:latin typeface="Roboto"/>
              </a:rPr>
              <a:t>foreign</a:t>
            </a:r>
            <a:r>
              <a:rPr lang="pt-BR" sz="2200" dirty="0">
                <a:solidFill>
                  <a:srgbClr val="2A3744"/>
                </a:solidFill>
                <a:latin typeface="Roboto"/>
              </a:rPr>
              <a:t> </a:t>
            </a:r>
            <a:r>
              <a:rPr lang="pt-BR" sz="2200" dirty="0" err="1">
                <a:solidFill>
                  <a:srgbClr val="2A3744"/>
                </a:solidFill>
                <a:latin typeface="Roboto"/>
              </a:rPr>
              <a:t>key</a:t>
            </a:r>
            <a:r>
              <a:rPr lang="pt-BR" sz="2200" dirty="0">
                <a:solidFill>
                  <a:srgbClr val="2A3744"/>
                </a:solidFill>
                <a:latin typeface="Roboto"/>
              </a:rPr>
              <a:t> (</a:t>
            </a:r>
            <a:r>
              <a:rPr lang="pt-BR" sz="2200" dirty="0" err="1">
                <a:solidFill>
                  <a:srgbClr val="2A3744"/>
                </a:solidFill>
                <a:latin typeface="Roboto"/>
              </a:rPr>
              <a:t>codproduto</a:t>
            </a:r>
            <a:r>
              <a:rPr lang="pt-BR" sz="2200" dirty="0">
                <a:solidFill>
                  <a:srgbClr val="2A3744"/>
                </a:solidFill>
                <a:latin typeface="Roboto"/>
              </a:rPr>
              <a:t>) </a:t>
            </a:r>
            <a:r>
              <a:rPr lang="pt-BR" sz="2200" dirty="0" err="1">
                <a:solidFill>
                  <a:srgbClr val="2A3744"/>
                </a:solidFill>
                <a:latin typeface="Roboto"/>
              </a:rPr>
              <a:t>references</a:t>
            </a:r>
            <a:r>
              <a:rPr lang="pt-BR" sz="2200" dirty="0">
                <a:solidFill>
                  <a:srgbClr val="2A3744"/>
                </a:solidFill>
                <a:latin typeface="Roboto"/>
              </a:rPr>
              <a:t> produtos (</a:t>
            </a:r>
            <a:r>
              <a:rPr lang="pt-BR" sz="2200" dirty="0" err="1">
                <a:solidFill>
                  <a:srgbClr val="2A3744"/>
                </a:solidFill>
                <a:latin typeface="Roboto"/>
              </a:rPr>
              <a:t>codigo</a:t>
            </a:r>
            <a:r>
              <a:rPr lang="pt-BR" sz="2200" dirty="0">
                <a:solidFill>
                  <a:srgbClr val="2A3744"/>
                </a:solidFill>
                <a:latin typeface="Roboto"/>
              </a:rPr>
              <a:t>));</a:t>
            </a:r>
          </a:p>
          <a:p>
            <a:endParaRPr lang="pt-BR" sz="2200" dirty="0">
              <a:solidFill>
                <a:srgbClr val="2A3744"/>
              </a:solidFill>
              <a:latin typeface="Roboto"/>
            </a:endParaRPr>
          </a:p>
          <a:p>
            <a:endParaRPr lang="pt-BR" sz="2200" b="1" i="0" dirty="0">
              <a:solidFill>
                <a:srgbClr val="2A3744"/>
              </a:solidFill>
              <a:effectLst/>
              <a:latin typeface="Roboto"/>
            </a:endParaRPr>
          </a:p>
        </p:txBody>
      </p:sp>
    </p:spTree>
    <p:extLst>
      <p:ext uri="{BB962C8B-B14F-4D97-AF65-F5344CB8AC3E}">
        <p14:creationId xmlns:p14="http://schemas.microsoft.com/office/powerpoint/2010/main" val="180910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18654" y="1692625"/>
            <a:ext cx="8659091" cy="4154984"/>
          </a:xfrm>
          <a:prstGeom prst="rect">
            <a:avLst/>
          </a:prstGeom>
        </p:spPr>
        <p:txBody>
          <a:bodyPr wrap="square">
            <a:spAutoFit/>
          </a:bodyPr>
          <a:lstStyle/>
          <a:p>
            <a:r>
              <a:rPr lang="pt-BR" sz="2200" i="0" dirty="0">
                <a:solidFill>
                  <a:srgbClr val="2A3744"/>
                </a:solidFill>
                <a:effectLst/>
                <a:latin typeface="Roboto"/>
              </a:rPr>
              <a:t>Criando a tabela de </a:t>
            </a:r>
            <a:r>
              <a:rPr lang="pt-BR" sz="2200" b="1" i="0" dirty="0" err="1">
                <a:solidFill>
                  <a:srgbClr val="2A3744"/>
                </a:solidFill>
                <a:effectLst/>
                <a:latin typeface="Roboto"/>
              </a:rPr>
              <a:t>itens_vendas</a:t>
            </a:r>
            <a:r>
              <a:rPr lang="pt-BR" sz="2200" b="1" i="0" dirty="0">
                <a:solidFill>
                  <a:srgbClr val="2A3744"/>
                </a:solidFill>
                <a:effectLst/>
                <a:latin typeface="Roboto"/>
              </a:rPr>
              <a:t>:</a:t>
            </a:r>
          </a:p>
          <a:p>
            <a:endParaRPr lang="pt-BR" sz="2200" b="1" dirty="0">
              <a:solidFill>
                <a:srgbClr val="2A3744"/>
              </a:solidFill>
              <a:latin typeface="Roboto"/>
            </a:endParaRPr>
          </a:p>
          <a:p>
            <a:r>
              <a:rPr lang="pt-BR" sz="2200" i="0" dirty="0" err="1">
                <a:solidFill>
                  <a:srgbClr val="2A3744"/>
                </a:solidFill>
                <a:effectLst/>
                <a:latin typeface="Roboto"/>
              </a:rPr>
              <a:t>Create</a:t>
            </a:r>
            <a:r>
              <a:rPr lang="pt-BR" sz="2200" i="0" dirty="0">
                <a:solidFill>
                  <a:srgbClr val="2A3744"/>
                </a:solidFill>
                <a:effectLst/>
                <a:latin typeface="Roboto"/>
              </a:rPr>
              <a:t> </a:t>
            </a:r>
            <a:r>
              <a:rPr lang="pt-BR" sz="2200" i="0" dirty="0" err="1">
                <a:solidFill>
                  <a:srgbClr val="2A3744"/>
                </a:solidFill>
                <a:effectLst/>
                <a:latin typeface="Roboto"/>
              </a:rPr>
              <a:t>table</a:t>
            </a:r>
            <a:r>
              <a:rPr lang="pt-BR" sz="2200" i="0" dirty="0">
                <a:solidFill>
                  <a:srgbClr val="2A3744"/>
                </a:solidFill>
                <a:effectLst/>
                <a:latin typeface="Roboto"/>
              </a:rPr>
              <a:t> </a:t>
            </a:r>
            <a:r>
              <a:rPr lang="pt-BR" sz="2200" b="1" i="0" dirty="0" err="1">
                <a:solidFill>
                  <a:srgbClr val="2A3744"/>
                </a:solidFill>
                <a:effectLst/>
                <a:latin typeface="Roboto"/>
              </a:rPr>
              <a:t>itens_vendas</a:t>
            </a:r>
            <a:r>
              <a:rPr lang="pt-BR" sz="2200" i="0" dirty="0">
                <a:solidFill>
                  <a:srgbClr val="2A3744"/>
                </a:solidFill>
                <a:effectLst/>
                <a:latin typeface="Roboto"/>
              </a:rPr>
              <a:t> (</a:t>
            </a:r>
          </a:p>
          <a:p>
            <a:r>
              <a:rPr lang="pt-BR" sz="2200" dirty="0" err="1">
                <a:solidFill>
                  <a:srgbClr val="2A3744"/>
                </a:solidFill>
                <a:latin typeface="Roboto"/>
              </a:rPr>
              <a:t>codigo</a:t>
            </a:r>
            <a:r>
              <a:rPr lang="pt-BR" sz="2200" dirty="0">
                <a:solidFill>
                  <a:srgbClr val="2A3744"/>
                </a:solidFill>
                <a:latin typeface="Roboto"/>
              </a:rPr>
              <a:t>               </a:t>
            </a:r>
            <a:r>
              <a:rPr lang="pt-BR" sz="2200" dirty="0" err="1">
                <a:solidFill>
                  <a:srgbClr val="2A3744"/>
                </a:solidFill>
                <a:latin typeface="Roboto"/>
              </a:rPr>
              <a:t>int</a:t>
            </a:r>
            <a:r>
              <a:rPr lang="pt-BR" sz="2200" dirty="0">
                <a:solidFill>
                  <a:srgbClr val="2A3744"/>
                </a:solidFill>
                <a:latin typeface="Roboto"/>
              </a:rPr>
              <a:t>(5)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a:solidFill>
                  <a:srgbClr val="2A3744"/>
                </a:solidFill>
                <a:latin typeface="Roboto"/>
              </a:rPr>
              <a:t>data                  date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codproduto</a:t>
            </a:r>
            <a:r>
              <a:rPr lang="pt-BR" sz="2200" dirty="0">
                <a:solidFill>
                  <a:srgbClr val="2A3744"/>
                </a:solidFill>
                <a:latin typeface="Roboto"/>
              </a:rPr>
              <a:t>       </a:t>
            </a:r>
            <a:r>
              <a:rPr lang="pt-BR" sz="2200" dirty="0" err="1">
                <a:solidFill>
                  <a:srgbClr val="2A3744"/>
                </a:solidFill>
                <a:latin typeface="Roboto"/>
              </a:rPr>
              <a:t>int</a:t>
            </a:r>
            <a:r>
              <a:rPr lang="pt-BR" sz="2200" dirty="0">
                <a:solidFill>
                  <a:srgbClr val="2A3744"/>
                </a:solidFill>
                <a:latin typeface="Roboto"/>
              </a:rPr>
              <a:t>(5)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a:solidFill>
                  <a:srgbClr val="2A3744"/>
                </a:solidFill>
                <a:latin typeface="Roboto"/>
              </a:rPr>
              <a:t>quantidade       </a:t>
            </a:r>
            <a:r>
              <a:rPr lang="pt-BR" sz="2200" dirty="0" err="1">
                <a:solidFill>
                  <a:srgbClr val="2A3744"/>
                </a:solidFill>
                <a:latin typeface="Roboto"/>
              </a:rPr>
              <a:t>int</a:t>
            </a:r>
            <a:r>
              <a:rPr lang="pt-BR" sz="2200" dirty="0">
                <a:solidFill>
                  <a:srgbClr val="2A3744"/>
                </a:solidFill>
                <a:latin typeface="Roboto"/>
              </a:rPr>
              <a:t>(5)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precovenda</a:t>
            </a:r>
            <a:r>
              <a:rPr lang="pt-BR" sz="2200" dirty="0">
                <a:solidFill>
                  <a:srgbClr val="2A3744"/>
                </a:solidFill>
                <a:latin typeface="Roboto"/>
              </a:rPr>
              <a:t>      </a:t>
            </a:r>
            <a:r>
              <a:rPr lang="pt-BR" sz="2200" dirty="0" err="1">
                <a:solidFill>
                  <a:srgbClr val="2A3744"/>
                </a:solidFill>
                <a:latin typeface="Roboto"/>
              </a:rPr>
              <a:t>float</a:t>
            </a:r>
            <a:r>
              <a:rPr lang="pt-BR" sz="2200" dirty="0">
                <a:solidFill>
                  <a:srgbClr val="2A3744"/>
                </a:solidFill>
                <a:latin typeface="Roboto"/>
              </a:rPr>
              <a:t>(5,2) </a:t>
            </a:r>
            <a:r>
              <a:rPr lang="pt-BR" sz="2200" dirty="0" err="1">
                <a:solidFill>
                  <a:srgbClr val="2A3744"/>
                </a:solidFill>
                <a:latin typeface="Roboto"/>
              </a:rPr>
              <a:t>not</a:t>
            </a:r>
            <a:r>
              <a:rPr lang="pt-BR" sz="2200" dirty="0">
                <a:solidFill>
                  <a:srgbClr val="2A3744"/>
                </a:solidFill>
                <a:latin typeface="Roboto"/>
              </a:rPr>
              <a:t> </a:t>
            </a:r>
            <a:r>
              <a:rPr lang="pt-BR" sz="2200" dirty="0" err="1">
                <a:solidFill>
                  <a:srgbClr val="2A3744"/>
                </a:solidFill>
                <a:latin typeface="Roboto"/>
              </a:rPr>
              <a:t>null</a:t>
            </a:r>
            <a:r>
              <a:rPr lang="pt-BR" sz="2200" dirty="0">
                <a:solidFill>
                  <a:srgbClr val="2A3744"/>
                </a:solidFill>
                <a:latin typeface="Roboto"/>
              </a:rPr>
              <a:t>,</a:t>
            </a:r>
          </a:p>
          <a:p>
            <a:r>
              <a:rPr lang="pt-BR" sz="2200" dirty="0" err="1">
                <a:solidFill>
                  <a:srgbClr val="2A3744"/>
                </a:solidFill>
                <a:latin typeface="Roboto"/>
              </a:rPr>
              <a:t>primary</a:t>
            </a:r>
            <a:r>
              <a:rPr lang="pt-BR" sz="2200" dirty="0">
                <a:solidFill>
                  <a:srgbClr val="2A3744"/>
                </a:solidFill>
                <a:latin typeface="Roboto"/>
              </a:rPr>
              <a:t> </a:t>
            </a:r>
            <a:r>
              <a:rPr lang="pt-BR" sz="2200" dirty="0" err="1">
                <a:solidFill>
                  <a:srgbClr val="2A3744"/>
                </a:solidFill>
                <a:latin typeface="Roboto"/>
              </a:rPr>
              <a:t>key</a:t>
            </a:r>
            <a:r>
              <a:rPr lang="pt-BR" sz="2200" dirty="0">
                <a:solidFill>
                  <a:srgbClr val="2A3744"/>
                </a:solidFill>
                <a:latin typeface="Roboto"/>
              </a:rPr>
              <a:t> (</a:t>
            </a:r>
            <a:r>
              <a:rPr lang="pt-BR" sz="2200" dirty="0" err="1">
                <a:solidFill>
                  <a:srgbClr val="2A3744"/>
                </a:solidFill>
                <a:latin typeface="Roboto"/>
              </a:rPr>
              <a:t>codigo</a:t>
            </a:r>
            <a:r>
              <a:rPr lang="pt-BR" sz="2200" dirty="0">
                <a:solidFill>
                  <a:srgbClr val="2A3744"/>
                </a:solidFill>
                <a:latin typeface="Roboto"/>
              </a:rPr>
              <a:t>),</a:t>
            </a:r>
          </a:p>
          <a:p>
            <a:r>
              <a:rPr lang="pt-BR" sz="2200" dirty="0" err="1">
                <a:solidFill>
                  <a:srgbClr val="2A3744"/>
                </a:solidFill>
                <a:latin typeface="Roboto"/>
              </a:rPr>
              <a:t>foreign</a:t>
            </a:r>
            <a:r>
              <a:rPr lang="pt-BR" sz="2200" dirty="0">
                <a:solidFill>
                  <a:srgbClr val="2A3744"/>
                </a:solidFill>
                <a:latin typeface="Roboto"/>
              </a:rPr>
              <a:t> </a:t>
            </a:r>
            <a:r>
              <a:rPr lang="pt-BR" sz="2200" dirty="0" err="1">
                <a:solidFill>
                  <a:srgbClr val="2A3744"/>
                </a:solidFill>
                <a:latin typeface="Roboto"/>
              </a:rPr>
              <a:t>key</a:t>
            </a:r>
            <a:r>
              <a:rPr lang="pt-BR" sz="2200" dirty="0">
                <a:solidFill>
                  <a:srgbClr val="2A3744"/>
                </a:solidFill>
                <a:latin typeface="Roboto"/>
              </a:rPr>
              <a:t> (</a:t>
            </a:r>
            <a:r>
              <a:rPr lang="pt-BR" sz="2200" dirty="0" err="1">
                <a:solidFill>
                  <a:srgbClr val="2A3744"/>
                </a:solidFill>
                <a:latin typeface="Roboto"/>
              </a:rPr>
              <a:t>codproduto</a:t>
            </a:r>
            <a:r>
              <a:rPr lang="pt-BR" sz="2200" dirty="0">
                <a:solidFill>
                  <a:srgbClr val="2A3744"/>
                </a:solidFill>
                <a:latin typeface="Roboto"/>
              </a:rPr>
              <a:t>) </a:t>
            </a:r>
            <a:r>
              <a:rPr lang="pt-BR" sz="2200" dirty="0" err="1">
                <a:solidFill>
                  <a:srgbClr val="2A3744"/>
                </a:solidFill>
                <a:latin typeface="Roboto"/>
              </a:rPr>
              <a:t>references</a:t>
            </a:r>
            <a:r>
              <a:rPr lang="pt-BR" sz="2200" dirty="0">
                <a:solidFill>
                  <a:srgbClr val="2A3744"/>
                </a:solidFill>
                <a:latin typeface="Roboto"/>
              </a:rPr>
              <a:t> produtos (</a:t>
            </a:r>
            <a:r>
              <a:rPr lang="pt-BR" sz="2200" dirty="0" err="1">
                <a:solidFill>
                  <a:srgbClr val="2A3744"/>
                </a:solidFill>
                <a:latin typeface="Roboto"/>
              </a:rPr>
              <a:t>codigo</a:t>
            </a:r>
            <a:r>
              <a:rPr lang="pt-BR" sz="2200" dirty="0">
                <a:solidFill>
                  <a:srgbClr val="2A3744"/>
                </a:solidFill>
                <a:latin typeface="Roboto"/>
              </a:rPr>
              <a:t>));</a:t>
            </a:r>
          </a:p>
          <a:p>
            <a:endParaRPr lang="pt-BR" sz="2200" dirty="0">
              <a:solidFill>
                <a:srgbClr val="2A3744"/>
              </a:solidFill>
              <a:latin typeface="Roboto"/>
            </a:endParaRPr>
          </a:p>
          <a:p>
            <a:endParaRPr lang="pt-BR" sz="2200" b="1" i="0" dirty="0">
              <a:solidFill>
                <a:srgbClr val="2A3744"/>
              </a:solidFill>
              <a:effectLst/>
              <a:latin typeface="Roboto"/>
            </a:endParaRPr>
          </a:p>
        </p:txBody>
      </p:sp>
      <p:sp>
        <p:nvSpPr>
          <p:cNvPr id="6" name="Título 1">
            <a:extLst>
              <a:ext uri="{FF2B5EF4-FFF2-40B4-BE49-F238E27FC236}">
                <a16:creationId xmlns:a16="http://schemas.microsoft.com/office/drawing/2014/main" id="{EDFFD99F-929C-4B0D-8700-C94FA1D10490}"/>
              </a:ext>
            </a:extLst>
          </p:cNvPr>
          <p:cNvSpPr>
            <a:spLocks noGrp="1"/>
          </p:cNvSpPr>
          <p:nvPr>
            <p:ph type="ctrTitle"/>
          </p:nvPr>
        </p:nvSpPr>
        <p:spPr>
          <a:xfrm>
            <a:off x="1136071" y="800955"/>
            <a:ext cx="9144000" cy="734146"/>
          </a:xfrm>
        </p:spPr>
        <p:txBody>
          <a:bodyPr>
            <a:normAutofit fontScale="90000"/>
          </a:bodyPr>
          <a:lstStyle/>
          <a:p>
            <a:r>
              <a:rPr lang="pt-BR" b="1" dirty="0"/>
              <a:t>Atividade: Triggers no</a:t>
            </a:r>
            <a:r>
              <a:rPr lang="pt-BR" b="1" dirty="0">
                <a:solidFill>
                  <a:srgbClr val="FF0000"/>
                </a:solidFill>
              </a:rPr>
              <a:t> MYSQL</a:t>
            </a:r>
            <a:br>
              <a:rPr lang="pt-BR" b="1" dirty="0">
                <a:solidFill>
                  <a:srgbClr val="FF0000"/>
                </a:solidFill>
              </a:rPr>
            </a:br>
            <a:r>
              <a:rPr lang="pt-BR" b="1" dirty="0">
                <a:solidFill>
                  <a:srgbClr val="FF0000"/>
                </a:solidFill>
              </a:rPr>
              <a:t>BD EXEMPLO</a:t>
            </a:r>
          </a:p>
        </p:txBody>
      </p:sp>
    </p:spTree>
    <p:extLst>
      <p:ext uri="{BB962C8B-B14F-4D97-AF65-F5344CB8AC3E}">
        <p14:creationId xmlns:p14="http://schemas.microsoft.com/office/powerpoint/2010/main" val="14872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36072" y="415781"/>
            <a:ext cx="9144000" cy="734146"/>
          </a:xfrm>
        </p:spPr>
        <p:txBody>
          <a:bodyPr>
            <a:normAutofit fontScale="90000"/>
          </a:bodyPr>
          <a:lstStyle/>
          <a:p>
            <a:r>
              <a:rPr lang="pt-BR" b="1" dirty="0"/>
              <a:t>Criando as Triggers no MYSQL</a:t>
            </a:r>
          </a:p>
        </p:txBody>
      </p:sp>
      <p:sp>
        <p:nvSpPr>
          <p:cNvPr id="5" name="Retângulo 4"/>
          <p:cNvSpPr/>
          <p:nvPr/>
        </p:nvSpPr>
        <p:spPr>
          <a:xfrm>
            <a:off x="512618" y="1485004"/>
            <a:ext cx="11055927" cy="1569660"/>
          </a:xfrm>
          <a:prstGeom prst="rect">
            <a:avLst/>
          </a:prstGeom>
        </p:spPr>
        <p:txBody>
          <a:bodyPr wrap="square">
            <a:spAutoFit/>
          </a:bodyPr>
          <a:lstStyle/>
          <a:p>
            <a:r>
              <a:rPr lang="pt-BR" sz="2400" dirty="0">
                <a:solidFill>
                  <a:srgbClr val="2A3744"/>
                </a:solidFill>
                <a:latin typeface="Roboto"/>
              </a:rPr>
              <a:t>O</a:t>
            </a:r>
            <a:r>
              <a:rPr lang="pt-BR" sz="2400" b="0" i="0" dirty="0">
                <a:solidFill>
                  <a:srgbClr val="2A3744"/>
                </a:solidFill>
                <a:effectLst/>
                <a:latin typeface="Roboto"/>
              </a:rPr>
              <a:t>pções de eventos disponíveis na triggers:</a:t>
            </a:r>
          </a:p>
          <a:p>
            <a:endParaRPr lang="pt-BR" sz="2400" b="0" i="0" dirty="0">
              <a:solidFill>
                <a:srgbClr val="2A3744"/>
              </a:solidFill>
              <a:effectLst/>
              <a:latin typeface="Roboto"/>
            </a:endParaRPr>
          </a:p>
          <a:p>
            <a:pPr>
              <a:buFont typeface="Arial" panose="020B0604020202020204" pitchFamily="34" charset="0"/>
              <a:buChar char="•"/>
            </a:pPr>
            <a:r>
              <a:rPr lang="pt-BR" sz="2400" b="0" i="0" dirty="0" err="1">
                <a:solidFill>
                  <a:srgbClr val="2A3744"/>
                </a:solidFill>
                <a:effectLst/>
                <a:latin typeface="Roboto"/>
              </a:rPr>
              <a:t>After</a:t>
            </a:r>
            <a:r>
              <a:rPr lang="pt-BR" sz="2400" b="0" i="0" dirty="0">
                <a:solidFill>
                  <a:srgbClr val="2A3744"/>
                </a:solidFill>
                <a:effectLst/>
                <a:latin typeface="Roboto"/>
              </a:rPr>
              <a:t> </a:t>
            </a:r>
            <a:r>
              <a:rPr lang="pt-BR" sz="2400" b="0" i="0" dirty="0" err="1">
                <a:solidFill>
                  <a:srgbClr val="2A3744"/>
                </a:solidFill>
                <a:effectLst/>
                <a:latin typeface="Roboto"/>
              </a:rPr>
              <a:t>insert</a:t>
            </a:r>
            <a:r>
              <a:rPr lang="pt-BR" sz="2400" b="0" i="0" dirty="0">
                <a:solidFill>
                  <a:srgbClr val="2A3744"/>
                </a:solidFill>
                <a:effectLst/>
                <a:latin typeface="Roboto"/>
              </a:rPr>
              <a:t> PRODUTOS - Depois de inserir o registro na tabela </a:t>
            </a:r>
            <a:r>
              <a:rPr lang="pt-BR" sz="2400" b="1" i="0" dirty="0">
                <a:solidFill>
                  <a:srgbClr val="2A3744"/>
                </a:solidFill>
                <a:effectLst/>
                <a:latin typeface="Roboto"/>
              </a:rPr>
              <a:t>produtos</a:t>
            </a:r>
            <a:r>
              <a:rPr lang="pt-BR" sz="2400" b="0" i="0" dirty="0">
                <a:solidFill>
                  <a:srgbClr val="2A3744"/>
                </a:solidFill>
                <a:effectLst/>
                <a:latin typeface="Roboto"/>
              </a:rPr>
              <a:t>, inserir </a:t>
            </a:r>
            <a:r>
              <a:rPr lang="pt-BR" sz="2400" b="0" i="0" dirty="0" err="1">
                <a:solidFill>
                  <a:srgbClr val="2A3744"/>
                </a:solidFill>
                <a:effectLst/>
                <a:latin typeface="Roboto"/>
              </a:rPr>
              <a:t>tb</a:t>
            </a:r>
            <a:r>
              <a:rPr lang="pt-BR" sz="2400" b="0" i="0" dirty="0">
                <a:solidFill>
                  <a:srgbClr val="2A3744"/>
                </a:solidFill>
                <a:effectLst/>
                <a:latin typeface="Roboto"/>
              </a:rPr>
              <a:t> o produto na tabela </a:t>
            </a:r>
            <a:r>
              <a:rPr lang="pt-BR" sz="2400" b="0" i="0" dirty="0" err="1">
                <a:solidFill>
                  <a:srgbClr val="2A3744"/>
                </a:solidFill>
                <a:effectLst/>
                <a:latin typeface="Roboto"/>
              </a:rPr>
              <a:t>historico_preços</a:t>
            </a:r>
            <a:endParaRPr lang="pt-BR" sz="2400" b="0" i="0" dirty="0">
              <a:solidFill>
                <a:srgbClr val="2A3744"/>
              </a:solidFill>
              <a:effectLst/>
              <a:latin typeface="Roboto"/>
            </a:endParaRPr>
          </a:p>
        </p:txBody>
      </p:sp>
      <p:sp>
        <p:nvSpPr>
          <p:cNvPr id="3" name="Retângulo 2">
            <a:extLst>
              <a:ext uri="{FF2B5EF4-FFF2-40B4-BE49-F238E27FC236}">
                <a16:creationId xmlns:a16="http://schemas.microsoft.com/office/drawing/2014/main" id="{982D866C-6B43-4220-96E8-CFD97764301F}"/>
              </a:ext>
            </a:extLst>
          </p:cNvPr>
          <p:cNvSpPr/>
          <p:nvPr/>
        </p:nvSpPr>
        <p:spPr>
          <a:xfrm>
            <a:off x="690562" y="3389741"/>
            <a:ext cx="9589509" cy="2431435"/>
          </a:xfrm>
          <a:prstGeom prst="rect">
            <a:avLst/>
          </a:prstGeom>
        </p:spPr>
        <p:txBody>
          <a:bodyPr wrap="square">
            <a:spAutoFit/>
          </a:bodyPr>
          <a:lstStyle/>
          <a:p>
            <a:pPr lvl="0" eaLnBrk="0" fontAlgn="base" hangingPunct="0">
              <a:spcBef>
                <a:spcPct val="0"/>
              </a:spcBef>
              <a:spcAft>
                <a:spcPct val="0"/>
              </a:spcAft>
            </a:pPr>
            <a:r>
              <a:rPr lang="pt-BR" altLang="pt-BR" sz="2400" dirty="0">
                <a:solidFill>
                  <a:srgbClr val="FF0000"/>
                </a:solidFill>
                <a:latin typeface="Consolas" panose="020B0609020204030204" pitchFamily="49" charset="0"/>
                <a:cs typeface="Consolas" panose="020B0609020204030204" pitchFamily="49" charset="0"/>
              </a:rPr>
              <a:t>CREATE TRIGGER ex1_ItensVenda_Insert AFTER INSERT </a:t>
            </a:r>
          </a:p>
          <a:p>
            <a:pPr lvl="0" eaLnBrk="0" fontAlgn="base" hangingPunct="0">
              <a:spcBef>
                <a:spcPct val="0"/>
              </a:spcBef>
              <a:spcAft>
                <a:spcPct val="0"/>
              </a:spcAft>
            </a:pPr>
            <a:r>
              <a:rPr lang="pt-BR" altLang="pt-BR" sz="2400" dirty="0">
                <a:solidFill>
                  <a:srgbClr val="FF0000"/>
                </a:solidFill>
                <a:latin typeface="Consolas" panose="020B0609020204030204" pitchFamily="49" charset="0"/>
                <a:cs typeface="Consolas" panose="020B0609020204030204" pitchFamily="49" charset="0"/>
              </a:rPr>
              <a:t>ON produtos FOR EACH ROW </a:t>
            </a:r>
          </a:p>
          <a:p>
            <a:pPr lvl="0" eaLnBrk="0" fontAlgn="base" hangingPunct="0">
              <a:spcBef>
                <a:spcPct val="0"/>
              </a:spcBef>
              <a:spcAft>
                <a:spcPct val="0"/>
              </a:spcAft>
            </a:pPr>
            <a:r>
              <a:rPr lang="pt-BR" altLang="pt-BR" sz="2400" dirty="0">
                <a:solidFill>
                  <a:srgbClr val="FF0000"/>
                </a:solidFill>
                <a:latin typeface="Consolas" panose="020B0609020204030204" pitchFamily="49" charset="0"/>
                <a:cs typeface="Consolas" panose="020B0609020204030204" pitchFamily="49" charset="0"/>
              </a:rPr>
              <a:t>BEGIN </a:t>
            </a:r>
          </a:p>
          <a:p>
            <a:pPr lvl="0" eaLnBrk="0" fontAlgn="base" hangingPunct="0">
              <a:spcBef>
                <a:spcPct val="0"/>
              </a:spcBef>
              <a:spcAft>
                <a:spcPct val="0"/>
              </a:spcAft>
            </a:pPr>
            <a:r>
              <a:rPr lang="pt-BR" altLang="pt-BR" sz="2400" dirty="0" err="1">
                <a:solidFill>
                  <a:srgbClr val="FF0000"/>
                </a:solidFill>
                <a:latin typeface="Consolas" panose="020B0609020204030204" pitchFamily="49" charset="0"/>
                <a:cs typeface="Consolas" panose="020B0609020204030204" pitchFamily="49" charset="0"/>
              </a:rPr>
              <a:t>Insert</a:t>
            </a:r>
            <a:r>
              <a:rPr lang="pt-BR" altLang="pt-BR" sz="2400" dirty="0">
                <a:solidFill>
                  <a:srgbClr val="FF0000"/>
                </a:solidFill>
                <a:latin typeface="Consolas" panose="020B0609020204030204" pitchFamily="49" charset="0"/>
                <a:cs typeface="Consolas" panose="020B0609020204030204" pitchFamily="49" charset="0"/>
              </a:rPr>
              <a:t> </a:t>
            </a:r>
            <a:r>
              <a:rPr lang="pt-BR" altLang="pt-BR" sz="2400" dirty="0" err="1">
                <a:solidFill>
                  <a:srgbClr val="FF0000"/>
                </a:solidFill>
                <a:latin typeface="Consolas" panose="020B0609020204030204" pitchFamily="49" charset="0"/>
                <a:cs typeface="Consolas" panose="020B0609020204030204" pitchFamily="49" charset="0"/>
              </a:rPr>
              <a:t>into</a:t>
            </a:r>
            <a:r>
              <a:rPr lang="pt-BR" altLang="pt-BR" sz="2400" dirty="0">
                <a:solidFill>
                  <a:srgbClr val="FF0000"/>
                </a:solidFill>
                <a:latin typeface="Consolas" panose="020B0609020204030204" pitchFamily="49" charset="0"/>
                <a:cs typeface="Consolas" panose="020B0609020204030204" pitchFamily="49" charset="0"/>
              </a:rPr>
              <a:t> </a:t>
            </a:r>
            <a:r>
              <a:rPr lang="pt-BR" altLang="pt-BR" sz="2400" dirty="0" err="1">
                <a:solidFill>
                  <a:srgbClr val="FF0000"/>
                </a:solidFill>
                <a:latin typeface="Consolas" panose="020B0609020204030204" pitchFamily="49" charset="0"/>
                <a:cs typeface="Consolas" panose="020B0609020204030204" pitchFamily="49" charset="0"/>
              </a:rPr>
              <a:t>historico_precos</a:t>
            </a:r>
            <a:r>
              <a:rPr lang="pt-BR" altLang="pt-BR" sz="2400" dirty="0">
                <a:solidFill>
                  <a:srgbClr val="FF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pt-BR" altLang="pt-BR" sz="2400" dirty="0" err="1">
                <a:solidFill>
                  <a:srgbClr val="FF0000"/>
                </a:solidFill>
                <a:latin typeface="Consolas" panose="020B0609020204030204" pitchFamily="49" charset="0"/>
                <a:cs typeface="Consolas" panose="020B0609020204030204" pitchFamily="49" charset="0"/>
              </a:rPr>
              <a:t>values</a:t>
            </a:r>
            <a:r>
              <a:rPr lang="pt-BR" altLang="pt-BR" sz="2400" dirty="0">
                <a:solidFill>
                  <a:srgbClr val="FF0000"/>
                </a:solidFill>
                <a:latin typeface="Consolas" panose="020B0609020204030204" pitchFamily="49" charset="0"/>
                <a:cs typeface="Consolas" panose="020B0609020204030204" pitchFamily="49" charset="0"/>
              </a:rPr>
              <a:t> (</a:t>
            </a:r>
            <a:r>
              <a:rPr lang="pt-BR" altLang="pt-BR" sz="2400" dirty="0" err="1">
                <a:solidFill>
                  <a:srgbClr val="FF0000"/>
                </a:solidFill>
                <a:latin typeface="Consolas" panose="020B0609020204030204" pitchFamily="49" charset="0"/>
                <a:cs typeface="Consolas" panose="020B0609020204030204" pitchFamily="49" charset="0"/>
              </a:rPr>
              <a:t>null,now</a:t>
            </a:r>
            <a:r>
              <a:rPr lang="pt-BR" altLang="pt-BR" sz="2400" dirty="0">
                <a:solidFill>
                  <a:srgbClr val="FF0000"/>
                </a:solidFill>
                <a:latin typeface="Consolas" panose="020B0609020204030204" pitchFamily="49" charset="0"/>
                <a:cs typeface="Consolas" panose="020B0609020204030204" pitchFamily="49" charset="0"/>
              </a:rPr>
              <a:t>(),</a:t>
            </a:r>
            <a:r>
              <a:rPr lang="pt-BR" altLang="pt-BR" sz="2400" dirty="0" err="1">
                <a:solidFill>
                  <a:srgbClr val="FF0000"/>
                </a:solidFill>
                <a:latin typeface="Consolas" panose="020B0609020204030204" pitchFamily="49" charset="0"/>
                <a:cs typeface="Consolas" panose="020B0609020204030204" pitchFamily="49" charset="0"/>
              </a:rPr>
              <a:t>new.codigo,new.preco,new.preco</a:t>
            </a:r>
            <a:r>
              <a:rPr lang="pt-BR" altLang="pt-BR" sz="2400" dirty="0">
                <a:solidFill>
                  <a:srgbClr val="FF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pt-BR" altLang="pt-BR" sz="2400" dirty="0">
                <a:solidFill>
                  <a:srgbClr val="FF0000"/>
                </a:solidFill>
                <a:latin typeface="Consolas" panose="020B0609020204030204" pitchFamily="49" charset="0"/>
                <a:cs typeface="Consolas" panose="020B0609020204030204" pitchFamily="49" charset="0"/>
              </a:rPr>
              <a:t>END$</a:t>
            </a:r>
            <a:r>
              <a:rPr lang="pt-BR" altLang="pt-BR" sz="3200" dirty="0">
                <a:solidFill>
                  <a:srgbClr val="FF0000"/>
                </a:solidFill>
              </a:rPr>
              <a:t> </a:t>
            </a:r>
            <a:endParaRPr lang="pt-BR" altLang="pt-BR" sz="4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3020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952CC1-4177-4C00-91F4-F9D6E2C76F0A}"/>
              </a:ext>
            </a:extLst>
          </p:cNvPr>
          <p:cNvSpPr>
            <a:spLocks noGrp="1"/>
          </p:cNvSpPr>
          <p:nvPr>
            <p:ph type="title"/>
          </p:nvPr>
        </p:nvSpPr>
        <p:spPr/>
        <p:txBody>
          <a:bodyPr/>
          <a:lstStyle/>
          <a:p>
            <a:r>
              <a:rPr lang="pt-BR" dirty="0"/>
              <a:t>Inserir 02 registros na tabela produtos:</a:t>
            </a:r>
          </a:p>
        </p:txBody>
      </p:sp>
      <p:sp>
        <p:nvSpPr>
          <p:cNvPr id="3" name="Espaço Reservado para Conteúdo 2">
            <a:extLst>
              <a:ext uri="{FF2B5EF4-FFF2-40B4-BE49-F238E27FC236}">
                <a16:creationId xmlns:a16="http://schemas.microsoft.com/office/drawing/2014/main" id="{AFDCDF67-7BA1-4E2F-A777-917639B7F4F6}"/>
              </a:ext>
            </a:extLst>
          </p:cNvPr>
          <p:cNvSpPr>
            <a:spLocks noGrp="1"/>
          </p:cNvSpPr>
          <p:nvPr>
            <p:ph idx="1"/>
          </p:nvPr>
        </p:nvSpPr>
        <p:spPr/>
        <p:txBody>
          <a:bodyPr/>
          <a:lstStyle/>
          <a:p>
            <a:pPr marL="0" indent="0">
              <a:buNone/>
            </a:pPr>
            <a:r>
              <a:rPr lang="pt-BR" dirty="0" err="1"/>
              <a:t>Insert</a:t>
            </a:r>
            <a:r>
              <a:rPr lang="pt-BR" dirty="0"/>
              <a:t> </a:t>
            </a:r>
            <a:r>
              <a:rPr lang="pt-BR" dirty="0" err="1"/>
              <a:t>into</a:t>
            </a:r>
            <a:r>
              <a:rPr lang="pt-BR" dirty="0"/>
              <a:t> produtos (</a:t>
            </a:r>
            <a:r>
              <a:rPr lang="pt-BR" dirty="0" err="1"/>
              <a:t>codigo,nome,estoque,preco</a:t>
            </a:r>
            <a:r>
              <a:rPr lang="pt-BR" dirty="0"/>
              <a:t>)</a:t>
            </a:r>
          </a:p>
          <a:p>
            <a:pPr marL="0" indent="0">
              <a:buNone/>
            </a:pPr>
            <a:r>
              <a:rPr lang="pt-BR" dirty="0" err="1"/>
              <a:t>Values</a:t>
            </a:r>
            <a:r>
              <a:rPr lang="pt-BR" dirty="0"/>
              <a:t> (1,”caneta”,150,3.00);</a:t>
            </a:r>
          </a:p>
          <a:p>
            <a:pPr marL="0" indent="0">
              <a:buNone/>
            </a:pPr>
            <a:endParaRPr lang="pt-BR" dirty="0"/>
          </a:p>
          <a:p>
            <a:pPr marL="0" indent="0">
              <a:buNone/>
            </a:pPr>
            <a:r>
              <a:rPr lang="pt-BR" dirty="0" err="1"/>
              <a:t>Insert</a:t>
            </a:r>
            <a:r>
              <a:rPr lang="pt-BR" dirty="0"/>
              <a:t> </a:t>
            </a:r>
            <a:r>
              <a:rPr lang="pt-BR" dirty="0" err="1"/>
              <a:t>into</a:t>
            </a:r>
            <a:r>
              <a:rPr lang="pt-BR" dirty="0"/>
              <a:t> produtos (</a:t>
            </a:r>
            <a:r>
              <a:rPr lang="pt-BR" dirty="0" err="1"/>
              <a:t>codigo,nome,estoque,preco</a:t>
            </a:r>
            <a:r>
              <a:rPr lang="pt-BR" dirty="0"/>
              <a:t>)</a:t>
            </a:r>
          </a:p>
          <a:p>
            <a:pPr marL="0" indent="0">
              <a:buNone/>
            </a:pPr>
            <a:r>
              <a:rPr lang="pt-BR" dirty="0" err="1"/>
              <a:t>Values</a:t>
            </a:r>
            <a:r>
              <a:rPr lang="pt-BR" dirty="0"/>
              <a:t> (2,”lapis”,180,2.00);</a:t>
            </a:r>
          </a:p>
          <a:p>
            <a:pPr marL="0" indent="0">
              <a:buNone/>
            </a:pPr>
            <a:endParaRPr lang="pt-BR" dirty="0"/>
          </a:p>
        </p:txBody>
      </p:sp>
    </p:spTree>
    <p:extLst>
      <p:ext uri="{BB962C8B-B14F-4D97-AF65-F5344CB8AC3E}">
        <p14:creationId xmlns:p14="http://schemas.microsoft.com/office/powerpoint/2010/main" val="182446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36072" y="415781"/>
            <a:ext cx="9144000" cy="734146"/>
          </a:xfrm>
        </p:spPr>
        <p:txBody>
          <a:bodyPr>
            <a:normAutofit fontScale="90000"/>
          </a:bodyPr>
          <a:lstStyle/>
          <a:p>
            <a:r>
              <a:rPr lang="pt-BR" b="1" dirty="0"/>
              <a:t>Criando as Triggers no MYSQL</a:t>
            </a:r>
          </a:p>
        </p:txBody>
      </p:sp>
      <p:sp>
        <p:nvSpPr>
          <p:cNvPr id="5" name="Retângulo 4"/>
          <p:cNvSpPr/>
          <p:nvPr/>
        </p:nvSpPr>
        <p:spPr>
          <a:xfrm>
            <a:off x="512618" y="1485004"/>
            <a:ext cx="11055927" cy="1569660"/>
          </a:xfrm>
          <a:prstGeom prst="rect">
            <a:avLst/>
          </a:prstGeom>
        </p:spPr>
        <p:txBody>
          <a:bodyPr wrap="square">
            <a:spAutoFit/>
          </a:bodyPr>
          <a:lstStyle/>
          <a:p>
            <a:r>
              <a:rPr lang="pt-BR" sz="2400" dirty="0">
                <a:solidFill>
                  <a:srgbClr val="2A3744"/>
                </a:solidFill>
                <a:latin typeface="Roboto"/>
              </a:rPr>
              <a:t>O</a:t>
            </a:r>
            <a:r>
              <a:rPr lang="pt-BR" sz="2400" b="0" i="0" dirty="0">
                <a:solidFill>
                  <a:srgbClr val="2A3744"/>
                </a:solidFill>
                <a:effectLst/>
                <a:latin typeface="Roboto"/>
              </a:rPr>
              <a:t>pções de eventos disponíveis na triggers:</a:t>
            </a:r>
          </a:p>
          <a:p>
            <a:endParaRPr lang="pt-BR" sz="2400" b="0" i="0" dirty="0">
              <a:solidFill>
                <a:srgbClr val="2A3744"/>
              </a:solidFill>
              <a:effectLst/>
              <a:latin typeface="Roboto"/>
            </a:endParaRPr>
          </a:p>
          <a:p>
            <a:pPr>
              <a:buFont typeface="Arial" panose="020B0604020202020204" pitchFamily="34" charset="0"/>
              <a:buChar char="•"/>
            </a:pPr>
            <a:r>
              <a:rPr lang="pt-BR" sz="2400" b="0" i="0" dirty="0" err="1">
                <a:solidFill>
                  <a:srgbClr val="2A3744"/>
                </a:solidFill>
                <a:effectLst/>
                <a:latin typeface="Roboto"/>
              </a:rPr>
              <a:t>After</a:t>
            </a:r>
            <a:r>
              <a:rPr lang="pt-BR" sz="2400" b="0" i="0" dirty="0">
                <a:solidFill>
                  <a:srgbClr val="2A3744"/>
                </a:solidFill>
                <a:effectLst/>
                <a:latin typeface="Roboto"/>
              </a:rPr>
              <a:t> </a:t>
            </a:r>
            <a:r>
              <a:rPr lang="pt-BR" sz="2400" b="0" i="0" dirty="0" err="1">
                <a:solidFill>
                  <a:srgbClr val="2A3744"/>
                </a:solidFill>
                <a:effectLst/>
                <a:latin typeface="Roboto"/>
              </a:rPr>
              <a:t>update</a:t>
            </a:r>
            <a:r>
              <a:rPr lang="pt-BR" sz="2400" b="0" i="0" dirty="0">
                <a:solidFill>
                  <a:srgbClr val="2A3744"/>
                </a:solidFill>
                <a:effectLst/>
                <a:latin typeface="Roboto"/>
              </a:rPr>
              <a:t> PRODUTOS - Depois de atualizar o registro na tabela </a:t>
            </a:r>
            <a:r>
              <a:rPr lang="pt-BR" sz="2400" b="1" i="0" dirty="0">
                <a:solidFill>
                  <a:srgbClr val="2A3744"/>
                </a:solidFill>
                <a:effectLst/>
                <a:latin typeface="Roboto"/>
              </a:rPr>
              <a:t>produtos</a:t>
            </a:r>
            <a:r>
              <a:rPr lang="pt-BR" sz="2400" b="0" i="0" dirty="0">
                <a:solidFill>
                  <a:srgbClr val="2A3744"/>
                </a:solidFill>
                <a:effectLst/>
                <a:latin typeface="Roboto"/>
              </a:rPr>
              <a:t>, inserir </a:t>
            </a:r>
            <a:r>
              <a:rPr lang="pt-BR" sz="2400" b="0" i="0" dirty="0" err="1">
                <a:solidFill>
                  <a:srgbClr val="2A3744"/>
                </a:solidFill>
                <a:effectLst/>
                <a:latin typeface="Roboto"/>
              </a:rPr>
              <a:t>tb</a:t>
            </a:r>
            <a:r>
              <a:rPr lang="pt-BR" sz="2400" b="0" i="0" dirty="0">
                <a:solidFill>
                  <a:srgbClr val="2A3744"/>
                </a:solidFill>
                <a:effectLst/>
                <a:latin typeface="Roboto"/>
              </a:rPr>
              <a:t> o produto na tabela </a:t>
            </a:r>
            <a:r>
              <a:rPr lang="pt-BR" sz="2400" b="0" i="0" dirty="0" err="1">
                <a:solidFill>
                  <a:srgbClr val="2A3744"/>
                </a:solidFill>
                <a:effectLst/>
                <a:latin typeface="Roboto"/>
              </a:rPr>
              <a:t>historico_preços</a:t>
            </a:r>
            <a:endParaRPr lang="pt-BR" sz="2400" b="0" i="0" dirty="0">
              <a:solidFill>
                <a:srgbClr val="2A3744"/>
              </a:solidFill>
              <a:effectLst/>
              <a:latin typeface="Roboto"/>
            </a:endParaRPr>
          </a:p>
        </p:txBody>
      </p:sp>
    </p:spTree>
    <p:extLst>
      <p:ext uri="{BB962C8B-B14F-4D97-AF65-F5344CB8AC3E}">
        <p14:creationId xmlns:p14="http://schemas.microsoft.com/office/powerpoint/2010/main" val="379638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36072" y="415781"/>
            <a:ext cx="9144000" cy="734146"/>
          </a:xfrm>
        </p:spPr>
        <p:txBody>
          <a:bodyPr>
            <a:normAutofit fontScale="90000"/>
          </a:bodyPr>
          <a:lstStyle/>
          <a:p>
            <a:r>
              <a:rPr lang="pt-BR" b="1" dirty="0"/>
              <a:t>Criando as Triggers no MYSQL</a:t>
            </a:r>
          </a:p>
        </p:txBody>
      </p:sp>
      <p:sp>
        <p:nvSpPr>
          <p:cNvPr id="5" name="Retângulo 4"/>
          <p:cNvSpPr/>
          <p:nvPr/>
        </p:nvSpPr>
        <p:spPr>
          <a:xfrm>
            <a:off x="512618" y="1485004"/>
            <a:ext cx="11055927" cy="3046988"/>
          </a:xfrm>
          <a:prstGeom prst="rect">
            <a:avLst/>
          </a:prstGeom>
        </p:spPr>
        <p:txBody>
          <a:bodyPr wrap="square">
            <a:spAutoFit/>
          </a:bodyPr>
          <a:lstStyle/>
          <a:p>
            <a:r>
              <a:rPr lang="pt-BR" sz="2400" dirty="0">
                <a:solidFill>
                  <a:srgbClr val="2A3744"/>
                </a:solidFill>
                <a:latin typeface="Roboto"/>
              </a:rPr>
              <a:t>O</a:t>
            </a:r>
            <a:r>
              <a:rPr lang="pt-BR" sz="2400" b="0" i="0" dirty="0">
                <a:solidFill>
                  <a:srgbClr val="2A3744"/>
                </a:solidFill>
                <a:effectLst/>
                <a:latin typeface="Roboto"/>
              </a:rPr>
              <a:t>pções de eventos disponíveis na triggers:</a:t>
            </a:r>
          </a:p>
          <a:p>
            <a:endParaRPr lang="pt-BR" sz="2400" b="0" i="0" dirty="0">
              <a:solidFill>
                <a:srgbClr val="2A3744"/>
              </a:solidFill>
              <a:effectLst/>
              <a:latin typeface="Roboto"/>
            </a:endParaRPr>
          </a:p>
          <a:p>
            <a:pPr>
              <a:buFont typeface="Arial" panose="020B0604020202020204" pitchFamily="34" charset="0"/>
              <a:buChar char="•"/>
            </a:pPr>
            <a:r>
              <a:rPr lang="pt-BR" sz="2400" b="0" i="0" dirty="0" err="1">
                <a:solidFill>
                  <a:srgbClr val="2A3744"/>
                </a:solidFill>
                <a:effectLst/>
                <a:latin typeface="Roboto"/>
              </a:rPr>
              <a:t>After</a:t>
            </a:r>
            <a:r>
              <a:rPr lang="pt-BR" sz="2400" b="0" i="0" dirty="0">
                <a:solidFill>
                  <a:srgbClr val="2A3744"/>
                </a:solidFill>
                <a:effectLst/>
                <a:latin typeface="Roboto"/>
              </a:rPr>
              <a:t> </a:t>
            </a:r>
            <a:r>
              <a:rPr lang="pt-BR" sz="2400" b="0" i="0" dirty="0" err="1">
                <a:solidFill>
                  <a:srgbClr val="2A3744"/>
                </a:solidFill>
                <a:effectLst/>
                <a:latin typeface="Roboto"/>
              </a:rPr>
              <a:t>insert</a:t>
            </a:r>
            <a:r>
              <a:rPr lang="pt-BR" sz="2400" b="0" i="0" dirty="0">
                <a:solidFill>
                  <a:srgbClr val="2A3744"/>
                </a:solidFill>
                <a:effectLst/>
                <a:latin typeface="Roboto"/>
              </a:rPr>
              <a:t> ITENS_VENDAS - Depois de inserir o registro na tabela </a:t>
            </a:r>
            <a:r>
              <a:rPr lang="pt-BR" sz="2400" b="1" i="0" dirty="0" err="1">
                <a:solidFill>
                  <a:srgbClr val="2A3744"/>
                </a:solidFill>
                <a:effectLst/>
                <a:latin typeface="Roboto"/>
              </a:rPr>
              <a:t>itens_vendas</a:t>
            </a:r>
            <a:r>
              <a:rPr lang="pt-BR" sz="2400" b="0" i="0" dirty="0">
                <a:solidFill>
                  <a:srgbClr val="2A3744"/>
                </a:solidFill>
                <a:effectLst/>
                <a:latin typeface="Roboto"/>
              </a:rPr>
              <a:t>, atualizar </a:t>
            </a:r>
            <a:r>
              <a:rPr lang="pt-BR" sz="2400" b="0" i="0" dirty="0" err="1">
                <a:solidFill>
                  <a:srgbClr val="2A3744"/>
                </a:solidFill>
                <a:effectLst/>
                <a:latin typeface="Roboto"/>
              </a:rPr>
              <a:t>tb</a:t>
            </a:r>
            <a:r>
              <a:rPr lang="pt-BR" sz="2400" b="0" i="0" dirty="0">
                <a:solidFill>
                  <a:srgbClr val="2A3744"/>
                </a:solidFill>
                <a:effectLst/>
                <a:latin typeface="Roboto"/>
              </a:rPr>
              <a:t> o produto na tabela produtos (diminuir estoque)</a:t>
            </a:r>
          </a:p>
          <a:p>
            <a:pPr>
              <a:buFont typeface="Arial" panose="020B0604020202020204" pitchFamily="34" charset="0"/>
              <a:buChar char="•"/>
            </a:pPr>
            <a:endParaRPr lang="pt-BR" sz="2400" b="0" i="0" dirty="0">
              <a:solidFill>
                <a:srgbClr val="2A3744"/>
              </a:solidFill>
              <a:effectLst/>
              <a:latin typeface="Roboto"/>
            </a:endParaRPr>
          </a:p>
          <a:p>
            <a:pPr>
              <a:buFont typeface="Arial" panose="020B0604020202020204" pitchFamily="34" charset="0"/>
              <a:buChar char="•"/>
            </a:pPr>
            <a:r>
              <a:rPr lang="pt-BR" sz="2400" b="0" i="0" dirty="0" err="1">
                <a:solidFill>
                  <a:srgbClr val="2A3744"/>
                </a:solidFill>
                <a:effectLst/>
                <a:latin typeface="Roboto"/>
              </a:rPr>
              <a:t>After</a:t>
            </a:r>
            <a:r>
              <a:rPr lang="pt-BR" sz="2400" b="0" i="0" dirty="0">
                <a:solidFill>
                  <a:srgbClr val="2A3744"/>
                </a:solidFill>
                <a:effectLst/>
                <a:latin typeface="Roboto"/>
              </a:rPr>
              <a:t> delete ITENS_VENDAS - Depois de excluir o registro na tabela </a:t>
            </a:r>
            <a:r>
              <a:rPr lang="pt-BR" sz="2400" b="1" i="0" dirty="0" err="1">
                <a:solidFill>
                  <a:srgbClr val="2A3744"/>
                </a:solidFill>
                <a:effectLst/>
                <a:latin typeface="Roboto"/>
              </a:rPr>
              <a:t>itens_vendas</a:t>
            </a:r>
            <a:r>
              <a:rPr lang="pt-BR" sz="2400" b="0" i="0" dirty="0">
                <a:solidFill>
                  <a:srgbClr val="2A3744"/>
                </a:solidFill>
                <a:effectLst/>
                <a:latin typeface="Roboto"/>
              </a:rPr>
              <a:t>, atualizar </a:t>
            </a:r>
            <a:r>
              <a:rPr lang="pt-BR" sz="2400" b="0" i="0" dirty="0" err="1">
                <a:solidFill>
                  <a:srgbClr val="2A3744"/>
                </a:solidFill>
                <a:effectLst/>
                <a:latin typeface="Roboto"/>
              </a:rPr>
              <a:t>tb</a:t>
            </a:r>
            <a:r>
              <a:rPr lang="pt-BR" sz="2400" b="0" i="0" dirty="0">
                <a:solidFill>
                  <a:srgbClr val="2A3744"/>
                </a:solidFill>
                <a:effectLst/>
                <a:latin typeface="Roboto"/>
              </a:rPr>
              <a:t> o produto na tabela produtos (diminuir estoque)</a:t>
            </a:r>
          </a:p>
          <a:p>
            <a:pPr>
              <a:buFont typeface="Arial" panose="020B0604020202020204" pitchFamily="34" charset="0"/>
              <a:buChar char="•"/>
            </a:pPr>
            <a:endParaRPr lang="pt-BR" sz="2400" b="0" i="0" dirty="0">
              <a:solidFill>
                <a:srgbClr val="2A3744"/>
              </a:solidFill>
              <a:effectLst/>
              <a:latin typeface="Roboto"/>
            </a:endParaRPr>
          </a:p>
        </p:txBody>
      </p:sp>
    </p:spTree>
    <p:extLst>
      <p:ext uri="{BB962C8B-B14F-4D97-AF65-F5344CB8AC3E}">
        <p14:creationId xmlns:p14="http://schemas.microsoft.com/office/powerpoint/2010/main" val="114281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1998" y="233029"/>
            <a:ext cx="10515600" cy="930754"/>
          </a:xfrm>
        </p:spPr>
        <p:txBody>
          <a:bodyPr/>
          <a:lstStyle/>
          <a:p>
            <a:r>
              <a:rPr lang="pt-BR" dirty="0"/>
              <a:t>Exemplos:</a:t>
            </a:r>
          </a:p>
        </p:txBody>
      </p:sp>
      <p:sp>
        <p:nvSpPr>
          <p:cNvPr id="4" name="Rectangle 2"/>
          <p:cNvSpPr>
            <a:spLocks noChangeArrowheads="1"/>
          </p:cNvSpPr>
          <p:nvPr/>
        </p:nvSpPr>
        <p:spPr bwMode="auto">
          <a:xfrm>
            <a:off x="761998" y="1690688"/>
            <a:ext cx="9088583" cy="243779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CREATE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TRIGGER</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Tgr_ItensVenda_Insert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AFTER</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INSERT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ON</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ItensVenda</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FOR</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EACH</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ROW</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BEGIN</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UPDATE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Produtos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SET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Estoque </a:t>
            </a:r>
            <a:r>
              <a:rPr kumimoji="0" lang="pt-BR" altLang="pt-BR" sz="2000" b="0" i="0" u="none" strike="noStrike" cap="none" normalizeH="0" baseline="0" dirty="0">
                <a:ln>
                  <a:noFill/>
                </a:ln>
                <a:solidFill>
                  <a:srgbClr val="F5B83D"/>
                </a:solidFill>
                <a:effectLst/>
                <a:latin typeface="Consolas" panose="020B0609020204030204" pitchFamily="49" charset="0"/>
                <a:cs typeface="Consolas" panose="020B0609020204030204" pitchFamily="49" charset="0"/>
              </a:rPr>
              <a: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Estoque </a:t>
            </a:r>
            <a:r>
              <a:rPr kumimoji="0" lang="pt-BR" altLang="pt-BR" sz="2000" b="0" i="0" u="none" strike="noStrike" cap="none" normalizeH="0" baseline="0" dirty="0">
                <a:ln>
                  <a:noFill/>
                </a:ln>
                <a:solidFill>
                  <a:srgbClr val="F5B83D"/>
                </a:solidFill>
                <a:effectLst/>
                <a:latin typeface="Consolas" panose="020B0609020204030204" pitchFamily="49" charset="0"/>
                <a:cs typeface="Consolas" panose="020B0609020204030204" pitchFamily="49" charset="0"/>
              </a:rPr>
              <a: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D1949E"/>
                </a:solidFill>
                <a:effectLst/>
                <a:latin typeface="Consolas" panose="020B0609020204030204" pitchFamily="49" charset="0"/>
                <a:cs typeface="Consolas" panose="020B0609020204030204" pitchFamily="49" charset="0"/>
              </a:rPr>
              <a:t>NEW</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.Quantidade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WHERE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Referencia </a:t>
            </a:r>
            <a:r>
              <a:rPr kumimoji="0" lang="pt-BR" altLang="pt-BR" sz="2000" b="0" i="0" u="none" strike="noStrike" cap="none" normalizeH="0" baseline="0" dirty="0">
                <a:ln>
                  <a:noFill/>
                </a:ln>
                <a:solidFill>
                  <a:srgbClr val="F5B83D"/>
                </a:solidFill>
                <a:effectLst/>
                <a:latin typeface="Consolas" panose="020B0609020204030204" pitchFamily="49" charset="0"/>
                <a:cs typeface="Consolas" panose="020B0609020204030204" pitchFamily="49" charset="0"/>
              </a:rPr>
              <a: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D1949E"/>
                </a:solidFill>
                <a:effectLst/>
                <a:latin typeface="Consolas" panose="020B0609020204030204" pitchFamily="49" charset="0"/>
                <a:cs typeface="Consolas" panose="020B0609020204030204" pitchFamily="49" charset="0"/>
              </a:rPr>
              <a:t>NEW</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.Produto</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END</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pt-BR" altLang="pt-BR" sz="2800" b="0" i="0" u="none" strike="noStrike" cap="none" normalizeH="0" baseline="0" dirty="0">
                <a:ln>
                  <a:noFill/>
                </a:ln>
                <a:solidFill>
                  <a:schemeClr val="tx1"/>
                </a:solidFill>
                <a:effectLst/>
              </a:rPr>
              <a:t> </a:t>
            </a:r>
            <a:endParaRPr kumimoji="0" lang="pt-BR" altLang="pt-BR" sz="44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761998" y="4260581"/>
            <a:ext cx="9088583" cy="243779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CREATE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TRIGGER</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Tgr_ItensVenda_Delete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AFTER</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DELETE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ON</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ItensVenda</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FOR</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EACH</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ROW</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BEGIN</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UPDATE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Produtos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SET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Estoque </a:t>
            </a:r>
            <a:r>
              <a:rPr kumimoji="0" lang="pt-BR" altLang="pt-BR" sz="2000" b="0" i="0" u="none" strike="noStrike" cap="none" normalizeH="0" baseline="0" dirty="0">
                <a:ln>
                  <a:noFill/>
                </a:ln>
                <a:solidFill>
                  <a:srgbClr val="F5B83D"/>
                </a:solidFill>
                <a:effectLst/>
                <a:latin typeface="Consolas" panose="020B0609020204030204" pitchFamily="49" charset="0"/>
                <a:cs typeface="Consolas" panose="020B0609020204030204" pitchFamily="49" charset="0"/>
              </a:rPr>
              <a: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Estoque </a:t>
            </a:r>
            <a:r>
              <a:rPr kumimoji="0" lang="pt-BR" altLang="pt-BR" sz="2000" b="0" i="0" u="none" strike="noStrike" cap="none" normalizeH="0" baseline="0" dirty="0">
                <a:ln>
                  <a:noFill/>
                </a:ln>
                <a:solidFill>
                  <a:srgbClr val="F5B83D"/>
                </a:solidFill>
                <a:effectLst/>
                <a:latin typeface="Consolas" panose="020B0609020204030204" pitchFamily="49" charset="0"/>
                <a:cs typeface="Consolas" panose="020B0609020204030204" pitchFamily="49" charset="0"/>
              </a:rPr>
              <a: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D1949E"/>
                </a:solidFill>
                <a:effectLst/>
                <a:latin typeface="Consolas" panose="020B0609020204030204" pitchFamily="49" charset="0"/>
                <a:cs typeface="Consolas" panose="020B0609020204030204" pitchFamily="49" charset="0"/>
              </a:rPr>
              <a:t>OLD</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.Quantidade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WHERE</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Referencia </a:t>
            </a:r>
            <a:r>
              <a:rPr kumimoji="0" lang="pt-BR" altLang="pt-BR" sz="2000" b="0" i="0" u="none" strike="noStrike" cap="none" normalizeH="0" baseline="0" dirty="0">
                <a:ln>
                  <a:noFill/>
                </a:ln>
                <a:solidFill>
                  <a:srgbClr val="F5B83D"/>
                </a:solidFill>
                <a:effectLst/>
                <a:latin typeface="Consolas" panose="020B0609020204030204" pitchFamily="49" charset="0"/>
                <a:cs typeface="Consolas" panose="020B0609020204030204" pitchFamily="49" charset="0"/>
              </a:rPr>
              <a:t>=</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pt-BR" altLang="pt-BR" sz="2000" b="0" i="0" u="none" strike="noStrike" cap="none" normalizeH="0" baseline="0" dirty="0" err="1">
                <a:ln>
                  <a:noFill/>
                </a:ln>
                <a:solidFill>
                  <a:srgbClr val="D1949E"/>
                </a:solidFill>
                <a:effectLst/>
                <a:latin typeface="Consolas" panose="020B0609020204030204" pitchFamily="49" charset="0"/>
                <a:cs typeface="Consolas" panose="020B0609020204030204" pitchFamily="49" charset="0"/>
              </a:rPr>
              <a:t>OLD</a:t>
            </a:r>
            <a:r>
              <a:rPr kumimoji="0" lang="pt-BR" altLang="pt-BR" sz="2000" b="0" i="0" u="none" strike="noStrike" cap="none" normalizeH="0" baseline="0" dirty="0" err="1">
                <a:ln>
                  <a:noFill/>
                </a:ln>
                <a:solidFill>
                  <a:srgbClr val="FFFFFF"/>
                </a:solidFill>
                <a:effectLst/>
                <a:latin typeface="Consolas" panose="020B0609020204030204" pitchFamily="49" charset="0"/>
                <a:cs typeface="Consolas" panose="020B0609020204030204" pitchFamily="49" charset="0"/>
              </a:rPr>
              <a:t>.Produto</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D1949E"/>
                </a:solidFill>
                <a:effectLst/>
                <a:latin typeface="Consolas" panose="020B0609020204030204" pitchFamily="49" charset="0"/>
                <a:cs typeface="Consolas" panose="020B0609020204030204" pitchFamily="49" charset="0"/>
              </a:rPr>
              <a:t>END</a:t>
            </a:r>
            <a:r>
              <a:rPr kumimoji="0" lang="pt-BR" altLang="pt-BR" sz="20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pt-BR" altLang="pt-BR" sz="2800" b="0" i="0" u="none" strike="noStrike" cap="none" normalizeH="0" baseline="0" dirty="0">
                <a:ln>
                  <a:noFill/>
                </a:ln>
                <a:solidFill>
                  <a:schemeClr val="tx1"/>
                </a:solidFill>
                <a:effectLst/>
              </a:rPr>
              <a:t> </a:t>
            </a:r>
            <a:endParaRPr kumimoji="0" lang="pt-BR" altLang="pt-BR"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54060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681</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Arial</vt:lpstr>
      <vt:lpstr>Calibri</vt:lpstr>
      <vt:lpstr>Calibri Light</vt:lpstr>
      <vt:lpstr>Consolas</vt:lpstr>
      <vt:lpstr>Roboto</vt:lpstr>
      <vt:lpstr>Tema do Office</vt:lpstr>
      <vt:lpstr>Triggers no MYSQL</vt:lpstr>
      <vt:lpstr>Eventos: Triggers no MYSQL</vt:lpstr>
      <vt:lpstr>Atividade: Triggers no MYSQL BD EXEMPLO</vt:lpstr>
      <vt:lpstr>Atividade: Triggers no MYSQL BD EXEMPLO</vt:lpstr>
      <vt:lpstr>Criando as Triggers no MYSQL</vt:lpstr>
      <vt:lpstr>Inserir 02 registros na tabela produtos:</vt:lpstr>
      <vt:lpstr>Criando as Triggers no MYSQL</vt:lpstr>
      <vt:lpstr>Criando as Triggers no MYSQL</vt:lpstr>
      <vt:lpstr>Exemplos: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Triggers no MYSQL</dc:title>
  <dc:creator>Cristiane Pavei Fernandes</dc:creator>
  <cp:lastModifiedBy>Cristiane Pavei Fernandes</cp:lastModifiedBy>
  <cp:revision>13</cp:revision>
  <dcterms:created xsi:type="dcterms:W3CDTF">2022-11-08T18:11:10Z</dcterms:created>
  <dcterms:modified xsi:type="dcterms:W3CDTF">2022-11-11T18:11:37Z</dcterms:modified>
</cp:coreProperties>
</file>