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  <p:sldId id="266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53198-5EBD-4FF4-9F95-36B4B56EE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0C138-67AE-4339-B773-9BC8F47A4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D2519C-4710-4D72-92E6-F2A489E6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19B-94A4-44BE-B84E-5814DF0121EC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309E0-B74E-4648-9BB0-994C366B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B154F-9CD1-4EB3-B253-0C4EE9B1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45D0-3089-48FC-A4FC-7D91E7000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77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30CC4-A4C0-4D84-BF5F-6AB86DB4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3D4104-2341-4650-BDCF-84195F688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13FC1F-0BB0-4E5A-9E5D-C4925FA9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19B-94A4-44BE-B84E-5814DF0121EC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240241-6CC9-430F-B8F1-8B3FBBB4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05D42-4BDB-401F-816E-34B2872B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45D0-3089-48FC-A4FC-7D91E7000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86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CA6C86-3ED1-4C0C-98D8-DB4D89115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576F7E-DE86-4C42-90C9-E0E975EBE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3E9F0-6E7E-429A-943B-114C5B56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19B-94A4-44BE-B84E-5814DF0121EC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3326B9-BD62-428A-92A1-F478BCDE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7A129-F773-471B-A3F8-C8E41463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45D0-3089-48FC-A4FC-7D91E7000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77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6E0C3-885E-4885-9FF0-552D9267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A2734-ACD2-49C9-ADE4-0B45641D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AA7A0D-BD99-4534-8700-ABC49634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19B-94A4-44BE-B84E-5814DF0121EC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CD4AB8-2B3F-465D-83ED-6E90D122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1F5CD8-1B19-4983-A573-3A661D73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45D0-3089-48FC-A4FC-7D91E7000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7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F5C6A-5590-498B-AE0A-FBB6EF13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4DE3E8-15A4-429B-9879-87C7FE0DA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890D9B-A804-4663-883F-ECC1E1C2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19B-94A4-44BE-B84E-5814DF0121EC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6FC7C2-257D-4AD3-A45D-99BC4CD4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CFBD0-4A68-40BA-832B-02F2C6C1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45D0-3089-48FC-A4FC-7D91E7000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D10-C7DF-4DFB-A32A-DB380298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8FC33-B5D6-45B5-8AB2-7C529EA28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2AC033-00A2-4700-8DAE-A88252C3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AE104B-FECE-4133-AE2B-1CAA4E97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19B-94A4-44BE-B84E-5814DF0121EC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334C6-F853-4546-BB6C-652299DB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B6C530-AE4E-4D91-B220-6A5B89DE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45D0-3089-48FC-A4FC-7D91E7000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26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1F158-2DF2-4BA7-917F-6B69A358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7B2C93-6C08-41DF-AC1B-81AED6F1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4DBBF3-E4FF-4EF9-81F1-BD49FEDC8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E6EAAF-D169-4D34-B6F9-2E76DCD68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751BBF-940C-4E3E-A6D7-A62F0D5DF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52C831-6793-4531-B572-FFA589EE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19B-94A4-44BE-B84E-5814DF0121EC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DA4892-D2CB-4EAC-85E5-00667BE5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7761D4-E485-4BEF-B199-74845064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45D0-3089-48FC-A4FC-7D91E7000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9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0B6EF-146E-43AB-8AAD-710E0F99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FEC76F-CD83-45E4-B1EA-8F85AA8C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19B-94A4-44BE-B84E-5814DF0121EC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AB9CAA-1073-46D3-AAE3-CFBAF804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3021D2-F494-4DFC-8A94-2C9ECDF5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45D0-3089-48FC-A4FC-7D91E7000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72E6BA-F194-4B2B-8BAE-14BE4B53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19B-94A4-44BE-B84E-5814DF0121EC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98A45D-90A1-49FD-A4FE-8C18CEF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4BF63A-D6F0-4AAB-8C7C-BD139967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45D0-3089-48FC-A4FC-7D91E7000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93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7C715-8D95-4302-A1DE-E82AF545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96A60-2A11-48C5-B1F6-184A974E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AE8DEB-6F16-47FD-9D02-F682ED20E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E0FBE8-90F6-411E-A33A-AABAB6A2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19B-94A4-44BE-B84E-5814DF0121EC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C8E71C-A292-4AFE-B105-74CCE03A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310775-E03F-4A77-9642-875970A7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45D0-3089-48FC-A4FC-7D91E7000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2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E64DC-FC01-4A5D-97A3-5217E35B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DD7412-DE1B-4F46-9D8E-9D6B59795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7C124A-9073-4C21-8726-0638DF41D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619D79-2066-45D4-B485-B3BBF33F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19B-94A4-44BE-B84E-5814DF0121EC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A80B9-5CE6-45EA-BA25-43283CE8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BF4277-9BDD-4365-A47D-9F81DE53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45D0-3089-48FC-A4FC-7D91E7000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97E1B1-E9FE-4209-83AE-792E34A0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02C7C-464A-4E1B-9326-79E81668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A911F-883D-4A5F-866F-B4F8AD8CE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019B-94A4-44BE-B84E-5814DF0121EC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4A254-938D-406E-9E4E-27088B7C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2E9F8D-4F1E-4614-853F-79ABDD08C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45D0-3089-48FC-A4FC-7D91E7000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8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308" y="468460"/>
            <a:ext cx="9144000" cy="1001859"/>
          </a:xfrm>
        </p:spPr>
        <p:txBody>
          <a:bodyPr/>
          <a:lstStyle/>
          <a:p>
            <a:r>
              <a:rPr lang="pt-BR" dirty="0"/>
              <a:t>VIEWS em SQL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35378A-2321-41B1-B5CF-354AECFDE907}"/>
              </a:ext>
            </a:extLst>
          </p:cNvPr>
          <p:cNvSpPr/>
          <p:nvPr/>
        </p:nvSpPr>
        <p:spPr>
          <a:xfrm>
            <a:off x="754966" y="1639615"/>
            <a:ext cx="107524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solidFill>
                  <a:srgbClr val="253A44"/>
                </a:solidFill>
                <a:effectLst/>
                <a:latin typeface="Source Serif Pro"/>
              </a:rPr>
              <a:t>A 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/>
              </a:rPr>
              <a:t>view</a:t>
            </a:r>
            <a:r>
              <a:rPr lang="pt-BR" sz="2800" b="0" i="0" dirty="0">
                <a:solidFill>
                  <a:srgbClr val="253A44"/>
                </a:solidFill>
                <a:effectLst/>
                <a:latin typeface="Source Serif Pro"/>
              </a:rPr>
              <a:t> pode ser definida como uma tabela virtual composta por linhas e colunas de dados vindos de tabelas relacionadas em uma query (um agrupamento de SELECT’s, por exemplo). </a:t>
            </a:r>
          </a:p>
          <a:p>
            <a:pPr algn="just"/>
            <a:endParaRPr lang="pt-BR" sz="2800" b="0" i="0" dirty="0">
              <a:solidFill>
                <a:srgbClr val="253A44"/>
              </a:solidFill>
              <a:effectLst/>
              <a:latin typeface="Source Serif Pro"/>
            </a:endParaRPr>
          </a:p>
          <a:p>
            <a:pPr algn="just"/>
            <a:r>
              <a:rPr lang="pt-BR" sz="2800" b="0" i="0" dirty="0">
                <a:solidFill>
                  <a:srgbClr val="253A44"/>
                </a:solidFill>
                <a:effectLst/>
                <a:latin typeface="Source Serif Pro"/>
              </a:rPr>
              <a:t>As linhas e colunas da view são geradas dinamicamente no momento em que é feita uma referência a ela.</a:t>
            </a:r>
          </a:p>
          <a:p>
            <a:pPr algn="just"/>
            <a:endParaRPr lang="pt-BR" sz="2800" b="0" i="0" dirty="0">
              <a:solidFill>
                <a:srgbClr val="253A44"/>
              </a:solidFill>
              <a:effectLst/>
              <a:latin typeface="Source Serif Pro"/>
            </a:endParaRPr>
          </a:p>
          <a:p>
            <a:pPr algn="just"/>
            <a:r>
              <a:rPr lang="pt-BR" sz="2800" b="0" i="0" dirty="0">
                <a:solidFill>
                  <a:srgbClr val="253A44"/>
                </a:solidFill>
                <a:effectLst/>
                <a:latin typeface="Source Serif Pro"/>
              </a:rPr>
              <a:t>Como já dito, a query que 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/>
              </a:rPr>
              <a:t>determina uma view</a:t>
            </a:r>
            <a:r>
              <a:rPr lang="pt-BR" sz="2800" b="0" i="0" dirty="0">
                <a:solidFill>
                  <a:srgbClr val="253A44"/>
                </a:solidFill>
                <a:effectLst/>
                <a:latin typeface="Source Serif Pro"/>
              </a:rPr>
              <a:t> pode vir de uma ou mais tabelas, ou até mesmo de outras views.</a:t>
            </a:r>
          </a:p>
        </p:txBody>
      </p:sp>
    </p:spTree>
    <p:extLst>
      <p:ext uri="{BB962C8B-B14F-4D97-AF65-F5344CB8AC3E}">
        <p14:creationId xmlns:p14="http://schemas.microsoft.com/office/powerpoint/2010/main" val="34036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376" y="102700"/>
            <a:ext cx="9144000" cy="100185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Exercícios VIEWS – BD Biblioteca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8701A1-5B20-4756-9061-21E61B3B804F}"/>
              </a:ext>
            </a:extLst>
          </p:cNvPr>
          <p:cNvSpPr/>
          <p:nvPr/>
        </p:nvSpPr>
        <p:spPr>
          <a:xfrm>
            <a:off x="536917" y="1527017"/>
            <a:ext cx="11406554" cy="4805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uma view para cada solicitação abaixo: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– Selecionar codigo e titulo do livro que pertencem a categoria “Literatura Estrangeira”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– Selecionar codigo e titulo do livro que pertencem ao autor “Paulo Coelho”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– Selecionar codigo e titulo do livro que pertencem a editora “Arqueiro”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– Selecionar codigo e titulo do livro que pertencem a categoria “Literatura Nacional” e da editora “Arqueiro”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– Selecionar codigo e titulo do livro que pertencem a categoria “Literatura Nacional” e da editora “Arqueiro” e do autor “Paulo Coelho”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9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579" y="102700"/>
            <a:ext cx="9144000" cy="100185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Exercícios VIEWS – BD Biblioteca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18DEA7-696C-4ADE-9120-60689CBB4F79}"/>
              </a:ext>
            </a:extLst>
          </p:cNvPr>
          <p:cNvSpPr/>
          <p:nvPr/>
        </p:nvSpPr>
        <p:spPr>
          <a:xfrm>
            <a:off x="672941" y="1269442"/>
            <a:ext cx="11143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9) CREATE VIEW `</a:t>
            </a:r>
            <a:r>
              <a:rPr lang="pt-BR" sz="3200" dirty="0" err="1">
                <a:solidFill>
                  <a:srgbClr val="FF0000"/>
                </a:solidFill>
              </a:rPr>
              <a:t>listar_livros_autores</a:t>
            </a:r>
            <a:r>
              <a:rPr lang="pt-BR" sz="3200" dirty="0">
                <a:solidFill>
                  <a:srgbClr val="FF0000"/>
                </a:solidFill>
              </a:rPr>
              <a:t>` AS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Select </a:t>
            </a:r>
            <a:r>
              <a:rPr lang="pt-BR" sz="3200" dirty="0" err="1">
                <a:solidFill>
                  <a:srgbClr val="FF0000"/>
                </a:solidFill>
              </a:rPr>
              <a:t>livro.codigo</a:t>
            </a:r>
            <a:r>
              <a:rPr lang="pt-BR" sz="3200" dirty="0">
                <a:solidFill>
                  <a:srgbClr val="FF0000"/>
                </a:solidFill>
              </a:rPr>
              <a:t>, </a:t>
            </a:r>
            <a:r>
              <a:rPr lang="pt-BR" sz="3200" dirty="0" err="1">
                <a:solidFill>
                  <a:srgbClr val="FF0000"/>
                </a:solidFill>
              </a:rPr>
              <a:t>livro.titulo</a:t>
            </a:r>
            <a:r>
              <a:rPr lang="pt-BR" sz="3200" dirty="0">
                <a:solidFill>
                  <a:srgbClr val="FF0000"/>
                </a:solidFill>
              </a:rPr>
              <a:t> , </a:t>
            </a:r>
            <a:r>
              <a:rPr lang="pt-BR" sz="3200" dirty="0" err="1">
                <a:solidFill>
                  <a:srgbClr val="FF0000"/>
                </a:solidFill>
              </a:rPr>
              <a:t>livro.codautor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</a:p>
          <a:p>
            <a:r>
              <a:rPr lang="pt-BR" sz="3200" dirty="0">
                <a:solidFill>
                  <a:srgbClr val="FF0000"/>
                </a:solidFill>
              </a:rPr>
              <a:t>from livro, autor</a:t>
            </a:r>
          </a:p>
          <a:p>
            <a:r>
              <a:rPr lang="pt-BR" sz="3200" dirty="0">
                <a:solidFill>
                  <a:srgbClr val="FF0000"/>
                </a:solidFill>
              </a:rPr>
              <a:t>Where </a:t>
            </a:r>
            <a:r>
              <a:rPr lang="pt-BR" sz="3200" dirty="0" err="1">
                <a:solidFill>
                  <a:srgbClr val="FF0000"/>
                </a:solidFill>
              </a:rPr>
              <a:t>livro.codautor</a:t>
            </a:r>
            <a:r>
              <a:rPr lang="pt-BR" sz="3200" dirty="0">
                <a:solidFill>
                  <a:srgbClr val="FF0000"/>
                </a:solidFill>
              </a:rPr>
              <a:t> = </a:t>
            </a:r>
            <a:r>
              <a:rPr lang="pt-BR" sz="3200" dirty="0" err="1">
                <a:solidFill>
                  <a:srgbClr val="FF0000"/>
                </a:solidFill>
              </a:rPr>
              <a:t>autor.codigo</a:t>
            </a: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>
                <a:solidFill>
                  <a:srgbClr val="FF0000"/>
                </a:solidFill>
              </a:rPr>
              <a:t>And </a:t>
            </a:r>
            <a:r>
              <a:rPr lang="pt-BR" sz="3200" dirty="0" err="1">
                <a:solidFill>
                  <a:srgbClr val="FF0000"/>
                </a:solidFill>
              </a:rPr>
              <a:t>autor.nome</a:t>
            </a:r>
            <a:r>
              <a:rPr lang="pt-BR" sz="3200" dirty="0">
                <a:solidFill>
                  <a:srgbClr val="FF0000"/>
                </a:solidFill>
              </a:rPr>
              <a:t>  </a:t>
            </a:r>
            <a:r>
              <a:rPr lang="pt-BR" sz="3200" dirty="0" err="1">
                <a:solidFill>
                  <a:srgbClr val="FF0000"/>
                </a:solidFill>
              </a:rPr>
              <a:t>like</a:t>
            </a:r>
            <a:r>
              <a:rPr lang="pt-BR" sz="3200" dirty="0">
                <a:solidFill>
                  <a:srgbClr val="FF0000"/>
                </a:solidFill>
              </a:rPr>
              <a:t>  “%Paulo%”;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9E6BCD-389F-4767-A1C9-678A11C001A0}"/>
              </a:ext>
            </a:extLst>
          </p:cNvPr>
          <p:cNvSpPr/>
          <p:nvPr/>
        </p:nvSpPr>
        <p:spPr>
          <a:xfrm>
            <a:off x="672941" y="4200755"/>
            <a:ext cx="11143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10) CREATE VIEW `</a:t>
            </a:r>
            <a:r>
              <a:rPr lang="pt-BR" sz="3200" dirty="0" err="1">
                <a:solidFill>
                  <a:srgbClr val="FF0000"/>
                </a:solidFill>
              </a:rPr>
              <a:t>listar_livros_editora</a:t>
            </a:r>
            <a:r>
              <a:rPr lang="pt-BR" sz="3200" dirty="0">
                <a:solidFill>
                  <a:srgbClr val="FF0000"/>
                </a:solidFill>
              </a:rPr>
              <a:t>` AS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Select </a:t>
            </a:r>
            <a:r>
              <a:rPr lang="pt-BR" sz="3200" dirty="0" err="1">
                <a:solidFill>
                  <a:srgbClr val="FF0000"/>
                </a:solidFill>
              </a:rPr>
              <a:t>livro.codigo</a:t>
            </a:r>
            <a:r>
              <a:rPr lang="pt-BR" sz="3200" dirty="0">
                <a:solidFill>
                  <a:srgbClr val="FF0000"/>
                </a:solidFill>
              </a:rPr>
              <a:t>, </a:t>
            </a:r>
            <a:r>
              <a:rPr lang="pt-BR" sz="3200" dirty="0" err="1">
                <a:solidFill>
                  <a:srgbClr val="FF0000"/>
                </a:solidFill>
              </a:rPr>
              <a:t>livro.titulo</a:t>
            </a:r>
            <a:r>
              <a:rPr lang="pt-BR" sz="3200" dirty="0">
                <a:solidFill>
                  <a:srgbClr val="FF0000"/>
                </a:solidFill>
              </a:rPr>
              <a:t> , </a:t>
            </a:r>
            <a:r>
              <a:rPr lang="pt-BR" sz="3200" dirty="0" err="1">
                <a:solidFill>
                  <a:srgbClr val="FF0000"/>
                </a:solidFill>
              </a:rPr>
              <a:t>livro.codeditora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</a:p>
          <a:p>
            <a:r>
              <a:rPr lang="pt-BR" sz="3200" dirty="0">
                <a:solidFill>
                  <a:srgbClr val="FF0000"/>
                </a:solidFill>
              </a:rPr>
              <a:t>from livro, editora</a:t>
            </a:r>
          </a:p>
          <a:p>
            <a:r>
              <a:rPr lang="pt-BR" sz="3200" dirty="0">
                <a:solidFill>
                  <a:srgbClr val="FF0000"/>
                </a:solidFill>
              </a:rPr>
              <a:t>Where </a:t>
            </a:r>
            <a:r>
              <a:rPr lang="pt-BR" sz="3200" dirty="0" err="1">
                <a:solidFill>
                  <a:srgbClr val="FF0000"/>
                </a:solidFill>
              </a:rPr>
              <a:t>livro.codeditora</a:t>
            </a:r>
            <a:r>
              <a:rPr lang="pt-BR" sz="3200" dirty="0">
                <a:solidFill>
                  <a:srgbClr val="FF0000"/>
                </a:solidFill>
              </a:rPr>
              <a:t> = </a:t>
            </a:r>
            <a:r>
              <a:rPr lang="pt-BR" sz="3200" dirty="0" err="1">
                <a:solidFill>
                  <a:srgbClr val="FF0000"/>
                </a:solidFill>
              </a:rPr>
              <a:t>editora.codigo</a:t>
            </a: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>
                <a:solidFill>
                  <a:srgbClr val="FF0000"/>
                </a:solidFill>
              </a:rPr>
              <a:t>And </a:t>
            </a:r>
            <a:r>
              <a:rPr lang="pt-BR" sz="3200" dirty="0" err="1">
                <a:solidFill>
                  <a:srgbClr val="FF0000"/>
                </a:solidFill>
              </a:rPr>
              <a:t>editora.nome</a:t>
            </a:r>
            <a:r>
              <a:rPr lang="pt-BR" sz="3200" dirty="0">
                <a:solidFill>
                  <a:srgbClr val="FF0000"/>
                </a:solidFill>
              </a:rPr>
              <a:t>  </a:t>
            </a:r>
            <a:r>
              <a:rPr lang="pt-BR" sz="3200" dirty="0" err="1">
                <a:solidFill>
                  <a:srgbClr val="FF0000"/>
                </a:solidFill>
              </a:rPr>
              <a:t>like</a:t>
            </a:r>
            <a:r>
              <a:rPr lang="pt-BR" sz="3200" dirty="0">
                <a:solidFill>
                  <a:srgbClr val="FF0000"/>
                </a:solidFill>
              </a:rPr>
              <a:t>  “%Arqueiro%”;</a:t>
            </a:r>
          </a:p>
        </p:txBody>
      </p:sp>
    </p:spTree>
    <p:extLst>
      <p:ext uri="{BB962C8B-B14F-4D97-AF65-F5344CB8AC3E}">
        <p14:creationId xmlns:p14="http://schemas.microsoft.com/office/powerpoint/2010/main" val="252675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376" y="102700"/>
            <a:ext cx="9144000" cy="100185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Exercícios VIEWS – BD Biblioteca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18DEA7-696C-4ADE-9120-60689CBB4F79}"/>
              </a:ext>
            </a:extLst>
          </p:cNvPr>
          <p:cNvSpPr/>
          <p:nvPr/>
        </p:nvSpPr>
        <p:spPr>
          <a:xfrm>
            <a:off x="524040" y="1861179"/>
            <a:ext cx="11143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11) CREATE VIEW `</a:t>
            </a:r>
            <a:r>
              <a:rPr lang="pt-BR" sz="3200" dirty="0" err="1">
                <a:solidFill>
                  <a:srgbClr val="FF0000"/>
                </a:solidFill>
              </a:rPr>
              <a:t>listar_livros_categoria_editora</a:t>
            </a:r>
            <a:r>
              <a:rPr lang="pt-BR" sz="3200" dirty="0">
                <a:solidFill>
                  <a:srgbClr val="FF0000"/>
                </a:solidFill>
              </a:rPr>
              <a:t>` AS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Select </a:t>
            </a:r>
            <a:r>
              <a:rPr lang="pt-BR" sz="3200" dirty="0" err="1">
                <a:solidFill>
                  <a:srgbClr val="FF0000"/>
                </a:solidFill>
              </a:rPr>
              <a:t>livro.codigo</a:t>
            </a:r>
            <a:r>
              <a:rPr lang="pt-BR" sz="3200" dirty="0">
                <a:solidFill>
                  <a:srgbClr val="FF0000"/>
                </a:solidFill>
              </a:rPr>
              <a:t>, </a:t>
            </a:r>
            <a:r>
              <a:rPr lang="pt-BR" sz="3200" dirty="0" err="1">
                <a:solidFill>
                  <a:srgbClr val="FF0000"/>
                </a:solidFill>
              </a:rPr>
              <a:t>livro.titulo</a:t>
            </a: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>
                <a:solidFill>
                  <a:srgbClr val="FF0000"/>
                </a:solidFill>
              </a:rPr>
              <a:t>from livro, categoria, editora</a:t>
            </a:r>
          </a:p>
          <a:p>
            <a:r>
              <a:rPr lang="pt-BR" sz="3200" dirty="0">
                <a:solidFill>
                  <a:srgbClr val="FF0000"/>
                </a:solidFill>
              </a:rPr>
              <a:t>Where </a:t>
            </a:r>
            <a:r>
              <a:rPr lang="pt-BR" sz="3200" dirty="0" err="1">
                <a:solidFill>
                  <a:srgbClr val="FF0000"/>
                </a:solidFill>
              </a:rPr>
              <a:t>livro.codcategoria</a:t>
            </a:r>
            <a:r>
              <a:rPr lang="pt-BR" sz="3200" dirty="0">
                <a:solidFill>
                  <a:srgbClr val="FF0000"/>
                </a:solidFill>
              </a:rPr>
              <a:t> = </a:t>
            </a:r>
            <a:r>
              <a:rPr lang="pt-BR" sz="3200" dirty="0" err="1">
                <a:solidFill>
                  <a:srgbClr val="FF0000"/>
                </a:solidFill>
              </a:rPr>
              <a:t>categoria.codigo</a:t>
            </a: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>
                <a:solidFill>
                  <a:srgbClr val="FF0000"/>
                </a:solidFill>
              </a:rPr>
              <a:t>And </a:t>
            </a:r>
            <a:r>
              <a:rPr lang="pt-BR" sz="3200" dirty="0" err="1">
                <a:solidFill>
                  <a:srgbClr val="FF0000"/>
                </a:solidFill>
              </a:rPr>
              <a:t>livro.codeditora</a:t>
            </a:r>
            <a:r>
              <a:rPr lang="pt-BR" sz="3200" dirty="0">
                <a:solidFill>
                  <a:srgbClr val="FF0000"/>
                </a:solidFill>
              </a:rPr>
              <a:t> = </a:t>
            </a:r>
            <a:r>
              <a:rPr lang="pt-BR" sz="3200" dirty="0" err="1">
                <a:solidFill>
                  <a:srgbClr val="FF0000"/>
                </a:solidFill>
              </a:rPr>
              <a:t>editora.codigo</a:t>
            </a: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>
                <a:solidFill>
                  <a:srgbClr val="FF0000"/>
                </a:solidFill>
              </a:rPr>
              <a:t>And </a:t>
            </a:r>
            <a:r>
              <a:rPr lang="pt-BR" sz="3200" dirty="0" err="1">
                <a:solidFill>
                  <a:srgbClr val="FF0000"/>
                </a:solidFill>
              </a:rPr>
              <a:t>categoria.descricao</a:t>
            </a:r>
            <a:r>
              <a:rPr lang="pt-BR" sz="3200" dirty="0">
                <a:solidFill>
                  <a:srgbClr val="FF0000"/>
                </a:solidFill>
              </a:rPr>
              <a:t>  </a:t>
            </a:r>
            <a:r>
              <a:rPr lang="pt-BR" sz="3200" dirty="0" err="1">
                <a:solidFill>
                  <a:srgbClr val="FF0000"/>
                </a:solidFill>
              </a:rPr>
              <a:t>like</a:t>
            </a:r>
            <a:r>
              <a:rPr lang="pt-BR" sz="3200" dirty="0">
                <a:solidFill>
                  <a:srgbClr val="FF0000"/>
                </a:solidFill>
              </a:rPr>
              <a:t>  “%Literatura Nacional%”</a:t>
            </a:r>
          </a:p>
          <a:p>
            <a:r>
              <a:rPr lang="pt-BR" sz="3200" dirty="0">
                <a:solidFill>
                  <a:srgbClr val="FF0000"/>
                </a:solidFill>
              </a:rPr>
              <a:t>And </a:t>
            </a:r>
            <a:r>
              <a:rPr lang="pt-BR" sz="3200" dirty="0" err="1">
                <a:solidFill>
                  <a:srgbClr val="FF0000"/>
                </a:solidFill>
              </a:rPr>
              <a:t>editora.nome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like</a:t>
            </a:r>
            <a:r>
              <a:rPr lang="pt-BR" sz="3200" dirty="0">
                <a:solidFill>
                  <a:srgbClr val="FF0000"/>
                </a:solidFill>
              </a:rPr>
              <a:t> “%Arqueiro%”;</a:t>
            </a:r>
          </a:p>
        </p:txBody>
      </p:sp>
    </p:spTree>
    <p:extLst>
      <p:ext uri="{BB962C8B-B14F-4D97-AF65-F5344CB8AC3E}">
        <p14:creationId xmlns:p14="http://schemas.microsoft.com/office/powerpoint/2010/main" val="118829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376" y="102700"/>
            <a:ext cx="9144000" cy="100185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Exercícios VIEWS – BD Biblioteca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18DEA7-696C-4ADE-9120-60689CBB4F79}"/>
              </a:ext>
            </a:extLst>
          </p:cNvPr>
          <p:cNvSpPr/>
          <p:nvPr/>
        </p:nvSpPr>
        <p:spPr>
          <a:xfrm>
            <a:off x="800099" y="1585408"/>
            <a:ext cx="106936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12) CREATE VIEW `</a:t>
            </a:r>
            <a:r>
              <a:rPr lang="pt-BR" sz="3200" dirty="0" err="1">
                <a:solidFill>
                  <a:srgbClr val="FF0000"/>
                </a:solidFill>
              </a:rPr>
              <a:t>listar_livros_categoria_editora_autor</a:t>
            </a:r>
            <a:r>
              <a:rPr lang="pt-BR" sz="3200" dirty="0">
                <a:solidFill>
                  <a:srgbClr val="FF0000"/>
                </a:solidFill>
              </a:rPr>
              <a:t>` AS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Select </a:t>
            </a:r>
            <a:r>
              <a:rPr lang="pt-BR" sz="3200" dirty="0" err="1">
                <a:solidFill>
                  <a:srgbClr val="FF0000"/>
                </a:solidFill>
              </a:rPr>
              <a:t>livro.codigo</a:t>
            </a:r>
            <a:r>
              <a:rPr lang="pt-BR" sz="3200" dirty="0">
                <a:solidFill>
                  <a:srgbClr val="FF0000"/>
                </a:solidFill>
              </a:rPr>
              <a:t>, </a:t>
            </a:r>
            <a:r>
              <a:rPr lang="pt-BR" sz="3200" dirty="0" err="1">
                <a:solidFill>
                  <a:srgbClr val="FF0000"/>
                </a:solidFill>
              </a:rPr>
              <a:t>livro.titulo</a:t>
            </a: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>
                <a:solidFill>
                  <a:srgbClr val="FF0000"/>
                </a:solidFill>
              </a:rPr>
              <a:t>from livro, categoria, editora, autor</a:t>
            </a:r>
          </a:p>
          <a:p>
            <a:r>
              <a:rPr lang="pt-BR" sz="3200" dirty="0">
                <a:solidFill>
                  <a:srgbClr val="FF0000"/>
                </a:solidFill>
              </a:rPr>
              <a:t>Where </a:t>
            </a:r>
            <a:r>
              <a:rPr lang="pt-BR" sz="3200" dirty="0" err="1">
                <a:solidFill>
                  <a:srgbClr val="FF0000"/>
                </a:solidFill>
              </a:rPr>
              <a:t>livro.codcategoria</a:t>
            </a:r>
            <a:r>
              <a:rPr lang="pt-BR" sz="3200" dirty="0">
                <a:solidFill>
                  <a:srgbClr val="FF0000"/>
                </a:solidFill>
              </a:rPr>
              <a:t> = </a:t>
            </a:r>
            <a:r>
              <a:rPr lang="pt-BR" sz="3200" dirty="0" err="1">
                <a:solidFill>
                  <a:srgbClr val="FF0000"/>
                </a:solidFill>
              </a:rPr>
              <a:t>categoria.codigo</a:t>
            </a: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>
                <a:solidFill>
                  <a:srgbClr val="FF0000"/>
                </a:solidFill>
              </a:rPr>
              <a:t>And </a:t>
            </a:r>
            <a:r>
              <a:rPr lang="pt-BR" sz="3200" dirty="0" err="1">
                <a:solidFill>
                  <a:srgbClr val="FF0000"/>
                </a:solidFill>
              </a:rPr>
              <a:t>livro.codeditora</a:t>
            </a:r>
            <a:r>
              <a:rPr lang="pt-BR" sz="3200" dirty="0">
                <a:solidFill>
                  <a:srgbClr val="FF0000"/>
                </a:solidFill>
              </a:rPr>
              <a:t> = </a:t>
            </a:r>
            <a:r>
              <a:rPr lang="pt-BR" sz="3200" dirty="0" err="1">
                <a:solidFill>
                  <a:srgbClr val="FF0000"/>
                </a:solidFill>
              </a:rPr>
              <a:t>editora.codigo</a:t>
            </a: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>
                <a:solidFill>
                  <a:srgbClr val="FF0000"/>
                </a:solidFill>
              </a:rPr>
              <a:t>And </a:t>
            </a:r>
            <a:r>
              <a:rPr lang="pt-BR" sz="3200" dirty="0" err="1">
                <a:solidFill>
                  <a:srgbClr val="FF0000"/>
                </a:solidFill>
              </a:rPr>
              <a:t>livro.codautor</a:t>
            </a:r>
            <a:r>
              <a:rPr lang="pt-BR" sz="3200" dirty="0">
                <a:solidFill>
                  <a:srgbClr val="FF0000"/>
                </a:solidFill>
              </a:rPr>
              <a:t> = </a:t>
            </a:r>
            <a:r>
              <a:rPr lang="pt-BR" sz="3200" dirty="0" err="1">
                <a:solidFill>
                  <a:srgbClr val="FF0000"/>
                </a:solidFill>
              </a:rPr>
              <a:t>autor.codigo</a:t>
            </a: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>
                <a:solidFill>
                  <a:srgbClr val="FF0000"/>
                </a:solidFill>
              </a:rPr>
              <a:t>And </a:t>
            </a:r>
            <a:r>
              <a:rPr lang="pt-BR" sz="3200" dirty="0" err="1">
                <a:solidFill>
                  <a:srgbClr val="FF0000"/>
                </a:solidFill>
              </a:rPr>
              <a:t>categoria.descricao</a:t>
            </a:r>
            <a:r>
              <a:rPr lang="pt-BR" sz="3200" dirty="0">
                <a:solidFill>
                  <a:srgbClr val="FF0000"/>
                </a:solidFill>
              </a:rPr>
              <a:t>  </a:t>
            </a:r>
            <a:r>
              <a:rPr lang="pt-BR" sz="3200" dirty="0" err="1">
                <a:solidFill>
                  <a:srgbClr val="FF0000"/>
                </a:solidFill>
              </a:rPr>
              <a:t>like</a:t>
            </a:r>
            <a:r>
              <a:rPr lang="pt-BR" sz="3200" dirty="0">
                <a:solidFill>
                  <a:srgbClr val="FF0000"/>
                </a:solidFill>
              </a:rPr>
              <a:t>  “%Literatura Nacional%”</a:t>
            </a:r>
          </a:p>
          <a:p>
            <a:r>
              <a:rPr lang="pt-BR" sz="3200" dirty="0">
                <a:solidFill>
                  <a:srgbClr val="FF0000"/>
                </a:solidFill>
              </a:rPr>
              <a:t>And </a:t>
            </a:r>
            <a:r>
              <a:rPr lang="pt-BR" sz="3200" dirty="0" err="1">
                <a:solidFill>
                  <a:srgbClr val="FF0000"/>
                </a:solidFill>
              </a:rPr>
              <a:t>editora.nome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like</a:t>
            </a:r>
            <a:r>
              <a:rPr lang="pt-BR" sz="3200" dirty="0">
                <a:solidFill>
                  <a:srgbClr val="FF0000"/>
                </a:solidFill>
              </a:rPr>
              <a:t> “%Arqueiro%” </a:t>
            </a:r>
          </a:p>
          <a:p>
            <a:r>
              <a:rPr lang="pt-BR" sz="3200" dirty="0">
                <a:solidFill>
                  <a:srgbClr val="FF0000"/>
                </a:solidFill>
              </a:rPr>
              <a:t>And </a:t>
            </a:r>
            <a:r>
              <a:rPr lang="pt-BR" sz="3200" dirty="0" err="1">
                <a:solidFill>
                  <a:srgbClr val="FF0000"/>
                </a:solidFill>
              </a:rPr>
              <a:t>autor.nome</a:t>
            </a:r>
            <a:r>
              <a:rPr lang="pt-BR" sz="3200" dirty="0">
                <a:solidFill>
                  <a:srgbClr val="FF0000"/>
                </a:solidFill>
              </a:rPr>
              <a:t>    </a:t>
            </a:r>
            <a:r>
              <a:rPr lang="pt-BR" sz="3200" dirty="0" err="1">
                <a:solidFill>
                  <a:srgbClr val="FF0000"/>
                </a:solidFill>
              </a:rPr>
              <a:t>like</a:t>
            </a:r>
            <a:r>
              <a:rPr lang="pt-BR" sz="3200" dirty="0">
                <a:solidFill>
                  <a:srgbClr val="FF0000"/>
                </a:solidFill>
              </a:rPr>
              <a:t> “%Paulo Coelho%”;</a:t>
            </a:r>
          </a:p>
        </p:txBody>
      </p:sp>
    </p:spTree>
    <p:extLst>
      <p:ext uri="{BB962C8B-B14F-4D97-AF65-F5344CB8AC3E}">
        <p14:creationId xmlns:p14="http://schemas.microsoft.com/office/powerpoint/2010/main" val="229028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308" y="468460"/>
            <a:ext cx="9144000" cy="1001859"/>
          </a:xfrm>
        </p:spPr>
        <p:txBody>
          <a:bodyPr/>
          <a:lstStyle/>
          <a:p>
            <a:r>
              <a:rPr lang="pt-BR" dirty="0"/>
              <a:t>VIEWS em SQL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033AD5-A86C-4D69-9B97-7F21D9773C47}"/>
              </a:ext>
            </a:extLst>
          </p:cNvPr>
          <p:cNvSpPr/>
          <p:nvPr/>
        </p:nvSpPr>
        <p:spPr>
          <a:xfrm>
            <a:off x="1008184" y="1641790"/>
            <a:ext cx="103163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solidFill>
                  <a:srgbClr val="253A44"/>
                </a:solidFill>
                <a:effectLst/>
                <a:latin typeface="Source Serif Pro"/>
              </a:rPr>
              <a:t>Ao criarmos uma view, podemos filtrar o conteúdo de uma tabela a ser exibida, já que a função da view é exatamente essa: filtrar tabelas, servindo para agrupá-las, protegendo certas colunas e simplificando o código de programação.</a:t>
            </a:r>
          </a:p>
          <a:p>
            <a:pPr algn="just"/>
            <a:endParaRPr lang="pt-BR" sz="2800" b="0" i="0" dirty="0">
              <a:solidFill>
                <a:srgbClr val="253A44"/>
              </a:solidFill>
              <a:effectLst/>
              <a:latin typeface="Source Serif Pro"/>
            </a:endParaRPr>
          </a:p>
          <a:p>
            <a:pPr algn="just"/>
            <a:r>
              <a:rPr lang="pt-BR" sz="2800" b="0" i="0" dirty="0">
                <a:solidFill>
                  <a:srgbClr val="253A44"/>
                </a:solidFill>
                <a:effectLst/>
                <a:latin typeface="Source Serif Pro"/>
              </a:rPr>
              <a:t>É importante salientar que, mesmo após o servidor do </a:t>
            </a:r>
            <a:r>
              <a:rPr lang="pt-BR" sz="2800" b="1" i="0" u="none" strike="noStrike" dirty="0">
                <a:solidFill>
                  <a:srgbClr val="253A44"/>
                </a:solidFill>
                <a:effectLst/>
                <a:latin typeface="Montserrat"/>
              </a:rPr>
              <a:t>SQL Server</a:t>
            </a:r>
            <a:r>
              <a:rPr lang="pt-BR" sz="2800" b="0" i="0" dirty="0">
                <a:solidFill>
                  <a:srgbClr val="253A44"/>
                </a:solidFill>
                <a:effectLst/>
                <a:latin typeface="Source Serif Pro"/>
              </a:rPr>
              <a:t> ser desligado, a view continua “viva” no sistema, assim como as tabelas que criamos normalmente. </a:t>
            </a:r>
          </a:p>
          <a:p>
            <a:pPr algn="just"/>
            <a:endParaRPr lang="pt-BR" sz="2800" dirty="0">
              <a:solidFill>
                <a:srgbClr val="253A44"/>
              </a:solidFill>
              <a:latin typeface="Source Serif Pro"/>
            </a:endParaRPr>
          </a:p>
          <a:p>
            <a:pPr algn="just"/>
            <a:r>
              <a:rPr lang="pt-BR" sz="2800" b="0" i="0" dirty="0">
                <a:solidFill>
                  <a:srgbClr val="253A44"/>
                </a:solidFill>
                <a:effectLst/>
                <a:latin typeface="Source Serif Pro"/>
              </a:rPr>
              <a:t>As views não ocupam espaço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57618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4" y="61904"/>
            <a:ext cx="9144000" cy="1001859"/>
          </a:xfrm>
        </p:spPr>
        <p:txBody>
          <a:bodyPr/>
          <a:lstStyle/>
          <a:p>
            <a:r>
              <a:rPr lang="pt-BR" dirty="0"/>
              <a:t>VIEWS em SQL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B15C19B-F2D2-4067-A917-DD7D4DF2FBDA}"/>
              </a:ext>
            </a:extLst>
          </p:cNvPr>
          <p:cNvSpPr/>
          <p:nvPr/>
        </p:nvSpPr>
        <p:spPr>
          <a:xfrm>
            <a:off x="295422" y="1096357"/>
            <a:ext cx="3288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rgbClr val="253A44"/>
                </a:solidFill>
                <a:effectLst/>
                <a:latin typeface="Montserrat"/>
              </a:rPr>
              <a:t>Vantagens das Views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DA9717-22C8-4AC1-B8D0-FE7008D84FE4}"/>
              </a:ext>
            </a:extLst>
          </p:cNvPr>
          <p:cNvSpPr/>
          <p:nvPr/>
        </p:nvSpPr>
        <p:spPr>
          <a:xfrm>
            <a:off x="295422" y="1963068"/>
            <a:ext cx="11619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53A44"/>
                </a:solidFill>
                <a:effectLst/>
                <a:latin typeface="Source Serif Pro"/>
              </a:rPr>
              <a:t>Reuso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Source Serif Pro"/>
              </a:rPr>
              <a:t>: as views são objetos de caráter permanente. Pensando pelo lado produtivo isso é excelente, já que elas podem ser lidas por vários usuários simultaneamente.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253A44"/>
              </a:solidFill>
              <a:effectLst/>
              <a:latin typeface="Source Serif Pr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53A44"/>
                </a:solidFill>
                <a:effectLst/>
                <a:latin typeface="Source Serif Pro"/>
              </a:rPr>
              <a:t>Segurança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Source Serif Pro"/>
              </a:rPr>
              <a:t>: as views permitem que ocultemos determinadas colunas de uma tabela. Para isso, basta criarmos uma view com as colunas que acharmos necessário que sejam exibidas e as disponibilizarmos para o usuário.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253A44"/>
              </a:solidFill>
              <a:effectLst/>
              <a:latin typeface="Source Serif Pr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53A44"/>
                </a:solidFill>
                <a:effectLst/>
                <a:latin typeface="Source Serif Pro"/>
              </a:rPr>
              <a:t>Simplificação do código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Source Serif Pro"/>
              </a:rPr>
              <a:t>: as views nos permitem criar um código de programação muito mais limpo, na medida em que podem conter um </a:t>
            </a:r>
            <a:r>
              <a:rPr lang="pt-BR" sz="2400" b="0" i="0" dirty="0">
                <a:solidFill>
                  <a:srgbClr val="8795A2"/>
                </a:solidFill>
                <a:effectLst/>
                <a:latin typeface="Roboto mono"/>
              </a:rPr>
              <a:t>SELECT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Source Serif Pro"/>
              </a:rPr>
              <a:t> complexo. Assim, </a:t>
            </a:r>
            <a:r>
              <a:rPr lang="pt-BR" sz="2400" b="1" i="0" dirty="0">
                <a:solidFill>
                  <a:srgbClr val="253A44"/>
                </a:solidFill>
                <a:effectLst/>
                <a:latin typeface="Source Serif Pro"/>
              </a:rPr>
              <a:t>criar views</a:t>
            </a:r>
            <a:r>
              <a:rPr lang="pt-BR" sz="2400" b="0" i="0" dirty="0">
                <a:solidFill>
                  <a:srgbClr val="253A44"/>
                </a:solidFill>
                <a:effectLst/>
                <a:latin typeface="Source Serif Pro"/>
              </a:rPr>
              <a:t> para os programadores a fim de poupá-los do trabalho de criar SELECT’s é uma forma de aumentar a produtividade da equipe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5514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4" y="61904"/>
            <a:ext cx="9144000" cy="1001859"/>
          </a:xfrm>
        </p:spPr>
        <p:txBody>
          <a:bodyPr/>
          <a:lstStyle/>
          <a:p>
            <a:r>
              <a:rPr lang="pt-BR" dirty="0"/>
              <a:t>Exemplo VIEWS em 1 tabela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B15C19B-F2D2-4067-A917-DD7D4DF2FBDA}"/>
              </a:ext>
            </a:extLst>
          </p:cNvPr>
          <p:cNvSpPr/>
          <p:nvPr/>
        </p:nvSpPr>
        <p:spPr>
          <a:xfrm>
            <a:off x="421818" y="3293853"/>
            <a:ext cx="2745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rgbClr val="253A44"/>
                </a:solidFill>
                <a:effectLst/>
                <a:latin typeface="Montserrat"/>
              </a:rPr>
              <a:t>Exemplo de View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6911662-E4C5-42A9-B317-1257D89D9B7F}"/>
              </a:ext>
            </a:extLst>
          </p:cNvPr>
          <p:cNvSpPr/>
          <p:nvPr/>
        </p:nvSpPr>
        <p:spPr>
          <a:xfrm>
            <a:off x="421818" y="1860731"/>
            <a:ext cx="567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180340" algn="l"/>
              </a:tabLs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Tabela:    ESTADOS (</a:t>
            </a:r>
            <a:r>
              <a:rPr lang="pt-BR" sz="2400" b="1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CODIGO</a:t>
            </a: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NOME</a:t>
            </a: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C0C34F2-5909-4E68-B067-6D6E2BDCF139}"/>
              </a:ext>
            </a:extLst>
          </p:cNvPr>
          <p:cNvSpPr/>
          <p:nvPr/>
        </p:nvSpPr>
        <p:spPr>
          <a:xfrm>
            <a:off x="211015" y="4017597"/>
            <a:ext cx="84265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hangingPunct="0">
              <a:spcAft>
                <a:spcPts val="0"/>
              </a:spcAft>
              <a:tabLst>
                <a:tab pos="180340" algn="l"/>
              </a:tabLst>
            </a:pPr>
            <a:r>
              <a:rPr lang="pt-BR" sz="2800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CREATE VIEW </a:t>
            </a:r>
            <a:r>
              <a:rPr lang="pt-BR" sz="2800" dirty="0" err="1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listar_estados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hangingPunct="0">
              <a:spcAft>
                <a:spcPts val="0"/>
              </a:spcAft>
              <a:tabLst>
                <a:tab pos="180340" algn="l"/>
              </a:tabLst>
            </a:pPr>
            <a:r>
              <a:rPr lang="pt-BR" sz="2800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AS  SELECT  codigo, nome  FROM estados;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D44E67EF-89B1-4255-8A24-0CE3E2C09C96}"/>
              </a:ext>
            </a:extLst>
          </p:cNvPr>
          <p:cNvSpPr/>
          <p:nvPr/>
        </p:nvSpPr>
        <p:spPr>
          <a:xfrm>
            <a:off x="8215533" y="2091623"/>
            <a:ext cx="1322363" cy="288008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7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4" y="61904"/>
            <a:ext cx="9144000" cy="1001859"/>
          </a:xfrm>
        </p:spPr>
        <p:txBody>
          <a:bodyPr/>
          <a:lstStyle/>
          <a:p>
            <a:r>
              <a:rPr lang="pt-BR" dirty="0"/>
              <a:t>Exemplo VIEWS em 2 tabelas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B15C19B-F2D2-4067-A917-DD7D4DF2FBDA}"/>
              </a:ext>
            </a:extLst>
          </p:cNvPr>
          <p:cNvSpPr/>
          <p:nvPr/>
        </p:nvSpPr>
        <p:spPr>
          <a:xfrm>
            <a:off x="421818" y="3293853"/>
            <a:ext cx="2745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rgbClr val="253A44"/>
                </a:solidFill>
                <a:effectLst/>
                <a:latin typeface="Montserrat"/>
              </a:rPr>
              <a:t>Exemplo de View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6911662-E4C5-42A9-B317-1257D89D9B7F}"/>
              </a:ext>
            </a:extLst>
          </p:cNvPr>
          <p:cNvSpPr/>
          <p:nvPr/>
        </p:nvSpPr>
        <p:spPr>
          <a:xfrm>
            <a:off x="421818" y="1860731"/>
            <a:ext cx="567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180340" algn="l"/>
              </a:tabLs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Tabela:    ESTADOS (</a:t>
            </a:r>
            <a:r>
              <a:rPr lang="pt-BR" sz="2400" b="1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CODIGO</a:t>
            </a: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NOME</a:t>
            </a: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D44E67EF-89B1-4255-8A24-0CE3E2C09C96}"/>
              </a:ext>
            </a:extLst>
          </p:cNvPr>
          <p:cNvSpPr/>
          <p:nvPr/>
        </p:nvSpPr>
        <p:spPr>
          <a:xfrm>
            <a:off x="9284678" y="2091623"/>
            <a:ext cx="1322363" cy="288008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3614028-B905-4F18-BCA6-1B8C465F781B}"/>
              </a:ext>
            </a:extLst>
          </p:cNvPr>
          <p:cNvSpPr/>
          <p:nvPr/>
        </p:nvSpPr>
        <p:spPr>
          <a:xfrm>
            <a:off x="210908" y="3881050"/>
            <a:ext cx="9678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hangingPunct="0">
              <a:spcAft>
                <a:spcPts val="0"/>
              </a:spcAft>
              <a:tabLst>
                <a:tab pos="180340" algn="l"/>
              </a:tabLst>
            </a:pPr>
            <a:r>
              <a:rPr lang="pt-BR" sz="2800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CREATE VIEW listar_cidades </a:t>
            </a:r>
          </a:p>
          <a:p>
            <a:pPr marL="180340" hangingPunct="0">
              <a:spcAft>
                <a:spcPts val="0"/>
              </a:spcAft>
              <a:tabLst>
                <a:tab pos="180340" algn="l"/>
              </a:tabLst>
            </a:pPr>
            <a:r>
              <a:rPr lang="pt-BR" sz="2800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AS  SELECT cidade.codigo, cidade.nome 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hangingPunct="0">
              <a:spcAft>
                <a:spcPts val="0"/>
              </a:spcAft>
              <a:tabLst>
                <a:tab pos="180340" algn="l"/>
              </a:tabLst>
            </a:pPr>
            <a:r>
              <a:rPr lang="pt-BR" sz="2800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       FROM cidades, estados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hangingPunct="0">
              <a:spcAft>
                <a:spcPts val="0"/>
              </a:spcAft>
              <a:tabLst>
                <a:tab pos="180340" algn="l"/>
              </a:tabLst>
            </a:pPr>
            <a:r>
              <a:rPr lang="pt-BR" sz="2800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       WHERE estados.codigo = cidades.estado</a:t>
            </a:r>
          </a:p>
          <a:p>
            <a:pPr marL="180340" hangingPunct="0">
              <a:tabLst>
                <a:tab pos="180340" algn="l"/>
              </a:tabLst>
            </a:pPr>
            <a:r>
              <a:rPr lang="pt-BR" sz="2800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       and estados.nome = ‘SC’;</a:t>
            </a:r>
            <a:endParaRPr lang="pt-BR" sz="2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F5996F-79DF-4ABD-8322-A6414ED15DE9}"/>
              </a:ext>
            </a:extLst>
          </p:cNvPr>
          <p:cNvSpPr/>
          <p:nvPr/>
        </p:nvSpPr>
        <p:spPr>
          <a:xfrm>
            <a:off x="1794598" y="2346469"/>
            <a:ext cx="6315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spcAft>
                <a:spcPts val="0"/>
              </a:spcAft>
              <a:tabLst>
                <a:tab pos="180340" algn="l"/>
              </a:tabLs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CIDADES (</a:t>
            </a:r>
            <a:r>
              <a:rPr lang="pt-BR" sz="2400" b="1" u="sng" dirty="0">
                <a:latin typeface="Arial" panose="020B0604020202020204" pitchFamily="34" charset="0"/>
                <a:ea typeface="Times New Roman" panose="02020603050405020304" pitchFamily="18" charset="0"/>
              </a:rPr>
              <a:t>CODIGO</a:t>
            </a: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</a:rPr>
              <a:t>NOME</a:t>
            </a: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, CODESTADO)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7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376" y="102700"/>
            <a:ext cx="9144000" cy="100185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Exercícios VIEWS – BD Biblioteca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8701A1-5B20-4756-9061-21E61B3B804F}"/>
              </a:ext>
            </a:extLst>
          </p:cNvPr>
          <p:cNvSpPr/>
          <p:nvPr/>
        </p:nvSpPr>
        <p:spPr>
          <a:xfrm>
            <a:off x="579120" y="1667694"/>
            <a:ext cx="11406554" cy="4297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uma view para cada solicitação abaixo: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 todos os registros da tabela origem.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 codigo e descricao da tabela categoria.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 nome e nacionalidade da tabela autor.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 codigo, nome e pais da tabela editora.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 nome e telefone da tabela aluno.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 codigo, nome da tabela aluno que moram cidade “Criciuma”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 nome, cidade e telefone da tabela aluno que moram “SC”</a:t>
            </a:r>
          </a:p>
        </p:txBody>
      </p:sp>
    </p:spTree>
    <p:extLst>
      <p:ext uri="{BB962C8B-B14F-4D97-AF65-F5344CB8AC3E}">
        <p14:creationId xmlns:p14="http://schemas.microsoft.com/office/powerpoint/2010/main" val="82139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376" y="102700"/>
            <a:ext cx="9144000" cy="100185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Exercícios VIEWS – BD Biblioteca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1DFE02-1D86-4B33-AC6E-15A51E760AC8}"/>
              </a:ext>
            </a:extLst>
          </p:cNvPr>
          <p:cNvSpPr/>
          <p:nvPr/>
        </p:nvSpPr>
        <p:spPr>
          <a:xfrm>
            <a:off x="940229" y="1865700"/>
            <a:ext cx="71627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1) CREATE VIEW `</a:t>
            </a:r>
            <a:r>
              <a:rPr lang="pt-BR" sz="3200" dirty="0" err="1">
                <a:solidFill>
                  <a:srgbClr val="FF0000"/>
                </a:solidFill>
              </a:rPr>
              <a:t>listar_origem</a:t>
            </a:r>
            <a:r>
              <a:rPr lang="pt-BR" sz="3200" dirty="0">
                <a:solidFill>
                  <a:srgbClr val="FF0000"/>
                </a:solidFill>
              </a:rPr>
              <a:t>` AS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select * from origem;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A25D93-BBDA-48DD-A445-572D41DB9151}"/>
              </a:ext>
            </a:extLst>
          </p:cNvPr>
          <p:cNvSpPr/>
          <p:nvPr/>
        </p:nvSpPr>
        <p:spPr>
          <a:xfrm>
            <a:off x="940229" y="3376474"/>
            <a:ext cx="71627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2) CREATE VIEW `</a:t>
            </a:r>
            <a:r>
              <a:rPr lang="pt-BR" sz="3200" dirty="0" err="1">
                <a:solidFill>
                  <a:srgbClr val="FF0000"/>
                </a:solidFill>
              </a:rPr>
              <a:t>listar_categorias</a:t>
            </a:r>
            <a:r>
              <a:rPr lang="pt-BR" sz="3200" dirty="0">
                <a:solidFill>
                  <a:srgbClr val="FF0000"/>
                </a:solidFill>
              </a:rPr>
              <a:t>` AS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Select codigo, descricao from categoria;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E2613D-FE40-425A-9BA5-A99135EE46E5}"/>
              </a:ext>
            </a:extLst>
          </p:cNvPr>
          <p:cNvSpPr/>
          <p:nvPr/>
        </p:nvSpPr>
        <p:spPr>
          <a:xfrm>
            <a:off x="940228" y="4766831"/>
            <a:ext cx="8583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3) CREATE VIEW `</a:t>
            </a:r>
            <a:r>
              <a:rPr lang="pt-BR" sz="3200" dirty="0" err="1">
                <a:solidFill>
                  <a:srgbClr val="FF0000"/>
                </a:solidFill>
              </a:rPr>
              <a:t>listar_autores</a:t>
            </a:r>
            <a:r>
              <a:rPr lang="pt-BR" sz="3200" dirty="0">
                <a:solidFill>
                  <a:srgbClr val="FF0000"/>
                </a:solidFill>
              </a:rPr>
              <a:t>` AS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Select nome, nacionalidade from autor;</a:t>
            </a:r>
          </a:p>
        </p:txBody>
      </p:sp>
    </p:spTree>
    <p:extLst>
      <p:ext uri="{BB962C8B-B14F-4D97-AF65-F5344CB8AC3E}">
        <p14:creationId xmlns:p14="http://schemas.microsoft.com/office/powerpoint/2010/main" val="44401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376" y="102700"/>
            <a:ext cx="9144000" cy="100185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Exercícios VIEWS – BD Biblioteca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BB80FF-D663-4CF5-90AE-1AE549A67467}"/>
              </a:ext>
            </a:extLst>
          </p:cNvPr>
          <p:cNvSpPr/>
          <p:nvPr/>
        </p:nvSpPr>
        <p:spPr>
          <a:xfrm>
            <a:off x="785484" y="1829028"/>
            <a:ext cx="81615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4) CREATE VIEW `</a:t>
            </a:r>
            <a:r>
              <a:rPr lang="pt-BR" sz="3200" dirty="0" err="1">
                <a:solidFill>
                  <a:srgbClr val="FF0000"/>
                </a:solidFill>
              </a:rPr>
              <a:t>listar_editoras</a:t>
            </a:r>
            <a:r>
              <a:rPr lang="pt-BR" sz="3200" dirty="0">
                <a:solidFill>
                  <a:srgbClr val="FF0000"/>
                </a:solidFill>
              </a:rPr>
              <a:t>` AS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Select codigo, nome, pais from editora;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20ABE36-8E0A-4DA6-9431-C24B37D7CDFF}"/>
              </a:ext>
            </a:extLst>
          </p:cNvPr>
          <p:cNvSpPr/>
          <p:nvPr/>
        </p:nvSpPr>
        <p:spPr>
          <a:xfrm>
            <a:off x="785483" y="3261588"/>
            <a:ext cx="81615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5) CREATE VIEW `</a:t>
            </a:r>
            <a:r>
              <a:rPr lang="pt-BR" sz="3200" dirty="0" err="1">
                <a:solidFill>
                  <a:srgbClr val="FF0000"/>
                </a:solidFill>
              </a:rPr>
              <a:t>listar_alunos</a:t>
            </a:r>
            <a:r>
              <a:rPr lang="pt-BR" sz="3200" dirty="0">
                <a:solidFill>
                  <a:srgbClr val="FF0000"/>
                </a:solidFill>
              </a:rPr>
              <a:t>` AS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Select nome, telefone from aluno;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50488B-B863-4606-853D-21B19F3C8F64}"/>
              </a:ext>
            </a:extLst>
          </p:cNvPr>
          <p:cNvSpPr/>
          <p:nvPr/>
        </p:nvSpPr>
        <p:spPr>
          <a:xfrm>
            <a:off x="785483" y="4792622"/>
            <a:ext cx="81615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6) CREATE VIEW `</a:t>
            </a:r>
            <a:r>
              <a:rPr lang="pt-BR" sz="3200" dirty="0" err="1">
                <a:solidFill>
                  <a:srgbClr val="FF0000"/>
                </a:solidFill>
              </a:rPr>
              <a:t>listar_alunos_cidade</a:t>
            </a:r>
            <a:r>
              <a:rPr lang="pt-BR" sz="3200" dirty="0">
                <a:solidFill>
                  <a:srgbClr val="FF0000"/>
                </a:solidFill>
              </a:rPr>
              <a:t>` AS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Select codigo, nome from aluno</a:t>
            </a:r>
          </a:p>
          <a:p>
            <a:r>
              <a:rPr lang="pt-BR" sz="3200" dirty="0">
                <a:solidFill>
                  <a:srgbClr val="FF0000"/>
                </a:solidFill>
              </a:rPr>
              <a:t>Where cidade = “Criciuma”;</a:t>
            </a:r>
          </a:p>
        </p:txBody>
      </p:sp>
    </p:spTree>
    <p:extLst>
      <p:ext uri="{BB962C8B-B14F-4D97-AF65-F5344CB8AC3E}">
        <p14:creationId xmlns:p14="http://schemas.microsoft.com/office/powerpoint/2010/main" val="159964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6086-5F65-4DC4-9F7D-A3E7C8F6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376" y="102700"/>
            <a:ext cx="9144000" cy="100185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Exercícios VIEWS – BD Biblioteca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50488B-B863-4606-853D-21B19F3C8F64}"/>
              </a:ext>
            </a:extLst>
          </p:cNvPr>
          <p:cNvSpPr/>
          <p:nvPr/>
        </p:nvSpPr>
        <p:spPr>
          <a:xfrm>
            <a:off x="687010" y="1557053"/>
            <a:ext cx="81615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7) CREATE VIEW `</a:t>
            </a:r>
            <a:r>
              <a:rPr lang="pt-BR" sz="3200" dirty="0" err="1">
                <a:solidFill>
                  <a:srgbClr val="FF0000"/>
                </a:solidFill>
              </a:rPr>
              <a:t>listar_alunos_estados</a:t>
            </a:r>
            <a:r>
              <a:rPr lang="pt-BR" sz="3200" dirty="0">
                <a:solidFill>
                  <a:srgbClr val="FF0000"/>
                </a:solidFill>
              </a:rPr>
              <a:t>` AS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Select nome, cidade, telefone from aluno</a:t>
            </a:r>
          </a:p>
          <a:p>
            <a:r>
              <a:rPr lang="pt-BR" sz="3200" dirty="0">
                <a:solidFill>
                  <a:srgbClr val="FF0000"/>
                </a:solidFill>
              </a:rPr>
              <a:t>Where estado = “SC”;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18DEA7-696C-4ADE-9120-60689CBB4F79}"/>
              </a:ext>
            </a:extLst>
          </p:cNvPr>
          <p:cNvSpPr/>
          <p:nvPr/>
        </p:nvSpPr>
        <p:spPr>
          <a:xfrm>
            <a:off x="687009" y="3731287"/>
            <a:ext cx="11143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8) CREATE VIEW `</a:t>
            </a:r>
            <a:r>
              <a:rPr lang="pt-BR" sz="3200" dirty="0" err="1">
                <a:solidFill>
                  <a:srgbClr val="FF0000"/>
                </a:solidFill>
              </a:rPr>
              <a:t>listar_livros_categorias</a:t>
            </a:r>
            <a:r>
              <a:rPr lang="pt-BR" sz="3200" dirty="0">
                <a:solidFill>
                  <a:srgbClr val="FF0000"/>
                </a:solidFill>
              </a:rPr>
              <a:t>` AS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Select </a:t>
            </a:r>
            <a:r>
              <a:rPr lang="pt-BR" sz="3200" dirty="0" err="1">
                <a:solidFill>
                  <a:srgbClr val="FF0000"/>
                </a:solidFill>
              </a:rPr>
              <a:t>livro.codigo</a:t>
            </a:r>
            <a:r>
              <a:rPr lang="pt-BR" sz="3200" dirty="0">
                <a:solidFill>
                  <a:srgbClr val="FF0000"/>
                </a:solidFill>
              </a:rPr>
              <a:t>, </a:t>
            </a:r>
            <a:r>
              <a:rPr lang="pt-BR" sz="3200" dirty="0" err="1">
                <a:solidFill>
                  <a:srgbClr val="FF0000"/>
                </a:solidFill>
              </a:rPr>
              <a:t>livro.titulo</a:t>
            </a:r>
            <a:r>
              <a:rPr lang="pt-BR" sz="3200" dirty="0">
                <a:solidFill>
                  <a:srgbClr val="FF0000"/>
                </a:solidFill>
              </a:rPr>
              <a:t>, </a:t>
            </a:r>
            <a:r>
              <a:rPr lang="pt-BR" sz="3200" dirty="0" err="1">
                <a:solidFill>
                  <a:srgbClr val="FF0000"/>
                </a:solidFill>
              </a:rPr>
              <a:t>livro.categoria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</a:p>
          <a:p>
            <a:r>
              <a:rPr lang="pt-BR" sz="3200" dirty="0">
                <a:solidFill>
                  <a:srgbClr val="FF0000"/>
                </a:solidFill>
              </a:rPr>
              <a:t>from livro, categoria</a:t>
            </a:r>
          </a:p>
          <a:p>
            <a:r>
              <a:rPr lang="pt-BR" sz="3200" dirty="0">
                <a:solidFill>
                  <a:srgbClr val="FF0000"/>
                </a:solidFill>
              </a:rPr>
              <a:t>Where </a:t>
            </a:r>
            <a:r>
              <a:rPr lang="pt-BR" sz="3200" dirty="0" err="1">
                <a:solidFill>
                  <a:srgbClr val="FF0000"/>
                </a:solidFill>
              </a:rPr>
              <a:t>livro.codcategoria</a:t>
            </a:r>
            <a:r>
              <a:rPr lang="pt-BR" sz="3200" dirty="0">
                <a:solidFill>
                  <a:srgbClr val="FF0000"/>
                </a:solidFill>
              </a:rPr>
              <a:t> = </a:t>
            </a:r>
            <a:r>
              <a:rPr lang="pt-BR" sz="3200" dirty="0" err="1">
                <a:solidFill>
                  <a:srgbClr val="FF0000"/>
                </a:solidFill>
              </a:rPr>
              <a:t>categoria.codigo</a:t>
            </a: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>
                <a:solidFill>
                  <a:srgbClr val="FF0000"/>
                </a:solidFill>
              </a:rPr>
              <a:t>And </a:t>
            </a:r>
            <a:r>
              <a:rPr lang="pt-BR" sz="3200" dirty="0" err="1">
                <a:solidFill>
                  <a:srgbClr val="FF0000"/>
                </a:solidFill>
              </a:rPr>
              <a:t>categoria.descricao</a:t>
            </a:r>
            <a:r>
              <a:rPr lang="pt-BR" sz="3200" dirty="0">
                <a:solidFill>
                  <a:srgbClr val="FF0000"/>
                </a:solidFill>
              </a:rPr>
              <a:t> = “Literatura Estrangeira”;</a:t>
            </a:r>
          </a:p>
        </p:txBody>
      </p:sp>
    </p:spTree>
    <p:extLst>
      <p:ext uri="{BB962C8B-B14F-4D97-AF65-F5344CB8AC3E}">
        <p14:creationId xmlns:p14="http://schemas.microsoft.com/office/powerpoint/2010/main" val="186103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1051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Roboto mono</vt:lpstr>
      <vt:lpstr>Source Serif Pro</vt:lpstr>
      <vt:lpstr>Times New Roman</vt:lpstr>
      <vt:lpstr>Tema do Office</vt:lpstr>
      <vt:lpstr>VIEWS em SQL</vt:lpstr>
      <vt:lpstr>VIEWS em SQL</vt:lpstr>
      <vt:lpstr>VIEWS em SQL</vt:lpstr>
      <vt:lpstr>Exemplo VIEWS em 1 tabela</vt:lpstr>
      <vt:lpstr>Exemplo VIEWS em 2 tabelas</vt:lpstr>
      <vt:lpstr>Exercícios VIEWS – BD Biblioteca</vt:lpstr>
      <vt:lpstr>Exercícios VIEWS – BD Biblioteca</vt:lpstr>
      <vt:lpstr>Exercícios VIEWS – BD Biblioteca</vt:lpstr>
      <vt:lpstr>Exercícios VIEWS – BD Biblioteca</vt:lpstr>
      <vt:lpstr>Exercícios VIEWS – BD Biblioteca</vt:lpstr>
      <vt:lpstr>Exercícios VIEWS – BD Biblioteca</vt:lpstr>
      <vt:lpstr>Exercícios VIEWS – BD Biblioteca</vt:lpstr>
      <vt:lpstr>Exercícios VIEWS – BD Biblioteca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em SQL</dc:title>
  <dc:creator>Cristiane Pavei Fernandes</dc:creator>
  <cp:lastModifiedBy>Cristiane Pavei Fernandes</cp:lastModifiedBy>
  <cp:revision>26</cp:revision>
  <dcterms:created xsi:type="dcterms:W3CDTF">2022-09-15T22:44:02Z</dcterms:created>
  <dcterms:modified xsi:type="dcterms:W3CDTF">2022-09-16T18:25:57Z</dcterms:modified>
</cp:coreProperties>
</file>