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44" r:id="rId1"/>
  </p:sldMasterIdLst>
  <p:notesMasterIdLst>
    <p:notesMasterId r:id="rId3"/>
  </p:notesMasterIdLst>
  <p:handoutMasterIdLst>
    <p:handoutMasterId r:id="rId4"/>
  </p:handoutMasterIdLst>
  <p:sldIdLst>
    <p:sldId id="615" r:id="rId2"/>
  </p:sldIdLst>
  <p:sldSz cx="4572000" cy="2971800" type="hagakiCard"/>
  <p:notesSz cx="7099300" cy="10234613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1pPr>
    <a:lvl2pPr marL="215474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2pPr>
    <a:lvl3pPr marL="430947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3pPr>
    <a:lvl4pPr marL="646421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4pPr>
    <a:lvl5pPr marL="861897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5pPr>
    <a:lvl6pPr marL="1077371" algn="l" defTabSz="430947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6pPr>
    <a:lvl7pPr marL="1292845" algn="l" defTabSz="430947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7pPr>
    <a:lvl8pPr marL="1508318" algn="l" defTabSz="430947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8pPr>
    <a:lvl9pPr marL="1723792" algn="l" defTabSz="430947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7C747A5F-8C29-4C6A-BF6D-361D478D3FFF}">
          <p14:sldIdLst>
            <p14:sldId id="615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223">
          <p15:clr>
            <a:srgbClr val="A4A3A4"/>
          </p15:clr>
        </p15:guide>
        <p15:guide id="2" pos="223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CCCC"/>
    <a:srgbClr val="FF3300"/>
    <a:srgbClr val="FF6600"/>
    <a:srgbClr val="92D050"/>
    <a:srgbClr val="AAEFD1"/>
    <a:srgbClr val="FF9900"/>
    <a:srgbClr val="6699FF"/>
    <a:srgbClr val="D8D8EC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06799F8-075E-4A3A-A7F6-7FBC6576F1A4}" styleName="テーマ スタイル 2 - アクセント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5758FB7-9AC5-4552-8A53-C91805E547FA}" styleName="テーマ スタイル 1 - アクセント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テーマ スタイル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テーマ スタイル 1 - アクセント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D113A9D2-9D6B-4929-AA2D-F23B5EE8CBE7}" styleName="テーマ スタイル 2 - アクセント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9CF1AB2-1976-4502-BF36-3FF5EA218861}" styleName="中間スタイル 4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606" autoAdjust="0"/>
    <p:restoredTop sz="86585" autoAdjust="0"/>
  </p:normalViewPr>
  <p:slideViewPr>
    <p:cSldViewPr>
      <p:cViewPr varScale="1">
        <p:scale>
          <a:sx n="197" d="100"/>
          <a:sy n="197" d="100"/>
        </p:scale>
        <p:origin x="-1301" y="-77"/>
      </p:cViewPr>
      <p:guideLst>
        <p:guide orient="horz" pos="937"/>
        <p:guide pos="1441"/>
      </p:guideLst>
    </p:cSldViewPr>
  </p:slideViewPr>
  <p:outlineViewPr>
    <p:cViewPr>
      <p:scale>
        <a:sx n="33" d="100"/>
        <a:sy n="33" d="100"/>
      </p:scale>
      <p:origin x="0" y="4539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5184"/>
    </p:cViewPr>
  </p:sorterViewPr>
  <p:notesViewPr>
    <p:cSldViewPr>
      <p:cViewPr varScale="1">
        <p:scale>
          <a:sx n="65" d="100"/>
          <a:sy n="65" d="100"/>
        </p:scale>
        <p:origin x="-2189" y="-74"/>
      </p:cViewPr>
      <p:guideLst>
        <p:guide orient="horz" pos="3223"/>
        <p:guide pos="223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6977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0650" y="0"/>
            <a:ext cx="3076976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72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720824"/>
            <a:ext cx="3076977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72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0650" y="9720824"/>
            <a:ext cx="3076976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fld id="{F40525E8-2CAD-492F-9D74-FE5299EAA40C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7156404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6977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0650" y="0"/>
            <a:ext cx="3076976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598488" y="766763"/>
            <a:ext cx="5905500" cy="38401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429" y="4861235"/>
            <a:ext cx="5680444" cy="460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 smtClean="0"/>
              <a:t>マスタ テキストの書式設定</a:t>
            </a:r>
          </a:p>
          <a:p>
            <a:pPr lvl="1"/>
            <a:r>
              <a:rPr lang="ja-JP" altLang="en-US" noProof="0" smtClean="0"/>
              <a:t>第 </a:t>
            </a:r>
            <a:r>
              <a:rPr lang="en-US" altLang="ja-JP" noProof="0" smtClean="0"/>
              <a:t>2 </a:t>
            </a:r>
            <a:r>
              <a:rPr lang="ja-JP" altLang="en-US" noProof="0" smtClean="0"/>
              <a:t>レベル</a:t>
            </a:r>
          </a:p>
          <a:p>
            <a:pPr lvl="2"/>
            <a:r>
              <a:rPr lang="ja-JP" altLang="en-US" noProof="0" smtClean="0"/>
              <a:t>第 </a:t>
            </a:r>
            <a:r>
              <a:rPr lang="en-US" altLang="ja-JP" noProof="0" smtClean="0"/>
              <a:t>3 </a:t>
            </a:r>
            <a:r>
              <a:rPr lang="ja-JP" altLang="en-US" noProof="0" smtClean="0"/>
              <a:t>レベル</a:t>
            </a:r>
          </a:p>
          <a:p>
            <a:pPr lvl="3"/>
            <a:r>
              <a:rPr lang="ja-JP" altLang="en-US" noProof="0" smtClean="0"/>
              <a:t>第 </a:t>
            </a:r>
            <a:r>
              <a:rPr lang="en-US" altLang="ja-JP" noProof="0" smtClean="0"/>
              <a:t>4 </a:t>
            </a:r>
            <a:r>
              <a:rPr lang="ja-JP" altLang="en-US" noProof="0" smtClean="0"/>
              <a:t>レベル</a:t>
            </a:r>
          </a:p>
          <a:p>
            <a:pPr lvl="4"/>
            <a:r>
              <a:rPr lang="ja-JP" altLang="en-US" noProof="0" smtClean="0"/>
              <a:t>第 </a:t>
            </a:r>
            <a:r>
              <a:rPr lang="en-US" altLang="ja-JP" noProof="0" smtClean="0"/>
              <a:t>5 </a:t>
            </a:r>
            <a:r>
              <a:rPr lang="ja-JP" altLang="en-US" noProof="0" smtClean="0"/>
              <a:t>レベル</a:t>
            </a:r>
          </a:p>
        </p:txBody>
      </p:sp>
      <p:sp>
        <p:nvSpPr>
          <p:cNvPr id="399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720824"/>
            <a:ext cx="3076977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99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0650" y="9720824"/>
            <a:ext cx="3076976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fld id="{710252FD-7A2E-4FA4-924A-4E93E216FDD8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6676739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1pPr>
    <a:lvl2pPr marL="215474"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2pPr>
    <a:lvl3pPr marL="430947"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3pPr>
    <a:lvl4pPr marL="646421"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4pPr>
    <a:lvl5pPr marL="861897"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5pPr>
    <a:lvl6pPr marL="1077371" algn="l" defTabSz="430947" rtl="0" eaLnBrk="1" latinLnBrk="0" hangingPunct="1">
      <a:defRPr kumimoji="1" sz="600" kern="1200">
        <a:solidFill>
          <a:schemeClr val="tx1"/>
        </a:solidFill>
        <a:latin typeface="+mn-lt"/>
        <a:ea typeface="+mn-ea"/>
        <a:cs typeface="+mn-cs"/>
      </a:defRPr>
    </a:lvl6pPr>
    <a:lvl7pPr marL="1292845" algn="l" defTabSz="430947" rtl="0" eaLnBrk="1" latinLnBrk="0" hangingPunct="1">
      <a:defRPr kumimoji="1" sz="600" kern="1200">
        <a:solidFill>
          <a:schemeClr val="tx1"/>
        </a:solidFill>
        <a:latin typeface="+mn-lt"/>
        <a:ea typeface="+mn-ea"/>
        <a:cs typeface="+mn-cs"/>
      </a:defRPr>
    </a:lvl7pPr>
    <a:lvl8pPr marL="1508318" algn="l" defTabSz="430947" rtl="0" eaLnBrk="1" latinLnBrk="0" hangingPunct="1">
      <a:defRPr kumimoji="1" sz="600" kern="1200">
        <a:solidFill>
          <a:schemeClr val="tx1"/>
        </a:solidFill>
        <a:latin typeface="+mn-lt"/>
        <a:ea typeface="+mn-ea"/>
        <a:cs typeface="+mn-cs"/>
      </a:defRPr>
    </a:lvl8pPr>
    <a:lvl9pPr marL="1723792" algn="l" defTabSz="430947" rtl="0" eaLnBrk="1" latinLnBrk="0" hangingPunct="1">
      <a:defRPr kumimoji="1"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10252FD-7A2E-4FA4-924A-4E93E216FDD8}" type="slidenum">
              <a:rPr lang="en-US" altLang="ja-JP" smtClean="0"/>
              <a:pPr>
                <a:defRPr/>
              </a:pPr>
              <a:t>1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9501280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342900" y="923186"/>
            <a:ext cx="3886201" cy="637010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685800" y="1684020"/>
            <a:ext cx="3200401" cy="75946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54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0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464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618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773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928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083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237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2013/11</a:t>
            </a:r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/58</a:t>
            </a:r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63830B-0B15-4B91-A674-D2849DB6E4F2}" type="slidenum">
              <a:rPr lang="ja-JP" altLang="en-US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791793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2013/11</a:t>
            </a:r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/58</a:t>
            </a:r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782DEB-472A-4FE5-AC34-C17109CF5A91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292994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228603" y="119010"/>
            <a:ext cx="4114800" cy="495300"/>
          </a:xfrm>
          <a:prstGeom prst="rect">
            <a:avLst/>
          </a:prstGeom>
        </p:spPr>
        <p:txBody>
          <a:bodyPr vert="horz" lIns="43094" tIns="21548" rIns="43094" bIns="21548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228603" y="693421"/>
            <a:ext cx="4114800" cy="1961251"/>
          </a:xfrm>
          <a:prstGeom prst="rect">
            <a:avLst/>
          </a:prstGeom>
        </p:spPr>
        <p:txBody>
          <a:bodyPr vert="horz" lIns="43094" tIns="21548" rIns="43094" bIns="21548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228603" y="2754420"/>
            <a:ext cx="1066800" cy="158220"/>
          </a:xfrm>
          <a:prstGeom prst="rect">
            <a:avLst/>
          </a:prstGeom>
        </p:spPr>
        <p:txBody>
          <a:bodyPr vert="horz" lIns="43094" tIns="21548" rIns="43094" bIns="21548" rtlCol="0" anchor="ctr"/>
          <a:lstStyle>
            <a:lvl1pPr algn="l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altLang="ja-JP" smtClean="0"/>
              <a:t>2013/11</a:t>
            </a:r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1562101" y="2754420"/>
            <a:ext cx="1447800" cy="158220"/>
          </a:xfrm>
          <a:prstGeom prst="rect">
            <a:avLst/>
          </a:prstGeom>
        </p:spPr>
        <p:txBody>
          <a:bodyPr vert="horz" lIns="43094" tIns="21548" rIns="43094" bIns="21548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altLang="ja-JP" smtClean="0"/>
              <a:t>/58</a:t>
            </a:r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3276603" y="2754420"/>
            <a:ext cx="1066800" cy="158220"/>
          </a:xfrm>
          <a:prstGeom prst="rect">
            <a:avLst/>
          </a:prstGeom>
        </p:spPr>
        <p:txBody>
          <a:bodyPr vert="horz" lIns="43094" tIns="21548" rIns="43094" bIns="21548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6084A49-2260-48BB-8132-198B5EF8BFCC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790840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</p:sldLayoutIdLst>
  <p:hf sldNum="0" hdr="0" ftr="0" dt="0"/>
  <p:txStyles>
    <p:titleStyle>
      <a:lvl1pPr algn="ctr" defTabSz="430947" rtl="0" eaLnBrk="1" latinLnBrk="0" hangingPunct="1">
        <a:spcBef>
          <a:spcPct val="0"/>
        </a:spcBef>
        <a:buNone/>
        <a:defRPr kumimoji="1" sz="2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1605" indent="-161605" algn="l" defTabSz="430947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50146" indent="-134670" algn="l" defTabSz="430947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538685" indent="-107738" algn="l" defTabSz="430947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754159" indent="-107738" algn="l" defTabSz="430947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969633" indent="-107738" algn="l" defTabSz="430947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1185107" indent="-107738" algn="l" defTabSz="430947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6pPr>
      <a:lvl7pPr marL="1400580" indent="-107738" algn="l" defTabSz="430947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7pPr>
      <a:lvl8pPr marL="1616056" indent="-107738" algn="l" defTabSz="430947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1831530" indent="-107738" algn="l" defTabSz="430947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30947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1pPr>
      <a:lvl2pPr marL="215474" algn="l" defTabSz="430947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2pPr>
      <a:lvl3pPr marL="430947" algn="l" defTabSz="430947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646421" algn="l" defTabSz="430947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861897" algn="l" defTabSz="430947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1077371" algn="l" defTabSz="430947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6pPr>
      <a:lvl7pPr marL="1292845" algn="l" defTabSz="430947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7pPr>
      <a:lvl8pPr marL="1508318" algn="l" defTabSz="430947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1723792" algn="l" defTabSz="430947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正方形/長方形 14"/>
              <p:cNvSpPr/>
              <p:nvPr/>
            </p:nvSpPr>
            <p:spPr>
              <a:xfrm>
                <a:off x="773832" y="417939"/>
                <a:ext cx="269610" cy="194552"/>
              </a:xfrm>
              <a:prstGeom prst="rect">
                <a:avLst/>
              </a:prstGeom>
              <a:noFill/>
              <a:ln w="6350">
                <a:solidFill>
                  <a:srgbClr val="000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200" b="0" i="1" smtClean="0">
                          <a:solidFill>
                            <a:srgbClr val="000000"/>
                          </a:solidFill>
                          <a:latin typeface="Cambria Math"/>
                        </a:rPr>
                        <m:t>𝑘</m:t>
                      </m:r>
                    </m:oMath>
                  </m:oMathPara>
                </a14:m>
                <a:endParaRPr kumimoji="1" lang="ja-JP" altLang="en-US" sz="1200">
                  <a:solidFill>
                    <a:srgbClr val="000000"/>
                  </a:solidFill>
                </a:endParaRPr>
              </a:p>
            </p:txBody>
          </p:sp>
        </mc:Choice>
        <mc:Fallback>
          <p:sp>
            <p:nvSpPr>
              <p:cNvPr id="15" name="正方形/長方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832" y="417939"/>
                <a:ext cx="269610" cy="194552"/>
              </a:xfrm>
              <a:prstGeom prst="rect">
                <a:avLst/>
              </a:prstGeom>
              <a:blipFill rotWithShape="1">
                <a:blip r:embed="rId3"/>
                <a:stretch>
                  <a:fillRect b="-3125"/>
                </a:stretch>
              </a:blipFill>
              <a:ln w="6350">
                <a:solidFill>
                  <a:srgbClr val="000000"/>
                </a:solidFill>
                <a:prstDash val="solid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直線矢印コネクタ 58"/>
          <p:cNvCxnSpPr/>
          <p:nvPr/>
        </p:nvCxnSpPr>
        <p:spPr>
          <a:xfrm>
            <a:off x="1706763" y="1498059"/>
            <a:ext cx="504184" cy="0"/>
          </a:xfrm>
          <a:prstGeom prst="straightConnector1">
            <a:avLst/>
          </a:prstGeom>
          <a:ln w="31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1" name="フローチャート : 手操作入力 60"/>
              <p:cNvSpPr/>
              <p:nvPr/>
            </p:nvSpPr>
            <p:spPr>
              <a:xfrm flipH="1">
                <a:off x="2222393" y="1282035"/>
                <a:ext cx="305958" cy="292732"/>
              </a:xfrm>
              <a:prstGeom prst="flowChartManualInput">
                <a:avLst/>
              </a:prstGeom>
              <a:noFill/>
              <a:ln w="635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2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𝑓</m:t>
                      </m:r>
                    </m:oMath>
                  </m:oMathPara>
                </a14:m>
                <a:endParaRPr kumimoji="1" lang="ja-JP" altLang="en-US" sz="1200" b="0" i="1" smtClean="0">
                  <a:solidFill>
                    <a:schemeClr val="tx1"/>
                  </a:solidFill>
                  <a:latin typeface="Cambria Math"/>
                </a:endParaRPr>
              </a:p>
            </p:txBody>
          </p:sp>
        </mc:Choice>
        <mc:Fallback>
          <p:sp>
            <p:nvSpPr>
              <p:cNvPr id="61" name="フローチャート : 手操作入力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222393" y="1282035"/>
                <a:ext cx="305958" cy="292732"/>
              </a:xfrm>
              <a:prstGeom prst="flowChartManualInput">
                <a:avLst/>
              </a:prstGeom>
              <a:blipFill rotWithShape="1">
                <a:blip r:embed="rId4"/>
                <a:stretch>
                  <a:fillRect b="-12245"/>
                </a:stretch>
              </a:blipFill>
              <a:ln w="6350">
                <a:solidFill>
                  <a:srgbClr val="000000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直線矢印コネクタ 68"/>
          <p:cNvCxnSpPr/>
          <p:nvPr/>
        </p:nvCxnSpPr>
        <p:spPr>
          <a:xfrm>
            <a:off x="2528351" y="1501211"/>
            <a:ext cx="264621" cy="0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0" name="テキスト ボックス 69"/>
              <p:cNvSpPr txBox="1"/>
              <p:nvPr/>
            </p:nvSpPr>
            <p:spPr>
              <a:xfrm>
                <a:off x="1376223" y="999713"/>
                <a:ext cx="253742" cy="228183"/>
              </a:xfrm>
              <a:prstGeom prst="rect">
                <a:avLst/>
              </a:prstGeom>
              <a:noFill/>
              <a:ln w="19050" cap="rnd">
                <a:noFill/>
                <a:prstDash val="sysDash"/>
              </a:ln>
            </p:spPr>
            <p:txBody>
              <a:bodyPr wrap="none" lIns="43094" tIns="21548" rIns="43094" bIns="21548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200" b="0" i="1" smtClean="0">
                          <a:latin typeface="Cambria Math"/>
                          <a:ea typeface="HG丸ｺﾞｼｯｸM-PRO" panose="020F0600000000000000" pitchFamily="50" charset="-128"/>
                          <a:cs typeface="Courier New" pitchFamily="49" charset="0"/>
                        </a:rPr>
                        <m:t>…</m:t>
                      </m:r>
                    </m:oMath>
                  </m:oMathPara>
                </a14:m>
                <a:endParaRPr lang="ja-JP" altLang="en-US" sz="1200">
                  <a:latin typeface="HG丸ｺﾞｼｯｸM-PRO" panose="020F0600000000000000" pitchFamily="50" charset="-128"/>
                  <a:ea typeface="HG丸ｺﾞｼｯｸM-PRO" panose="020F0600000000000000" pitchFamily="50" charset="-128"/>
                  <a:cs typeface="Courier New" pitchFamily="49" charset="0"/>
                </a:endParaRPr>
              </a:p>
            </p:txBody>
          </p:sp>
        </mc:Choice>
        <mc:Fallback>
          <p:sp>
            <p:nvSpPr>
              <p:cNvPr id="70" name="テキスト ボックス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6223" y="999713"/>
                <a:ext cx="253742" cy="228183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 w="19050" cap="rnd">
                <a:noFill/>
                <a:prstDash val="sysDash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" name="グループ化 28"/>
          <p:cNvGrpSpPr/>
          <p:nvPr/>
        </p:nvGrpSpPr>
        <p:grpSpPr>
          <a:xfrm>
            <a:off x="2031683" y="1216857"/>
            <a:ext cx="179264" cy="209194"/>
            <a:chOff x="1705743" y="2200651"/>
            <a:chExt cx="179264" cy="209194"/>
          </a:xfrm>
        </p:grpSpPr>
        <p:cxnSp>
          <p:nvCxnSpPr>
            <p:cNvPr id="30" name="直線矢印コネクタ 29"/>
            <p:cNvCxnSpPr/>
            <p:nvPr/>
          </p:nvCxnSpPr>
          <p:spPr>
            <a:xfrm flipV="1">
              <a:off x="1705743" y="2407024"/>
              <a:ext cx="179264" cy="2821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矢印コネクタ 30"/>
            <p:cNvCxnSpPr/>
            <p:nvPr/>
          </p:nvCxnSpPr>
          <p:spPr>
            <a:xfrm flipV="1">
              <a:off x="1709936" y="2200651"/>
              <a:ext cx="0" cy="206373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テキスト ボックス 32"/>
              <p:cNvSpPr txBox="1"/>
              <p:nvPr/>
            </p:nvSpPr>
            <p:spPr>
              <a:xfrm>
                <a:off x="2820094" y="1387119"/>
                <a:ext cx="1296079" cy="228183"/>
              </a:xfrm>
              <a:prstGeom prst="rect">
                <a:avLst/>
              </a:prstGeom>
              <a:noFill/>
              <a:ln w="19050" cap="rnd">
                <a:noFill/>
                <a:prstDash val="sysDash"/>
              </a:ln>
            </p:spPr>
            <p:txBody>
              <a:bodyPr wrap="none" lIns="43094" tIns="21548" rIns="43094" bIns="21548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a:rPr lang="en-US" altLang="ja-JP" sz="1200" b="0" i="1" smtClean="0">
                        <a:latin typeface="Cambria Math"/>
                        <a:ea typeface="Cambria Math"/>
                        <a:cs typeface="Courier New" pitchFamily="49" charset="0"/>
                      </a:rPr>
                      <m:t>h</m:t>
                    </m:r>
                    <m:r>
                      <a:rPr lang="en-US" altLang="ja-JP" sz="1200" b="0" i="1" smtClean="0">
                        <a:latin typeface="Cambria Math"/>
                        <a:ea typeface="Cambria Math"/>
                        <a:cs typeface="Courier New" pitchFamily="49" charset="0"/>
                      </a:rPr>
                      <m:t>=</m:t>
                    </m:r>
                    <m:r>
                      <a:rPr lang="en-US" altLang="ja-JP" sz="1200" b="0" i="1" smtClean="0">
                        <a:latin typeface="Cambria Math"/>
                        <a:ea typeface="Cambria Math"/>
                        <a:cs typeface="Courier New" pitchFamily="49" charset="0"/>
                      </a:rPr>
                      <m:t>𝐻</m:t>
                    </m:r>
                    <m:r>
                      <a:rPr lang="en-US" altLang="ja-JP" sz="1200" b="0" i="1" smtClean="0">
                        <a:latin typeface="Cambria Math"/>
                        <a:ea typeface="Cambria Math"/>
                        <a:cs typeface="Courier New" pitchFamily="49" charset="0"/>
                      </a:rPr>
                      <m:t>(</m:t>
                    </m:r>
                    <m:r>
                      <a:rPr lang="en-US" altLang="ja-JP" sz="1200" b="0" i="1" smtClean="0">
                        <a:latin typeface="Cambria Math"/>
                        <a:ea typeface="Cambria Math"/>
                        <a:cs typeface="Courier New" pitchFamily="49" charset="0"/>
                      </a:rPr>
                      <m:t>𝑘</m:t>
                    </m:r>
                    <m:r>
                      <a:rPr lang="en-US" altLang="ja-JP" sz="1200" b="0" i="1" smtClean="0">
                        <a:latin typeface="Cambria Math"/>
                        <a:ea typeface="Cambria Math"/>
                        <a:cs typeface="Courier New" pitchFamily="49" charset="0"/>
                      </a:rPr>
                      <m:t>||</m:t>
                    </m:r>
                    <m:r>
                      <a:rPr lang="en-US" altLang="ja-JP" sz="1200" b="0" i="1" smtClean="0">
                        <a:latin typeface="Cambria Math"/>
                        <a:ea typeface="Cambria Math"/>
                        <a:cs typeface="Courier New" pitchFamily="49" charset="0"/>
                      </a:rPr>
                      <m:t>𝑚</m:t>
                    </m:r>
                    <m:r>
                      <a:rPr lang="en-US" altLang="ja-JP" sz="1200" b="0" i="1" smtClean="0">
                        <a:latin typeface="Cambria Math"/>
                        <a:ea typeface="Cambria Math"/>
                        <a:cs typeface="Courier New" pitchFamily="49" charset="0"/>
                      </a:rPr>
                      <m:t>)</m:t>
                    </m:r>
                  </m:oMath>
                </a14:m>
                <a:r>
                  <a:rPr lang="ja-JP" altLang="en-US" sz="1200" smtClean="0">
                    <a:latin typeface="HG丸ｺﾞｼｯｸM-PRO" panose="020F0600000000000000" pitchFamily="50" charset="-128"/>
                    <a:ea typeface="HG丸ｺﾞｼｯｸM-PRO" panose="020F0600000000000000" pitchFamily="50" charset="-128"/>
                    <a:cs typeface="Courier New" pitchFamily="49" charset="0"/>
                  </a:rPr>
                  <a:t> 盗聴</a:t>
                </a:r>
                <a:endParaRPr lang="ja-JP" altLang="en-US" sz="1200">
                  <a:latin typeface="HG丸ｺﾞｼｯｸM-PRO" panose="020F0600000000000000" pitchFamily="50" charset="-128"/>
                  <a:ea typeface="HG丸ｺﾞｼｯｸM-PRO" panose="020F0600000000000000" pitchFamily="50" charset="-128"/>
                  <a:cs typeface="Courier New" pitchFamily="49" charset="0"/>
                </a:endParaRPr>
              </a:p>
            </p:txBody>
          </p:sp>
        </mc:Choice>
        <mc:Fallback>
          <p:sp>
            <p:nvSpPr>
              <p:cNvPr id="33" name="テキスト ボックス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0094" y="1387119"/>
                <a:ext cx="1296079" cy="228183"/>
              </a:xfrm>
              <a:prstGeom prst="rect">
                <a:avLst/>
              </a:prstGeom>
              <a:blipFill rotWithShape="1">
                <a:blip r:embed="rId6"/>
                <a:stretch>
                  <a:fillRect l="-1415" t="-10811" r="-2830" b="-32432"/>
                </a:stretch>
              </a:blipFill>
              <a:ln w="19050" cap="rnd">
                <a:noFill/>
                <a:prstDash val="sysDash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正方形/長方形 33"/>
              <p:cNvSpPr/>
              <p:nvPr/>
            </p:nvSpPr>
            <p:spPr>
              <a:xfrm>
                <a:off x="1043441" y="417939"/>
                <a:ext cx="980726" cy="194552"/>
              </a:xfrm>
              <a:prstGeom prst="rect">
                <a:avLst/>
              </a:prstGeom>
              <a:noFill/>
              <a:ln w="6350">
                <a:solidFill>
                  <a:srgbClr val="000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200" b="0" i="1" smtClean="0">
                          <a:solidFill>
                            <a:srgbClr val="000000"/>
                          </a:solidFill>
                          <a:latin typeface="Cambria Math"/>
                        </a:rPr>
                        <m:t>𝑚</m:t>
                      </m:r>
                    </m:oMath>
                  </m:oMathPara>
                </a14:m>
                <a:endParaRPr kumimoji="1" lang="ja-JP" altLang="en-US" sz="1200">
                  <a:solidFill>
                    <a:srgbClr val="000000"/>
                  </a:solidFill>
                </a:endParaRPr>
              </a:p>
            </p:txBody>
          </p:sp>
        </mc:Choice>
        <mc:Fallback>
          <p:sp>
            <p:nvSpPr>
              <p:cNvPr id="34" name="正方形/長方形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441" y="417939"/>
                <a:ext cx="980726" cy="19455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  <a:ln w="6350">
                <a:solidFill>
                  <a:srgbClr val="000000"/>
                </a:solidFill>
                <a:prstDash val="solid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正方形/長方形 34"/>
              <p:cNvSpPr/>
              <p:nvPr/>
            </p:nvSpPr>
            <p:spPr>
              <a:xfrm>
                <a:off x="773960" y="727443"/>
                <a:ext cx="269610" cy="194552"/>
              </a:xfrm>
              <a:prstGeom prst="rect">
                <a:avLst/>
              </a:prstGeom>
              <a:noFill/>
              <a:ln w="6350">
                <a:solidFill>
                  <a:srgbClr val="000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200" b="0" i="1" smtClean="0">
                          <a:solidFill>
                            <a:srgbClr val="000000"/>
                          </a:solidFill>
                          <a:latin typeface="Cambria Math"/>
                        </a:rPr>
                        <m:t>𝑘</m:t>
                      </m:r>
                    </m:oMath>
                  </m:oMathPara>
                </a14:m>
                <a:endParaRPr kumimoji="1" lang="ja-JP" altLang="en-US" sz="1200">
                  <a:solidFill>
                    <a:srgbClr val="000000"/>
                  </a:solidFill>
                </a:endParaRPr>
              </a:p>
            </p:txBody>
          </p:sp>
        </mc:Choice>
        <mc:Fallback>
          <p:sp>
            <p:nvSpPr>
              <p:cNvPr id="35" name="正方形/長方形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960" y="727443"/>
                <a:ext cx="269610" cy="194552"/>
              </a:xfrm>
              <a:prstGeom prst="rect">
                <a:avLst/>
              </a:prstGeom>
              <a:blipFill rotWithShape="1">
                <a:blip r:embed="rId8"/>
                <a:stretch>
                  <a:fillRect b="-3030"/>
                </a:stretch>
              </a:blipFill>
              <a:ln w="6350">
                <a:solidFill>
                  <a:srgbClr val="000000"/>
                </a:solidFill>
                <a:prstDash val="solid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正方形/長方形 35"/>
              <p:cNvSpPr/>
              <p:nvPr/>
            </p:nvSpPr>
            <p:spPr>
              <a:xfrm>
                <a:off x="1043569" y="727443"/>
                <a:ext cx="980726" cy="194552"/>
              </a:xfrm>
              <a:prstGeom prst="rect">
                <a:avLst/>
              </a:prstGeom>
              <a:noFill/>
              <a:ln w="6350">
                <a:solidFill>
                  <a:srgbClr val="000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200" b="0" i="1" smtClean="0">
                          <a:solidFill>
                            <a:srgbClr val="000000"/>
                          </a:solidFill>
                          <a:latin typeface="Cambria Math"/>
                        </a:rPr>
                        <m:t>𝑚</m:t>
                      </m:r>
                    </m:oMath>
                  </m:oMathPara>
                </a14:m>
                <a:endParaRPr kumimoji="1" lang="ja-JP" altLang="en-US" sz="1200">
                  <a:solidFill>
                    <a:srgbClr val="000000"/>
                  </a:solidFill>
                </a:endParaRPr>
              </a:p>
            </p:txBody>
          </p:sp>
        </mc:Choice>
        <mc:Fallback>
          <p:sp>
            <p:nvSpPr>
              <p:cNvPr id="36" name="正方形/長方形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569" y="727443"/>
                <a:ext cx="980726" cy="19455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  <a:ln w="6350">
                <a:solidFill>
                  <a:srgbClr val="000000"/>
                </a:solidFill>
                <a:prstDash val="solid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正方形/長方形 36"/>
              <p:cNvSpPr/>
              <p:nvPr/>
            </p:nvSpPr>
            <p:spPr>
              <a:xfrm>
                <a:off x="2024295" y="727443"/>
                <a:ext cx="144016" cy="194552"/>
              </a:xfrm>
              <a:prstGeom prst="rect">
                <a:avLst/>
              </a:prstGeom>
              <a:noFill/>
              <a:ln w="6350">
                <a:solidFill>
                  <a:srgbClr val="000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200" b="0" i="1" smtClean="0">
                          <a:solidFill>
                            <a:srgbClr val="000000"/>
                          </a:solidFill>
                          <a:latin typeface="Cambria Math"/>
                        </a:rPr>
                        <m:t>𝑝</m:t>
                      </m:r>
                    </m:oMath>
                  </m:oMathPara>
                </a14:m>
                <a:endParaRPr kumimoji="1" lang="ja-JP" altLang="en-US" sz="1200">
                  <a:solidFill>
                    <a:srgbClr val="000000"/>
                  </a:solidFill>
                </a:endParaRPr>
              </a:p>
            </p:txBody>
          </p:sp>
        </mc:Choice>
        <mc:Fallback>
          <p:sp>
            <p:nvSpPr>
              <p:cNvPr id="37" name="正方形/長方形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4295" y="727443"/>
                <a:ext cx="144016" cy="194552"/>
              </a:xfrm>
              <a:prstGeom prst="rect">
                <a:avLst/>
              </a:prstGeom>
              <a:blipFill rotWithShape="1">
                <a:blip r:embed="rId10"/>
                <a:stretch>
                  <a:fillRect l="-28000" b="-15152"/>
                </a:stretch>
              </a:blipFill>
              <a:ln w="6350">
                <a:solidFill>
                  <a:srgbClr val="000000"/>
                </a:solidFill>
                <a:prstDash val="solid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正方形/長方形 37"/>
              <p:cNvSpPr/>
              <p:nvPr/>
            </p:nvSpPr>
            <p:spPr>
              <a:xfrm>
                <a:off x="1880279" y="1015475"/>
                <a:ext cx="288032" cy="194552"/>
              </a:xfrm>
              <a:prstGeom prst="rect">
                <a:avLst/>
              </a:prstGeom>
              <a:noFill/>
              <a:ln w="6350">
                <a:solidFill>
                  <a:srgbClr val="000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𝑚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kumimoji="1" lang="ja-JP" altLang="en-US" sz="1200">
                  <a:solidFill>
                    <a:srgbClr val="000000"/>
                  </a:solidFill>
                </a:endParaRPr>
              </a:p>
            </p:txBody>
          </p:sp>
        </mc:Choice>
        <mc:Fallback>
          <p:sp>
            <p:nvSpPr>
              <p:cNvPr id="38" name="正方形/長方形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0279" y="1015475"/>
                <a:ext cx="288032" cy="194552"/>
              </a:xfrm>
              <a:prstGeom prst="rect">
                <a:avLst/>
              </a:prstGeom>
              <a:blipFill rotWithShape="1">
                <a:blip r:embed="rId11"/>
                <a:stretch>
                  <a:fillRect l="-4082" b="-3125"/>
                </a:stretch>
              </a:blipFill>
              <a:ln w="6350">
                <a:solidFill>
                  <a:srgbClr val="000000"/>
                </a:solidFill>
                <a:prstDash val="solid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正方形/長方形 38"/>
              <p:cNvSpPr/>
              <p:nvPr/>
            </p:nvSpPr>
            <p:spPr>
              <a:xfrm>
                <a:off x="773960" y="1015475"/>
                <a:ext cx="288032" cy="194552"/>
              </a:xfrm>
              <a:prstGeom prst="rect">
                <a:avLst/>
              </a:prstGeom>
              <a:noFill/>
              <a:ln w="6350">
                <a:solidFill>
                  <a:srgbClr val="000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𝑚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1200">
                  <a:solidFill>
                    <a:srgbClr val="000000"/>
                  </a:solidFill>
                </a:endParaRPr>
              </a:p>
            </p:txBody>
          </p:sp>
        </mc:Choice>
        <mc:Fallback>
          <p:sp>
            <p:nvSpPr>
              <p:cNvPr id="39" name="正方形/長方形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960" y="1015475"/>
                <a:ext cx="288032" cy="194552"/>
              </a:xfrm>
              <a:prstGeom prst="rect">
                <a:avLst/>
              </a:prstGeom>
              <a:blipFill rotWithShape="1">
                <a:blip r:embed="rId12"/>
                <a:stretch>
                  <a:fillRect l="-4167" b="-6250"/>
                </a:stretch>
              </a:blipFill>
              <a:ln w="6350">
                <a:solidFill>
                  <a:srgbClr val="000000"/>
                </a:solidFill>
                <a:prstDash val="solid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正方形/長方形 39"/>
              <p:cNvSpPr/>
              <p:nvPr/>
            </p:nvSpPr>
            <p:spPr>
              <a:xfrm>
                <a:off x="773832" y="1591539"/>
                <a:ext cx="269610" cy="194552"/>
              </a:xfrm>
              <a:prstGeom prst="rect">
                <a:avLst/>
              </a:prstGeom>
              <a:noFill/>
              <a:ln w="6350">
                <a:solidFill>
                  <a:srgbClr val="000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200" b="0" i="1" smtClean="0">
                          <a:solidFill>
                            <a:srgbClr val="000000"/>
                          </a:solidFill>
                          <a:latin typeface="Cambria Math"/>
                        </a:rPr>
                        <m:t>𝑘</m:t>
                      </m:r>
                    </m:oMath>
                  </m:oMathPara>
                </a14:m>
                <a:endParaRPr kumimoji="1" lang="ja-JP" altLang="en-US" sz="1200">
                  <a:solidFill>
                    <a:srgbClr val="000000"/>
                  </a:solidFill>
                </a:endParaRPr>
              </a:p>
            </p:txBody>
          </p:sp>
        </mc:Choice>
        <mc:Fallback>
          <p:sp>
            <p:nvSpPr>
              <p:cNvPr id="40" name="正方形/長方形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832" y="1591539"/>
                <a:ext cx="269610" cy="194552"/>
              </a:xfrm>
              <a:prstGeom prst="rect">
                <a:avLst/>
              </a:prstGeom>
              <a:blipFill rotWithShape="1">
                <a:blip r:embed="rId8"/>
                <a:stretch>
                  <a:fillRect b="-3030"/>
                </a:stretch>
              </a:blipFill>
              <a:ln w="6350">
                <a:solidFill>
                  <a:srgbClr val="000000"/>
                </a:solidFill>
                <a:prstDash val="solid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正方形/長方形 40"/>
              <p:cNvSpPr/>
              <p:nvPr/>
            </p:nvSpPr>
            <p:spPr>
              <a:xfrm>
                <a:off x="1043441" y="1591539"/>
                <a:ext cx="980726" cy="194552"/>
              </a:xfrm>
              <a:prstGeom prst="rect">
                <a:avLst/>
              </a:prstGeom>
              <a:noFill/>
              <a:ln w="6350">
                <a:solidFill>
                  <a:srgbClr val="000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200" b="0" i="1" smtClean="0">
                          <a:solidFill>
                            <a:srgbClr val="000000"/>
                          </a:solidFill>
                          <a:latin typeface="Cambria Math"/>
                        </a:rPr>
                        <m:t>𝑚</m:t>
                      </m:r>
                    </m:oMath>
                  </m:oMathPara>
                </a14:m>
                <a:endParaRPr kumimoji="1" lang="ja-JP" altLang="en-US" sz="1200">
                  <a:solidFill>
                    <a:srgbClr val="000000"/>
                  </a:solidFill>
                </a:endParaRPr>
              </a:p>
            </p:txBody>
          </p:sp>
        </mc:Choice>
        <mc:Fallback>
          <p:sp>
            <p:nvSpPr>
              <p:cNvPr id="41" name="正方形/長方形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441" y="1591539"/>
                <a:ext cx="980726" cy="19455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  <a:ln w="6350">
                <a:solidFill>
                  <a:srgbClr val="000000"/>
                </a:solidFill>
                <a:prstDash val="solid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正方形/長方形 41"/>
              <p:cNvSpPr/>
              <p:nvPr/>
            </p:nvSpPr>
            <p:spPr>
              <a:xfrm>
                <a:off x="2024167" y="1591539"/>
                <a:ext cx="144016" cy="194552"/>
              </a:xfrm>
              <a:prstGeom prst="rect">
                <a:avLst/>
              </a:prstGeom>
              <a:noFill/>
              <a:ln w="6350">
                <a:solidFill>
                  <a:srgbClr val="000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200" b="0" i="1" smtClean="0">
                          <a:solidFill>
                            <a:srgbClr val="000000"/>
                          </a:solidFill>
                          <a:latin typeface="Cambria Math"/>
                        </a:rPr>
                        <m:t>𝑝</m:t>
                      </m:r>
                    </m:oMath>
                  </m:oMathPara>
                </a14:m>
                <a:endParaRPr kumimoji="1" lang="ja-JP" altLang="en-US" sz="1200">
                  <a:solidFill>
                    <a:srgbClr val="000000"/>
                  </a:solidFill>
                </a:endParaRPr>
              </a:p>
            </p:txBody>
          </p:sp>
        </mc:Choice>
        <mc:Fallback>
          <p:sp>
            <p:nvSpPr>
              <p:cNvPr id="42" name="正方形/長方形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4167" y="1591539"/>
                <a:ext cx="144016" cy="194552"/>
              </a:xfrm>
              <a:prstGeom prst="rect">
                <a:avLst/>
              </a:prstGeom>
              <a:blipFill rotWithShape="1">
                <a:blip r:embed="rId10"/>
                <a:stretch>
                  <a:fillRect l="-28000" b="-15152"/>
                </a:stretch>
              </a:blipFill>
              <a:ln w="6350">
                <a:solidFill>
                  <a:srgbClr val="000000"/>
                </a:solidFill>
                <a:prstDash val="solid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正方形/長方形 43"/>
              <p:cNvSpPr/>
              <p:nvPr/>
            </p:nvSpPr>
            <p:spPr>
              <a:xfrm>
                <a:off x="2169503" y="1591539"/>
                <a:ext cx="161380" cy="194552"/>
              </a:xfrm>
              <a:prstGeom prst="rect">
                <a:avLst/>
              </a:prstGeom>
              <a:noFill/>
              <a:ln w="6350">
                <a:solidFill>
                  <a:srgbClr val="000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200" b="0" i="1" smtClean="0">
                          <a:solidFill>
                            <a:srgbClr val="000000"/>
                          </a:solidFill>
                          <a:latin typeface="Cambria Math"/>
                        </a:rPr>
                        <m:t>𝑐</m:t>
                      </m:r>
                    </m:oMath>
                  </m:oMathPara>
                </a14:m>
                <a:endParaRPr kumimoji="1" lang="ja-JP" altLang="en-US" sz="1200">
                  <a:solidFill>
                    <a:srgbClr val="000000"/>
                  </a:solidFill>
                </a:endParaRPr>
              </a:p>
            </p:txBody>
          </p:sp>
        </mc:Choice>
        <mc:Fallback>
          <p:sp>
            <p:nvSpPr>
              <p:cNvPr id="44" name="正方形/長方形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9503" y="1591539"/>
                <a:ext cx="161380" cy="194552"/>
              </a:xfrm>
              <a:prstGeom prst="rect">
                <a:avLst/>
              </a:prstGeom>
              <a:blipFill rotWithShape="1">
                <a:blip r:embed="rId13"/>
                <a:stretch>
                  <a:fillRect l="-7407"/>
                </a:stretch>
              </a:blipFill>
              <a:ln w="6350">
                <a:solidFill>
                  <a:srgbClr val="000000"/>
                </a:solidFill>
                <a:prstDash val="solid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正方形/長方形 44"/>
              <p:cNvSpPr/>
              <p:nvPr/>
            </p:nvSpPr>
            <p:spPr>
              <a:xfrm>
                <a:off x="773832" y="1879571"/>
                <a:ext cx="269610" cy="194552"/>
              </a:xfrm>
              <a:prstGeom prst="rect">
                <a:avLst/>
              </a:prstGeom>
              <a:noFill/>
              <a:ln w="6350">
                <a:solidFill>
                  <a:srgbClr val="000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200" b="0" i="1" smtClean="0">
                          <a:solidFill>
                            <a:srgbClr val="000000"/>
                          </a:solidFill>
                          <a:latin typeface="Cambria Math"/>
                        </a:rPr>
                        <m:t>𝑘</m:t>
                      </m:r>
                    </m:oMath>
                  </m:oMathPara>
                </a14:m>
                <a:endParaRPr kumimoji="1" lang="ja-JP" altLang="en-US" sz="1200">
                  <a:solidFill>
                    <a:srgbClr val="000000"/>
                  </a:solidFill>
                </a:endParaRPr>
              </a:p>
            </p:txBody>
          </p:sp>
        </mc:Choice>
        <mc:Fallback>
          <p:sp>
            <p:nvSpPr>
              <p:cNvPr id="45" name="正方形/長方形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832" y="1879571"/>
                <a:ext cx="269610" cy="194552"/>
              </a:xfrm>
              <a:prstGeom prst="rect">
                <a:avLst/>
              </a:prstGeom>
              <a:blipFill rotWithShape="1">
                <a:blip r:embed="rId8"/>
                <a:stretch>
                  <a:fillRect b="-3030"/>
                </a:stretch>
              </a:blipFill>
              <a:ln w="6350">
                <a:solidFill>
                  <a:srgbClr val="000000"/>
                </a:solidFill>
                <a:prstDash val="solid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正方形/長方形 45"/>
              <p:cNvSpPr/>
              <p:nvPr/>
            </p:nvSpPr>
            <p:spPr>
              <a:xfrm>
                <a:off x="1043441" y="1879571"/>
                <a:ext cx="980726" cy="194552"/>
              </a:xfrm>
              <a:prstGeom prst="rect">
                <a:avLst/>
              </a:prstGeom>
              <a:noFill/>
              <a:ln w="6350">
                <a:solidFill>
                  <a:srgbClr val="000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200" b="0" i="1" smtClean="0">
                          <a:solidFill>
                            <a:srgbClr val="000000"/>
                          </a:solidFill>
                          <a:latin typeface="Cambria Math"/>
                        </a:rPr>
                        <m:t>𝑚</m:t>
                      </m:r>
                    </m:oMath>
                  </m:oMathPara>
                </a14:m>
                <a:endParaRPr kumimoji="1" lang="ja-JP" altLang="en-US" sz="1200">
                  <a:solidFill>
                    <a:srgbClr val="000000"/>
                  </a:solidFill>
                </a:endParaRPr>
              </a:p>
            </p:txBody>
          </p:sp>
        </mc:Choice>
        <mc:Fallback>
          <p:sp>
            <p:nvSpPr>
              <p:cNvPr id="46" name="正方形/長方形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441" y="1879571"/>
                <a:ext cx="980726" cy="19455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  <a:ln w="6350">
                <a:solidFill>
                  <a:srgbClr val="000000"/>
                </a:solidFill>
                <a:prstDash val="solid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正方形/長方形 46"/>
              <p:cNvSpPr/>
              <p:nvPr/>
            </p:nvSpPr>
            <p:spPr>
              <a:xfrm>
                <a:off x="2024167" y="1879571"/>
                <a:ext cx="144016" cy="194552"/>
              </a:xfrm>
              <a:prstGeom prst="rect">
                <a:avLst/>
              </a:prstGeom>
              <a:noFill/>
              <a:ln w="6350">
                <a:solidFill>
                  <a:srgbClr val="000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200" b="0" i="1" smtClean="0">
                          <a:solidFill>
                            <a:srgbClr val="000000"/>
                          </a:solidFill>
                          <a:latin typeface="Cambria Math"/>
                        </a:rPr>
                        <m:t>𝑝</m:t>
                      </m:r>
                    </m:oMath>
                  </m:oMathPara>
                </a14:m>
                <a:endParaRPr kumimoji="1" lang="ja-JP" altLang="en-US" sz="1200">
                  <a:solidFill>
                    <a:srgbClr val="000000"/>
                  </a:solidFill>
                </a:endParaRPr>
              </a:p>
            </p:txBody>
          </p:sp>
        </mc:Choice>
        <mc:Fallback>
          <p:sp>
            <p:nvSpPr>
              <p:cNvPr id="47" name="正方形/長方形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4167" y="1879571"/>
                <a:ext cx="144016" cy="194552"/>
              </a:xfrm>
              <a:prstGeom prst="rect">
                <a:avLst/>
              </a:prstGeom>
              <a:blipFill rotWithShape="1">
                <a:blip r:embed="rId10"/>
                <a:stretch>
                  <a:fillRect l="-28000" b="-15152"/>
                </a:stretch>
              </a:blipFill>
              <a:ln w="6350">
                <a:solidFill>
                  <a:srgbClr val="000000"/>
                </a:solidFill>
                <a:prstDash val="solid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正方形/長方形 47"/>
              <p:cNvSpPr/>
              <p:nvPr/>
            </p:nvSpPr>
            <p:spPr>
              <a:xfrm>
                <a:off x="2169503" y="1879571"/>
                <a:ext cx="161380" cy="194552"/>
              </a:xfrm>
              <a:prstGeom prst="rect">
                <a:avLst/>
              </a:prstGeom>
              <a:noFill/>
              <a:ln w="6350">
                <a:solidFill>
                  <a:srgbClr val="000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200" b="0" i="1" smtClean="0">
                          <a:solidFill>
                            <a:srgbClr val="000000"/>
                          </a:solidFill>
                          <a:latin typeface="Cambria Math"/>
                        </a:rPr>
                        <m:t>𝑐</m:t>
                      </m:r>
                    </m:oMath>
                  </m:oMathPara>
                </a14:m>
                <a:endParaRPr kumimoji="1" lang="ja-JP" altLang="en-US" sz="1200">
                  <a:solidFill>
                    <a:srgbClr val="000000"/>
                  </a:solidFill>
                </a:endParaRPr>
              </a:p>
            </p:txBody>
          </p:sp>
        </mc:Choice>
        <mc:Fallback>
          <p:sp>
            <p:nvSpPr>
              <p:cNvPr id="48" name="正方形/長方形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9503" y="1879571"/>
                <a:ext cx="161380" cy="194552"/>
              </a:xfrm>
              <a:prstGeom prst="rect">
                <a:avLst/>
              </a:prstGeom>
              <a:blipFill rotWithShape="1">
                <a:blip r:embed="rId13"/>
                <a:stretch>
                  <a:fillRect l="-7407"/>
                </a:stretch>
              </a:blipFill>
              <a:ln w="6350">
                <a:solidFill>
                  <a:srgbClr val="000000"/>
                </a:solidFill>
                <a:prstDash val="solid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正方形/長方形 48"/>
              <p:cNvSpPr/>
              <p:nvPr/>
            </p:nvSpPr>
            <p:spPr>
              <a:xfrm>
                <a:off x="2332499" y="1879571"/>
                <a:ext cx="241533" cy="194552"/>
              </a:xfrm>
              <a:prstGeom prst="rect">
                <a:avLst/>
              </a:prstGeom>
              <a:noFill/>
              <a:ln w="6350">
                <a:solidFill>
                  <a:srgbClr val="000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sz="1200" b="0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kumimoji="1" lang="en-US" altLang="ja-JP" sz="1200" b="0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𝑝</m:t>
                          </m:r>
                        </m:e>
                        <m:sup>
                          <m:r>
                            <a:rPr kumimoji="1" lang="en-US" altLang="ja-JP" sz="1200" b="0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ja-JP" altLang="en-US" sz="1200">
                  <a:solidFill>
                    <a:srgbClr val="000000"/>
                  </a:solidFill>
                </a:endParaRPr>
              </a:p>
            </p:txBody>
          </p:sp>
        </mc:Choice>
        <mc:Fallback>
          <p:sp>
            <p:nvSpPr>
              <p:cNvPr id="49" name="正方形/長方形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2499" y="1879571"/>
                <a:ext cx="241533" cy="194552"/>
              </a:xfrm>
              <a:prstGeom prst="rect">
                <a:avLst/>
              </a:prstGeom>
              <a:blipFill rotWithShape="1">
                <a:blip r:embed="rId14"/>
                <a:stretch>
                  <a:fillRect l="-7500" b="-15152"/>
                </a:stretch>
              </a:blipFill>
              <a:ln w="6350">
                <a:solidFill>
                  <a:srgbClr val="000000"/>
                </a:solidFill>
                <a:prstDash val="solid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正方形/長方形 49"/>
              <p:cNvSpPr/>
              <p:nvPr/>
            </p:nvSpPr>
            <p:spPr>
              <a:xfrm>
                <a:off x="1871709" y="2515484"/>
                <a:ext cx="288032" cy="194552"/>
              </a:xfrm>
              <a:prstGeom prst="rect">
                <a:avLst/>
              </a:prstGeom>
              <a:noFill/>
              <a:ln w="6350">
                <a:solidFill>
                  <a:srgbClr val="000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𝑚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kumimoji="1" lang="ja-JP" altLang="en-US" sz="1200">
                  <a:solidFill>
                    <a:srgbClr val="000000"/>
                  </a:solidFill>
                </a:endParaRPr>
              </a:p>
            </p:txBody>
          </p:sp>
        </mc:Choice>
        <mc:Fallback>
          <p:sp>
            <p:nvSpPr>
              <p:cNvPr id="50" name="正方形/長方形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1709" y="2515484"/>
                <a:ext cx="288032" cy="194552"/>
              </a:xfrm>
              <a:prstGeom prst="rect">
                <a:avLst/>
              </a:prstGeom>
              <a:blipFill rotWithShape="1">
                <a:blip r:embed="rId15"/>
                <a:stretch>
                  <a:fillRect l="-6250"/>
                </a:stretch>
              </a:blipFill>
              <a:ln w="6350">
                <a:solidFill>
                  <a:srgbClr val="000000"/>
                </a:solidFill>
                <a:prstDash val="solid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正方形/長方形 50"/>
              <p:cNvSpPr/>
              <p:nvPr/>
            </p:nvSpPr>
            <p:spPr>
              <a:xfrm>
                <a:off x="2159740" y="2515484"/>
                <a:ext cx="414291" cy="194552"/>
              </a:xfrm>
              <a:prstGeom prst="rect">
                <a:avLst/>
              </a:prstGeom>
              <a:noFill/>
              <a:ln w="6350">
                <a:solidFill>
                  <a:srgbClr val="000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𝑚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𝑛</m:t>
                          </m:r>
                          <m:r>
                            <a:rPr kumimoji="1" lang="en-US" altLang="ja-JP" sz="1200" b="0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kumimoji="1" lang="ja-JP" altLang="en-US" sz="1200">
                  <a:solidFill>
                    <a:srgbClr val="000000"/>
                  </a:solidFill>
                </a:endParaRPr>
              </a:p>
            </p:txBody>
          </p:sp>
        </mc:Choice>
        <mc:Fallback>
          <p:sp>
            <p:nvSpPr>
              <p:cNvPr id="51" name="正方形/長方形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9740" y="2515484"/>
                <a:ext cx="414291" cy="194552"/>
              </a:xfrm>
              <a:prstGeom prst="rect">
                <a:avLst/>
              </a:prstGeom>
              <a:blipFill rotWithShape="1">
                <a:blip r:embed="rId16"/>
                <a:stretch>
                  <a:fillRect l="-5797" b="-3030"/>
                </a:stretch>
              </a:blipFill>
              <a:ln w="6350">
                <a:solidFill>
                  <a:srgbClr val="000000"/>
                </a:solidFill>
                <a:prstDash val="solid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テキスト ボックス 51"/>
              <p:cNvSpPr txBox="1"/>
              <p:nvPr/>
            </p:nvSpPr>
            <p:spPr>
              <a:xfrm>
                <a:off x="2574032" y="2481853"/>
                <a:ext cx="2002490" cy="228183"/>
              </a:xfrm>
              <a:prstGeom prst="rect">
                <a:avLst/>
              </a:prstGeom>
              <a:noFill/>
              <a:ln w="19050" cap="rnd">
                <a:noFill/>
                <a:prstDash val="sysDash"/>
              </a:ln>
            </p:spPr>
            <p:txBody>
              <a:bodyPr wrap="none" lIns="43094" tIns="21548" rIns="43094" bIns="21548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1200" b="0" i="1" smtClean="0">
                              <a:latin typeface="Cambria Math"/>
                              <a:ea typeface="Cambria Math"/>
                              <a:cs typeface="Courier New" pitchFamily="49" charset="0"/>
                            </a:rPr>
                          </m:ctrlPr>
                        </m:sSupPr>
                        <m:e>
                          <m:r>
                            <a:rPr lang="en-US" altLang="ja-JP" sz="1200" b="0" i="1" smtClean="0">
                              <a:latin typeface="Cambria Math"/>
                              <a:ea typeface="Cambria Math"/>
                              <a:cs typeface="Courier New" pitchFamily="49" charset="0"/>
                            </a:rPr>
                            <m:t>h</m:t>
                          </m:r>
                        </m:e>
                        <m:sup>
                          <m:r>
                            <a:rPr lang="en-US" altLang="ja-JP" sz="1200" b="0" i="1" smtClean="0">
                              <a:latin typeface="Cambria Math"/>
                              <a:ea typeface="Cambria Math"/>
                              <a:cs typeface="Courier New" pitchFamily="49" charset="0"/>
                            </a:rPr>
                            <m:t>′</m:t>
                          </m:r>
                        </m:sup>
                      </m:sSup>
                      <m:r>
                        <a:rPr lang="en-US" altLang="ja-JP" sz="1200" b="0" i="1" smtClean="0">
                          <a:latin typeface="Cambria Math"/>
                          <a:ea typeface="Cambria Math"/>
                          <a:cs typeface="Courier New" pitchFamily="49" charset="0"/>
                        </a:rPr>
                        <m:t>=</m:t>
                      </m:r>
                      <m:r>
                        <a:rPr lang="en-US" altLang="ja-JP" sz="1200" b="0" i="1" smtClean="0">
                          <a:latin typeface="Cambria Math"/>
                          <a:ea typeface="Cambria Math"/>
                          <a:cs typeface="Courier New" pitchFamily="49" charset="0"/>
                        </a:rPr>
                        <m:t>𝑓</m:t>
                      </m:r>
                      <m:d>
                        <m:dPr>
                          <m:ctrlPr>
                            <a:rPr lang="en-US" altLang="ja-JP" sz="1200" b="0" i="1" smtClean="0">
                              <a:latin typeface="Cambria Math"/>
                              <a:ea typeface="Cambria Math"/>
                              <a:cs typeface="Courier New" pitchFamily="49" charset="0"/>
                            </a:rPr>
                          </m:ctrlPr>
                        </m:dPr>
                        <m:e>
                          <m:r>
                            <a:rPr lang="en-US" altLang="ja-JP" sz="1200" b="0" i="1" smtClean="0">
                              <a:latin typeface="Cambria Math"/>
                              <a:ea typeface="Cambria Math"/>
                              <a:cs typeface="Courier New" pitchFamily="49" charset="0"/>
                            </a:rPr>
                            <m:t>h</m:t>
                          </m:r>
                          <m:r>
                            <a:rPr lang="en-US" altLang="ja-JP" sz="1200" b="0" i="1" smtClean="0">
                              <a:latin typeface="Cambria Math"/>
                              <a:ea typeface="Cambria Math"/>
                              <a:cs typeface="Courier New" pitchFamily="49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ja-JP" sz="1200" b="0" i="1" smtClean="0">
                                  <a:latin typeface="Cambria Math"/>
                                  <a:ea typeface="Cambria Math"/>
                                  <a:cs typeface="Courier New" pitchFamily="49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200" b="0" i="1" smtClean="0">
                                  <a:latin typeface="Cambria Math"/>
                                  <a:ea typeface="Cambria Math"/>
                                  <a:cs typeface="Courier New" pitchFamily="49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ja-JP" sz="1200" b="0" i="1" smtClean="0">
                                  <a:latin typeface="Cambria Math"/>
                                  <a:ea typeface="Cambria Math"/>
                                  <a:cs typeface="Courier New" pitchFamily="49" charset="0"/>
                                </a:rPr>
                                <m:t>𝑛</m:t>
                              </m:r>
                              <m:r>
                                <a:rPr lang="en-US" altLang="ja-JP" sz="1200" b="0" i="1" smtClean="0">
                                  <a:latin typeface="Cambria Math"/>
                                  <a:ea typeface="Cambria Math"/>
                                  <a:cs typeface="Courier New" pitchFamily="49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  <m:r>
                        <a:rPr lang="en-US" altLang="ja-JP" sz="1200" b="0" i="1" smtClean="0">
                          <a:latin typeface="Cambria Math"/>
                          <a:ea typeface="Cambria Math"/>
                          <a:cs typeface="Courier New" pitchFamily="49" charset="0"/>
                        </a:rPr>
                        <m:t>=</m:t>
                      </m:r>
                      <m:r>
                        <a:rPr lang="en-US" altLang="ja-JP" sz="1200" b="0" i="1" smtClean="0">
                          <a:latin typeface="Cambria Math"/>
                          <a:ea typeface="Cambria Math"/>
                          <a:cs typeface="Courier New" pitchFamily="49" charset="0"/>
                        </a:rPr>
                        <m:t>𝐻</m:t>
                      </m:r>
                      <m:r>
                        <a:rPr lang="en-US" altLang="ja-JP" sz="1200" b="0" i="1" smtClean="0">
                          <a:latin typeface="Cambria Math"/>
                          <a:ea typeface="Cambria Math"/>
                          <a:cs typeface="Courier New" pitchFamily="49" charset="0"/>
                        </a:rPr>
                        <m:t>(</m:t>
                      </m:r>
                      <m:r>
                        <a:rPr lang="en-US" altLang="ja-JP" sz="1200" b="0" i="1" smtClean="0">
                          <a:latin typeface="Cambria Math"/>
                          <a:ea typeface="Cambria Math"/>
                          <a:cs typeface="Courier New" pitchFamily="49" charset="0"/>
                        </a:rPr>
                        <m:t>𝑘</m:t>
                      </m:r>
                      <m:r>
                        <a:rPr lang="en-US" altLang="ja-JP" sz="1200" b="0" i="1" smtClean="0">
                          <a:latin typeface="Cambria Math"/>
                          <a:ea typeface="Cambria Math"/>
                          <a:cs typeface="Courier New" pitchFamily="49" charset="0"/>
                        </a:rPr>
                        <m:t>||</m:t>
                      </m:r>
                      <m:sSup>
                        <m:sSupPr>
                          <m:ctrlPr>
                            <a:rPr lang="en-US" altLang="ja-JP" sz="1200" b="0" i="1" smtClean="0">
                              <a:latin typeface="Cambria Math"/>
                              <a:ea typeface="Cambria Math"/>
                              <a:cs typeface="Courier New" pitchFamily="49" charset="0"/>
                            </a:rPr>
                          </m:ctrlPr>
                        </m:sSupPr>
                        <m:e>
                          <m:r>
                            <a:rPr lang="en-US" altLang="ja-JP" sz="1200" b="0" i="1" smtClean="0">
                              <a:latin typeface="Cambria Math"/>
                              <a:ea typeface="Cambria Math"/>
                              <a:cs typeface="Courier New" pitchFamily="49" charset="0"/>
                            </a:rPr>
                            <m:t>𝑚</m:t>
                          </m:r>
                        </m:e>
                        <m:sup>
                          <m:r>
                            <a:rPr lang="en-US" altLang="ja-JP" sz="1200" b="0" i="1" smtClean="0">
                              <a:latin typeface="Cambria Math"/>
                              <a:ea typeface="Cambria Math"/>
                              <a:cs typeface="Courier New" pitchFamily="49" charset="0"/>
                            </a:rPr>
                            <m:t>′</m:t>
                          </m:r>
                        </m:sup>
                      </m:sSup>
                      <m:r>
                        <a:rPr lang="en-US" altLang="ja-JP" sz="1200" b="0" i="1" smtClean="0">
                          <a:latin typeface="Cambria Math"/>
                          <a:ea typeface="Cambria Math"/>
                          <a:cs typeface="Courier New" pitchFamily="49" charset="0"/>
                        </a:rPr>
                        <m:t>)</m:t>
                      </m:r>
                    </m:oMath>
                  </m:oMathPara>
                </a14:m>
                <a:endParaRPr lang="ja-JP" altLang="en-US" sz="1200">
                  <a:latin typeface="HG丸ｺﾞｼｯｸM-PRO" panose="020F0600000000000000" pitchFamily="50" charset="-128"/>
                  <a:ea typeface="HG丸ｺﾞｼｯｸM-PRO" panose="020F0600000000000000" pitchFamily="50" charset="-128"/>
                  <a:cs typeface="Courier New" pitchFamily="49" charset="0"/>
                </a:endParaRPr>
              </a:p>
            </p:txBody>
          </p:sp>
        </mc:Choice>
        <mc:Fallback>
          <p:sp>
            <p:nvSpPr>
              <p:cNvPr id="52" name="テキスト ボックス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4032" y="2481853"/>
                <a:ext cx="2002490" cy="228183"/>
              </a:xfrm>
              <a:prstGeom prst="rect">
                <a:avLst/>
              </a:prstGeom>
              <a:blipFill rotWithShape="1">
                <a:blip r:embed="rId17"/>
                <a:stretch>
                  <a:fillRect b="-23684"/>
                </a:stretch>
              </a:blipFill>
              <a:ln w="19050" cap="rnd">
                <a:noFill/>
                <a:prstDash val="sysDash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直線矢印コネクタ 52"/>
          <p:cNvCxnSpPr/>
          <p:nvPr/>
        </p:nvCxnSpPr>
        <p:spPr>
          <a:xfrm>
            <a:off x="2900470" y="1591539"/>
            <a:ext cx="249626" cy="914897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テキスト ボックス 53"/>
          <p:cNvSpPr txBox="1"/>
          <p:nvPr/>
        </p:nvSpPr>
        <p:spPr>
          <a:xfrm>
            <a:off x="645119" y="189756"/>
            <a:ext cx="394806" cy="228183"/>
          </a:xfrm>
          <a:prstGeom prst="rect">
            <a:avLst/>
          </a:prstGeom>
          <a:noFill/>
          <a:ln w="19050" cap="rnd">
            <a:noFill/>
            <a:prstDash val="sysDash"/>
          </a:ln>
        </p:spPr>
        <p:txBody>
          <a:bodyPr wrap="none" lIns="43094" tIns="21548" rIns="43094" bIns="21548" rtlCol="0">
            <a:spAutoFit/>
          </a:bodyPr>
          <a:lstStyle/>
          <a:p>
            <a:pPr/>
            <a:r>
              <a:rPr lang="ja-JP" altLang="en-US" sz="120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Courier New" pitchFamily="49" charset="0"/>
              </a:rPr>
              <a:t>秘密</a:t>
            </a:r>
            <a:endParaRPr lang="ja-JP" altLang="en-US" sz="1200">
              <a:latin typeface="HG丸ｺﾞｼｯｸM-PRO" panose="020F0600000000000000" pitchFamily="50" charset="-128"/>
              <a:ea typeface="HG丸ｺﾞｼｯｸM-PRO" panose="020F0600000000000000" pitchFamily="50" charset="-128"/>
              <a:cs typeface="Courier New" pitchFamily="49" charset="0"/>
            </a:endParaRPr>
          </a:p>
        </p:txBody>
      </p:sp>
      <p:cxnSp>
        <p:nvCxnSpPr>
          <p:cNvPr id="55" name="直線矢印コネクタ 54"/>
          <p:cNvCxnSpPr>
            <a:stCxn id="49" idx="3"/>
            <a:endCxn id="52" idx="1"/>
          </p:cNvCxnSpPr>
          <p:nvPr/>
        </p:nvCxnSpPr>
        <p:spPr>
          <a:xfrm>
            <a:off x="2574032" y="1976847"/>
            <a:ext cx="0" cy="619098"/>
          </a:xfrm>
          <a:prstGeom prst="straightConnector1">
            <a:avLst/>
          </a:prstGeom>
          <a:ln w="3175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矢印コネクタ 66"/>
          <p:cNvCxnSpPr>
            <a:endCxn id="71" idx="3"/>
          </p:cNvCxnSpPr>
          <p:nvPr/>
        </p:nvCxnSpPr>
        <p:spPr>
          <a:xfrm>
            <a:off x="2328625" y="2074123"/>
            <a:ext cx="2258" cy="229133"/>
          </a:xfrm>
          <a:prstGeom prst="straightConnector1">
            <a:avLst/>
          </a:prstGeom>
          <a:ln w="3175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円/楕円 13"/>
          <p:cNvSpPr/>
          <p:nvPr/>
        </p:nvSpPr>
        <p:spPr>
          <a:xfrm>
            <a:off x="1997967" y="1825664"/>
            <a:ext cx="626971" cy="320467"/>
          </a:xfrm>
          <a:prstGeom prst="ellipse">
            <a:avLst/>
          </a:prstGeom>
          <a:noFill/>
          <a:ln w="3175">
            <a:solidFill>
              <a:srgbClr val="0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b="0" i="1" smtClean="0">
              <a:solidFill>
                <a:schemeClr val="tx1"/>
              </a:solidFill>
              <a:latin typeface="Cambria Math"/>
            </a:endParaRPr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2622691" y="1841736"/>
            <a:ext cx="394806" cy="228183"/>
          </a:xfrm>
          <a:prstGeom prst="rect">
            <a:avLst/>
          </a:prstGeom>
          <a:noFill/>
          <a:ln w="19050" cap="rnd">
            <a:noFill/>
            <a:prstDash val="sysDash"/>
          </a:ln>
        </p:spPr>
        <p:txBody>
          <a:bodyPr wrap="none" lIns="43094" tIns="21548" rIns="43094" bIns="21548" rtlCol="0">
            <a:spAutoFit/>
          </a:bodyPr>
          <a:lstStyle/>
          <a:p>
            <a:pPr/>
            <a:r>
              <a:rPr lang="ja-JP" altLang="en-US" sz="120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Courier New" pitchFamily="49" charset="0"/>
              </a:rPr>
              <a:t>既知</a:t>
            </a:r>
            <a:endParaRPr lang="ja-JP" altLang="en-US" sz="1200">
              <a:latin typeface="HG丸ｺﾞｼｯｸM-PRO" panose="020F0600000000000000" pitchFamily="50" charset="-128"/>
              <a:ea typeface="HG丸ｺﾞｼｯｸM-PRO" panose="020F0600000000000000" pitchFamily="50" charset="-128"/>
              <a:cs typeface="Courier New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1" name="正方形/長方形 70"/>
              <p:cNvSpPr/>
              <p:nvPr/>
            </p:nvSpPr>
            <p:spPr>
              <a:xfrm>
                <a:off x="1039925" y="2205980"/>
                <a:ext cx="1290958" cy="194552"/>
              </a:xfrm>
              <a:prstGeom prst="rect">
                <a:avLst/>
              </a:prstGeom>
              <a:noFill/>
              <a:ln w="6350">
                <a:solidFill>
                  <a:srgbClr val="000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sz="1200" b="0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kumimoji="1" lang="en-US" altLang="ja-JP" sz="1200" b="0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𝑚</m:t>
                          </m:r>
                        </m:e>
                        <m:sup>
                          <m:r>
                            <a:rPr kumimoji="1" lang="en-US" altLang="ja-JP" sz="1200" b="0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kumimoji="1" lang="en-US" altLang="ja-JP" sz="1200" b="0" i="1" smtClean="0">
                          <a:solidFill>
                            <a:srgbClr val="000000"/>
                          </a:solidFill>
                          <a:latin typeface="Cambria Math"/>
                        </a:rPr>
                        <m:t>=</m:t>
                      </m:r>
                      <m:r>
                        <a:rPr kumimoji="1" lang="en-US" altLang="ja-JP" sz="1200" b="0" i="1" smtClean="0">
                          <a:solidFill>
                            <a:srgbClr val="000000"/>
                          </a:solidFill>
                          <a:latin typeface="Cambria Math"/>
                        </a:rPr>
                        <m:t>𝑚</m:t>
                      </m:r>
                      <m:r>
                        <a:rPr kumimoji="1" lang="en-US" altLang="ja-JP" sz="1200" b="0" i="1" smtClean="0">
                          <a:solidFill>
                            <a:srgbClr val="000000"/>
                          </a:solidFill>
                          <a:latin typeface="Cambria Math"/>
                        </a:rPr>
                        <m:t>|</m:t>
                      </m:r>
                      <m:d>
                        <m:dPr>
                          <m:begChr m:val="|"/>
                          <m:endChr m:val="|"/>
                          <m:ctrlPr>
                            <a:rPr kumimoji="1" lang="en-US" altLang="ja-JP" sz="1200" b="0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kumimoji="1" lang="en-US" altLang="ja-JP" sz="1200" b="0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𝑝</m:t>
                          </m:r>
                        </m:e>
                      </m:d>
                      <m:r>
                        <a:rPr kumimoji="1" lang="en-US" altLang="ja-JP" sz="1200" b="0" i="1" smtClean="0">
                          <a:solidFill>
                            <a:srgbClr val="000000"/>
                          </a:solidFill>
                          <a:latin typeface="Cambria Math"/>
                        </a:rPr>
                        <m:t>|</m:t>
                      </m:r>
                      <m:r>
                        <a:rPr kumimoji="1" lang="en-US" altLang="ja-JP" sz="1200" b="0" i="1" smtClean="0">
                          <a:solidFill>
                            <a:srgbClr val="000000"/>
                          </a:solidFill>
                          <a:latin typeface="Cambria Math"/>
                        </a:rPr>
                        <m:t>𝑐</m:t>
                      </m:r>
                    </m:oMath>
                  </m:oMathPara>
                </a14:m>
                <a:endParaRPr kumimoji="1" lang="ja-JP" altLang="en-US" sz="1200">
                  <a:solidFill>
                    <a:srgbClr val="000000"/>
                  </a:solidFill>
                </a:endParaRPr>
              </a:p>
            </p:txBody>
          </p:sp>
        </mc:Choice>
        <mc:Fallback>
          <p:sp>
            <p:nvSpPr>
              <p:cNvPr id="71" name="正方形/長方形 7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925" y="2205980"/>
                <a:ext cx="1290958" cy="194552"/>
              </a:xfrm>
              <a:prstGeom prst="rect">
                <a:avLst/>
              </a:prstGeom>
              <a:blipFill rotWithShape="1">
                <a:blip r:embed="rId18"/>
                <a:stretch>
                  <a:fillRect b="-21212"/>
                </a:stretch>
              </a:blipFill>
              <a:ln w="6350">
                <a:solidFill>
                  <a:srgbClr val="000000"/>
                </a:solidFill>
                <a:prstDash val="solid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2" name="正方形/長方形 71"/>
              <p:cNvSpPr/>
              <p:nvPr/>
            </p:nvSpPr>
            <p:spPr>
              <a:xfrm>
                <a:off x="769957" y="2205980"/>
                <a:ext cx="269610" cy="194552"/>
              </a:xfrm>
              <a:prstGeom prst="rect">
                <a:avLst/>
              </a:prstGeom>
              <a:noFill/>
              <a:ln w="6350">
                <a:solidFill>
                  <a:srgbClr val="000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200" b="0" i="1" smtClean="0">
                          <a:solidFill>
                            <a:srgbClr val="000000"/>
                          </a:solidFill>
                          <a:latin typeface="Cambria Math"/>
                        </a:rPr>
                        <m:t>𝑘</m:t>
                      </m:r>
                    </m:oMath>
                  </m:oMathPara>
                </a14:m>
                <a:endParaRPr kumimoji="1" lang="ja-JP" altLang="en-US" sz="1200">
                  <a:solidFill>
                    <a:srgbClr val="000000"/>
                  </a:solidFill>
                </a:endParaRPr>
              </a:p>
            </p:txBody>
          </p:sp>
        </mc:Choice>
        <mc:Fallback>
          <p:sp>
            <p:nvSpPr>
              <p:cNvPr id="72" name="正方形/長方形 7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957" y="2205980"/>
                <a:ext cx="269610" cy="194552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  <a:ln w="6350">
                <a:solidFill>
                  <a:srgbClr val="000000"/>
                </a:solidFill>
                <a:prstDash val="solid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3" name="正方形/長方形 72"/>
              <p:cNvSpPr/>
              <p:nvPr/>
            </p:nvSpPr>
            <p:spPr>
              <a:xfrm>
                <a:off x="2332499" y="2205980"/>
                <a:ext cx="241533" cy="194552"/>
              </a:xfrm>
              <a:prstGeom prst="rect">
                <a:avLst/>
              </a:prstGeom>
              <a:noFill/>
              <a:ln w="6350">
                <a:solidFill>
                  <a:srgbClr val="000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sz="1200" b="0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kumimoji="1" lang="en-US" altLang="ja-JP" sz="1200" b="0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𝑝</m:t>
                          </m:r>
                        </m:e>
                        <m:sup>
                          <m:r>
                            <a:rPr kumimoji="1" lang="en-US" altLang="ja-JP" sz="1200" b="0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ja-JP" altLang="en-US" sz="1200">
                  <a:solidFill>
                    <a:srgbClr val="000000"/>
                  </a:solidFill>
                </a:endParaRPr>
              </a:p>
            </p:txBody>
          </p:sp>
        </mc:Choice>
        <mc:Fallback>
          <p:sp>
            <p:nvSpPr>
              <p:cNvPr id="73" name="正方形/長方形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2499" y="2205980"/>
                <a:ext cx="241533" cy="194552"/>
              </a:xfrm>
              <a:prstGeom prst="rect">
                <a:avLst/>
              </a:prstGeom>
              <a:blipFill rotWithShape="1">
                <a:blip r:embed="rId20"/>
                <a:stretch>
                  <a:fillRect l="-7500" b="-12121"/>
                </a:stretch>
              </a:blipFill>
              <a:ln w="6350">
                <a:solidFill>
                  <a:srgbClr val="000000"/>
                </a:solidFill>
                <a:prstDash val="solid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直線矢印コネクタ 74"/>
          <p:cNvCxnSpPr>
            <a:stCxn id="38" idx="3"/>
            <a:endCxn id="51" idx="1"/>
          </p:cNvCxnSpPr>
          <p:nvPr/>
        </p:nvCxnSpPr>
        <p:spPr>
          <a:xfrm flipH="1">
            <a:off x="2159740" y="1112751"/>
            <a:ext cx="8571" cy="1500009"/>
          </a:xfrm>
          <a:prstGeom prst="straightConnector1">
            <a:avLst/>
          </a:prstGeom>
          <a:ln w="3175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1739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6350">
          <a:solidFill>
            <a:srgbClr val="000000"/>
          </a:solidFill>
        </a:ln>
      </a:spPr>
      <a:bodyPr rtlCol="0" anchor="ctr"/>
      <a:lstStyle>
        <a:defPPr algn="ctr">
          <a:defRPr kumimoji="1" sz="1200" b="0" i="1" smtClean="0">
            <a:solidFill>
              <a:schemeClr val="tx1"/>
            </a:solidFill>
            <a:latin typeface="Cambria Math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83</Words>
  <Application>Microsoft Office PowerPoint</Application>
  <PresentationFormat>はがき 100x148 mm</PresentationFormat>
  <Paragraphs>28</Paragraphs>
  <Slides>1</Slides>
  <Notes>1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​​テーマ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新しい暗号技術</dc:title>
  <dc:creator/>
  <cp:lastModifiedBy/>
  <cp:revision>1</cp:revision>
  <dcterms:created xsi:type="dcterms:W3CDTF">2013-11-03T21:33:50Z</dcterms:created>
  <dcterms:modified xsi:type="dcterms:W3CDTF">2014-06-15T22:30:13Z</dcterms:modified>
</cp:coreProperties>
</file>