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CC"/>
    <a:srgbClr val="FF3300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197" d="100"/>
          <a:sy n="197" d="100"/>
        </p:scale>
        <p:origin x="-1301" y="-77"/>
      </p:cViewPr>
      <p:guideLst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テキスト ボックス 76"/>
          <p:cNvSpPr txBox="1"/>
          <p:nvPr/>
        </p:nvSpPr>
        <p:spPr>
          <a:xfrm>
            <a:off x="2207708" y="1219571"/>
            <a:ext cx="394806" cy="228183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放送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1192706" y="2124380"/>
            <a:ext cx="183210" cy="228183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...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cxnSp>
        <p:nvCxnSpPr>
          <p:cNvPr id="134" name="直線矢印コネクタ 133"/>
          <p:cNvCxnSpPr/>
          <p:nvPr/>
        </p:nvCxnSpPr>
        <p:spPr>
          <a:xfrm>
            <a:off x="2814080" y="1659289"/>
            <a:ext cx="840072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正方形/長方形 14"/>
              <p:cNvSpPr/>
              <p:nvPr/>
            </p:nvSpPr>
            <p:spPr>
              <a:xfrm>
                <a:off x="447642" y="2022448"/>
                <a:ext cx="288032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𝑚</m:t>
                      </m:r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15" name="正方形/長方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42" y="2022448"/>
                <a:ext cx="288032" cy="21602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正方形/長方形 135"/>
          <p:cNvSpPr/>
          <p:nvPr/>
        </p:nvSpPr>
        <p:spPr>
          <a:xfrm>
            <a:off x="1948158" y="1470353"/>
            <a:ext cx="913906" cy="1395860"/>
          </a:xfrm>
          <a:prstGeom prst="rect">
            <a:avLst/>
          </a:prstGeom>
          <a:noFill/>
          <a:ln w="63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941708" y="1659289"/>
            <a:ext cx="0" cy="961555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>
            <a:off x="735674" y="2131542"/>
            <a:ext cx="206034" cy="0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テキスト ボックス 128"/>
              <p:cNvSpPr txBox="1"/>
              <p:nvPr/>
            </p:nvSpPr>
            <p:spPr>
              <a:xfrm>
                <a:off x="989856" y="1413892"/>
                <a:ext cx="866217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Arial Unicode MS" panose="020B0604020202020204" pitchFamily="50" charset="-128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Arial Unicode MS" panose="020B0604020202020204" pitchFamily="50" charset="-128"/>
                          </a:rPr>
                          <m:t>𝐾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Arial Unicode MS" panose="020B0604020202020204" pitchFamily="50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で暗号化</a:t>
                </a:r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29" name="テキスト ボックス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56" y="1413892"/>
                <a:ext cx="866217" cy="228183"/>
              </a:xfrm>
              <a:prstGeom prst="rect">
                <a:avLst/>
              </a:prstGeom>
              <a:blipFill rotWithShape="1">
                <a:blip r:embed="rId3"/>
                <a:stretch>
                  <a:fillRect l="-704" t="-10811" r="-5634" b="-32432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直線矢印コネクタ 136"/>
          <p:cNvCxnSpPr>
            <a:endCxn id="21" idx="1"/>
          </p:cNvCxnSpPr>
          <p:nvPr/>
        </p:nvCxnSpPr>
        <p:spPr>
          <a:xfrm flipV="1">
            <a:off x="941708" y="1659289"/>
            <a:ext cx="1056260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正方形/長方形 20"/>
              <p:cNvSpPr/>
              <p:nvPr/>
            </p:nvSpPr>
            <p:spPr>
              <a:xfrm>
                <a:off x="1997968" y="1551277"/>
                <a:ext cx="808954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𝐸𝑛𝑐</m:t>
                      </m:r>
                      <m:r>
                        <a:rPr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(</m:t>
                      </m:r>
                      <m:sSub>
                        <m:sSubPr>
                          <m:ctrlPr>
                            <a:rPr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𝐾</m:t>
                          </m:r>
                        </m:e>
                        <m:sub>
                          <m:r>
                            <a:rPr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1</m:t>
                          </m:r>
                        </m:sub>
                      </m:sSub>
                      <m:r>
                        <a:rPr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,</m:t>
                      </m:r>
                      <m:r>
                        <a:rPr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𝑚</m:t>
                      </m:r>
                      <m:r>
                        <a:rPr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21" name="正方形/長方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968" y="1551277"/>
                <a:ext cx="808954" cy="216024"/>
              </a:xfrm>
              <a:prstGeom prst="rect">
                <a:avLst/>
              </a:prstGeom>
              <a:blipFill rotWithShape="1">
                <a:blip r:embed="rId4"/>
                <a:stretch>
                  <a:fillRect l="-5263" r="-752" b="-27027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899309" y="1442129"/>
                <a:ext cx="712329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Arial Unicode MS" panose="020B0604020202020204" pitchFamily="50" charset="-128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Arial Unicode MS" panose="020B0604020202020204" pitchFamily="50" charset="-128"/>
                          </a:rPr>
                          <m:t>𝐾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Arial Unicode MS" panose="020B0604020202020204" pitchFamily="50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で復号</a:t>
                </a:r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309" y="1442129"/>
                <a:ext cx="712329" cy="228183"/>
              </a:xfrm>
              <a:prstGeom prst="rect">
                <a:avLst/>
              </a:prstGeom>
              <a:blipFill rotWithShape="1">
                <a:blip r:embed="rId5"/>
                <a:stretch>
                  <a:fillRect l="-1724" t="-10811" r="-6897" b="-32432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正方形/長方形 38"/>
              <p:cNvSpPr/>
              <p:nvPr/>
            </p:nvSpPr>
            <p:spPr>
              <a:xfrm>
                <a:off x="3654152" y="1556220"/>
                <a:ext cx="288032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𝑚</m:t>
                      </m:r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152" y="1556220"/>
                <a:ext cx="288032" cy="21602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989856" y="1787781"/>
                <a:ext cx="869808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Arial Unicode MS" panose="020B0604020202020204" pitchFamily="50" charset="-128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Arial Unicode MS" panose="020B0604020202020204" pitchFamily="50" charset="-128"/>
                          </a:rPr>
                          <m:t>𝐾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Arial Unicode MS" panose="020B0604020202020204" pitchFamily="50" charset="-128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で暗号化</a:t>
                </a:r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56" y="1787781"/>
                <a:ext cx="869808" cy="228183"/>
              </a:xfrm>
              <a:prstGeom prst="rect">
                <a:avLst/>
              </a:prstGeom>
              <a:blipFill rotWithShape="1">
                <a:blip r:embed="rId7"/>
                <a:stretch>
                  <a:fillRect l="-699" t="-10526" r="-4895" b="-28947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/>
          <p:cNvCxnSpPr>
            <a:endCxn id="44" idx="1"/>
          </p:cNvCxnSpPr>
          <p:nvPr/>
        </p:nvCxnSpPr>
        <p:spPr>
          <a:xfrm flipV="1">
            <a:off x="941708" y="2033178"/>
            <a:ext cx="1056260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正方形/長方形 43"/>
              <p:cNvSpPr/>
              <p:nvPr/>
            </p:nvSpPr>
            <p:spPr>
              <a:xfrm>
                <a:off x="1997968" y="1925166"/>
                <a:ext cx="808954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𝐸𝑛𝑐</m:t>
                      </m:r>
                      <m:r>
                        <a:rPr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(</m:t>
                      </m:r>
                      <m:sSub>
                        <m:sSubPr>
                          <m:ctrlPr>
                            <a:rPr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𝐾</m:t>
                          </m:r>
                        </m:e>
                        <m:sub>
                          <m:r>
                            <a:rPr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2</m:t>
                          </m:r>
                        </m:sub>
                      </m:sSub>
                      <m:r>
                        <a:rPr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,</m:t>
                      </m:r>
                      <m:r>
                        <a:rPr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𝑚</m:t>
                      </m:r>
                      <m:r>
                        <a:rPr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44" name="正方形/長方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968" y="1925166"/>
                <a:ext cx="808954" cy="216024"/>
              </a:xfrm>
              <a:prstGeom prst="rect">
                <a:avLst/>
              </a:prstGeom>
              <a:blipFill rotWithShape="1">
                <a:blip r:embed="rId8"/>
                <a:stretch>
                  <a:fillRect l="-5263" r="-752" b="-27778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2899309" y="1816018"/>
                <a:ext cx="715920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Arial Unicode MS" panose="020B0604020202020204" pitchFamily="50" charset="-128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Arial Unicode MS" panose="020B0604020202020204" pitchFamily="50" charset="-128"/>
                          </a:rPr>
                          <m:t>𝐾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Arial Unicode MS" panose="020B0604020202020204" pitchFamily="50" charset="-128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で復号</a:t>
                </a:r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309" y="1816018"/>
                <a:ext cx="715920" cy="228183"/>
              </a:xfrm>
              <a:prstGeom prst="rect">
                <a:avLst/>
              </a:prstGeom>
              <a:blipFill rotWithShape="1">
                <a:blip r:embed="rId9"/>
                <a:stretch>
                  <a:fillRect l="-1709" t="-10811" r="-5983" b="-32432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正方形/長方形 45"/>
              <p:cNvSpPr/>
              <p:nvPr/>
            </p:nvSpPr>
            <p:spPr>
              <a:xfrm>
                <a:off x="3654152" y="1930109"/>
                <a:ext cx="288032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𝑚</m:t>
                      </m:r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46" name="正方形/長方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152" y="1930109"/>
                <a:ext cx="288032" cy="21602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グループ化 46"/>
          <p:cNvGrpSpPr/>
          <p:nvPr/>
        </p:nvGrpSpPr>
        <p:grpSpPr>
          <a:xfrm>
            <a:off x="941708" y="2375446"/>
            <a:ext cx="3000476" cy="358352"/>
            <a:chOff x="941708" y="465627"/>
            <a:chExt cx="3000476" cy="3583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テキスト ボックス 47"/>
                <p:cNvSpPr txBox="1"/>
                <p:nvPr/>
              </p:nvSpPr>
              <p:spPr>
                <a:xfrm>
                  <a:off x="989856" y="465627"/>
                  <a:ext cx="879747" cy="228183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none" lIns="43094" tIns="21548" rIns="43094" bIns="21548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Arial Unicode MS" panose="020B060402020202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Arial Unicode MS" panose="020B0604020202020204" pitchFamily="50" charset="-128"/>
                            </a:rPr>
                            <m:t>𝐾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Arial Unicode MS" panose="020B0604020202020204" pitchFamily="50" charset="-128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ja-JP" altLang="en-US" sz="1200" smtClean="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  <a:cs typeface="Courier New" pitchFamily="49" charset="0"/>
                    </a:rPr>
                    <a:t>で暗号化</a:t>
                  </a:r>
                  <a:endParaRPr lang="ja-JP" altLang="en-US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>
            <p:sp>
              <p:nvSpPr>
                <p:cNvPr id="48" name="テキスト ボックス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856" y="465627"/>
                  <a:ext cx="879747" cy="228183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690" t="-10811" r="-4828" b="-32432"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直線矢印コネクタ 48"/>
            <p:cNvCxnSpPr>
              <a:endCxn id="50" idx="1"/>
            </p:cNvCxnSpPr>
            <p:nvPr/>
          </p:nvCxnSpPr>
          <p:spPr>
            <a:xfrm flipV="1">
              <a:off x="941708" y="711024"/>
              <a:ext cx="1056260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正方形/長方形 49"/>
                <p:cNvSpPr/>
                <p:nvPr/>
              </p:nvSpPr>
              <p:spPr>
                <a:xfrm>
                  <a:off x="1997968" y="603012"/>
                  <a:ext cx="808954" cy="216024"/>
                </a:xfrm>
                <a:prstGeom prst="rect">
                  <a:avLst/>
                </a:prstGeom>
                <a:noFill/>
                <a:ln w="6350">
                  <a:solidFill>
                    <a:srgbClr val="00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solidFill>
                              <a:srgbClr val="000000"/>
                            </a:solidFill>
                            <a:latin typeface="Cambria Math"/>
                            <a:ea typeface="HG丸ｺﾞｼｯｸM-PRO" panose="020F0600000000000000" pitchFamily="50" charset="-128"/>
                          </a:rPr>
                          <m:t>𝐸𝑛𝑐</m:t>
                        </m:r>
                        <m:r>
                          <a:rPr lang="en-US" altLang="ja-JP" sz="1200" b="0" i="1" smtClean="0">
                            <a:solidFill>
                              <a:srgbClr val="000000"/>
                            </a:solidFill>
                            <a:latin typeface="Cambria Math"/>
                            <a:ea typeface="HG丸ｺﾞｼｯｸM-PRO" panose="020F0600000000000000" pitchFamily="50" charset="-128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12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HG丸ｺﾞｼｯｸM-PRO" panose="020F0600000000000000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12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HG丸ｺﾞｼｯｸM-PRO" panose="020F0600000000000000" pitchFamily="50" charset="-128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HG丸ｺﾞｼｯｸM-PRO" panose="020F0600000000000000" pitchFamily="50" charset="-128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sz="1200" b="0" i="1" smtClean="0">
                            <a:solidFill>
                              <a:srgbClr val="000000"/>
                            </a:solidFill>
                            <a:latin typeface="Cambria Math"/>
                            <a:ea typeface="HG丸ｺﾞｼｯｸM-PRO" panose="020F0600000000000000" pitchFamily="50" charset="-128"/>
                          </a:rPr>
                          <m:t>,</m:t>
                        </m:r>
                        <m:r>
                          <a:rPr lang="en-US" altLang="ja-JP" sz="1200" b="0" i="1" smtClean="0">
                            <a:solidFill>
                              <a:srgbClr val="000000"/>
                            </a:solidFill>
                            <a:latin typeface="Cambria Math"/>
                            <a:ea typeface="HG丸ｺﾞｼｯｸM-PRO" panose="020F0600000000000000" pitchFamily="50" charset="-128"/>
                          </a:rPr>
                          <m:t>𝑚</m:t>
                        </m:r>
                        <m:r>
                          <a:rPr lang="en-US" altLang="ja-JP" sz="1200" b="0" i="1" smtClean="0">
                            <a:solidFill>
                              <a:srgbClr val="000000"/>
                            </a:solidFill>
                            <a:latin typeface="Cambria Math"/>
                            <a:ea typeface="HG丸ｺﾞｼｯｸM-PRO" panose="020F0600000000000000" pitchFamily="50" charset="-128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200">
                    <a:solidFill>
                      <a:srgbClr val="000000"/>
                    </a:solidFill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</mc:Choice>
          <mc:Fallback>
            <p:sp>
              <p:nvSpPr>
                <p:cNvPr id="50" name="正方形/長方形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968" y="603012"/>
                  <a:ext cx="808954" cy="21602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6015" r="-1504" b="-24324"/>
                  </a:stretch>
                </a:blipFill>
                <a:ln w="6350">
                  <a:solidFill>
                    <a:srgbClr val="000000"/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テキスト ボックス 50"/>
                <p:cNvSpPr txBox="1"/>
                <p:nvPr/>
              </p:nvSpPr>
              <p:spPr>
                <a:xfrm>
                  <a:off x="2899309" y="493864"/>
                  <a:ext cx="725859" cy="228183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none" lIns="43094" tIns="21548" rIns="43094" bIns="21548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Arial Unicode MS" panose="020B060402020202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Arial Unicode MS" panose="020B0604020202020204" pitchFamily="50" charset="-128"/>
                            </a:rPr>
                            <m:t>𝐾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Arial Unicode MS" panose="020B0604020202020204" pitchFamily="50" charset="-128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ja-JP" altLang="en-US" sz="1200" smtClean="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  <a:cs typeface="Courier New" pitchFamily="49" charset="0"/>
                    </a:rPr>
                    <a:t>で復号</a:t>
                  </a:r>
                  <a:endParaRPr lang="ja-JP" altLang="en-US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>
            <p:sp>
              <p:nvSpPr>
                <p:cNvPr id="51" name="テキスト ボックス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9309" y="493864"/>
                  <a:ext cx="725859" cy="228183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1681" t="-10526" r="-5882" b="-28947"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正方形/長方形 51"/>
                <p:cNvSpPr/>
                <p:nvPr/>
              </p:nvSpPr>
              <p:spPr>
                <a:xfrm>
                  <a:off x="3654152" y="607955"/>
                  <a:ext cx="288032" cy="216024"/>
                </a:xfrm>
                <a:prstGeom prst="rect">
                  <a:avLst/>
                </a:prstGeom>
                <a:noFill/>
                <a:ln w="6350">
                  <a:solidFill>
                    <a:srgbClr val="00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solidFill>
                              <a:srgbClr val="000000"/>
                            </a:solidFill>
                            <a:latin typeface="Cambria Math"/>
                            <a:ea typeface="HG丸ｺﾞｼｯｸM-PRO" panose="020F0600000000000000" pitchFamily="50" charset="-128"/>
                          </a:rPr>
                          <m:t>𝑚</m:t>
                        </m:r>
                      </m:oMath>
                    </m:oMathPara>
                  </a14:m>
                  <a:endParaRPr kumimoji="1" lang="ja-JP" altLang="en-US" sz="1200">
                    <a:solidFill>
                      <a:srgbClr val="000000"/>
                    </a:solidFill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</mc:Choice>
          <mc:Fallback>
            <p:sp>
              <p:nvSpPr>
                <p:cNvPr id="52" name="正方形/長方形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4152" y="607955"/>
                  <a:ext cx="288032" cy="21602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6350">
                  <a:solidFill>
                    <a:srgbClr val="000000"/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直線矢印コネクタ 54"/>
          <p:cNvCxnSpPr/>
          <p:nvPr/>
        </p:nvCxnSpPr>
        <p:spPr>
          <a:xfrm>
            <a:off x="2814080" y="2061963"/>
            <a:ext cx="840072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2814080" y="2638027"/>
            <a:ext cx="840072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</Words>
  <Application>Microsoft Office PowerPoint</Application>
  <PresentationFormat>はがき 100x148 mm</PresentationFormat>
  <Paragraphs>15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2014-06-24T01:11:56Z</dcterms:modified>
</cp:coreProperties>
</file>