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21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2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CCCC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154" d="100"/>
          <a:sy n="154" d="100"/>
        </p:scale>
        <p:origin x="-878" y="-72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/>
          <p:cNvSpPr/>
          <p:nvPr/>
        </p:nvSpPr>
        <p:spPr>
          <a:xfrm>
            <a:off x="1421904" y="749364"/>
            <a:ext cx="1955758" cy="1686010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838686" y="980406"/>
                <a:ext cx="359746" cy="230832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prstDash val="sysDash"/>
              </a:ln>
            </p:spPr>
            <p:txBody>
              <a:bodyPr wrap="square" lIns="45720" tIns="22860" rIns="45720" bIns="2286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𝑎</m:t>
                      </m:r>
                    </m:oMath>
                  </m:oMathPara>
                </a14:m>
                <a:endParaRPr lang="ja-JP" altLang="en-US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86" y="980406"/>
                <a:ext cx="359746" cy="2308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3175" cap="rnd">
                <a:solidFill>
                  <a:srgbClr val="000000"/>
                </a:solidFill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3513752" y="980406"/>
                <a:ext cx="371567" cy="230832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prstDash val="sysDash"/>
              </a:ln>
            </p:spPr>
            <p:txBody>
              <a:bodyPr wrap="square" lIns="45720" tIns="22860" rIns="45720" bIns="2286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𝑏</m:t>
                      </m:r>
                    </m:oMath>
                  </m:oMathPara>
                </a14:m>
                <a:endParaRPr lang="ja-JP" altLang="en-US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752" y="980406"/>
                <a:ext cx="371567" cy="2308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3175" cap="rnd">
                <a:solidFill>
                  <a:srgbClr val="000000"/>
                </a:solidFill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844489" y="1274907"/>
                <a:ext cx="353943" cy="230832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</a:ln>
            </p:spPr>
            <p:txBody>
              <a:bodyPr wrap="none" lIns="45720" tIns="22860" rIns="45720" bIns="2286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i="1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ja-JP" sz="1200" i="1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ja-JP" altLang="en-US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89" y="1274907"/>
                <a:ext cx="353943" cy="2308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175" cap="rnd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3518553" y="1620322"/>
                <a:ext cx="366767" cy="230832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</a:ln>
            </p:spPr>
            <p:txBody>
              <a:bodyPr wrap="none" lIns="45720" tIns="22860" rIns="45720" bIns="2286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i="1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ja-JP" sz="1200" i="1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ja-JP" altLang="en-US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553" y="1620322"/>
                <a:ext cx="366767" cy="2308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3175" cap="rnd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矢印コネクタ 21"/>
          <p:cNvCxnSpPr>
            <a:stCxn id="19" idx="3"/>
            <a:endCxn id="38" idx="1"/>
          </p:cNvCxnSpPr>
          <p:nvPr/>
        </p:nvCxnSpPr>
        <p:spPr>
          <a:xfrm flipV="1">
            <a:off x="1198432" y="1389421"/>
            <a:ext cx="2315320" cy="90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269776" y="1967940"/>
                <a:ext cx="1158907" cy="234167"/>
              </a:xfrm>
              <a:prstGeom prst="rect">
                <a:avLst/>
              </a:prstGeom>
              <a:noFill/>
              <a:ln w="3175" cap="rnd">
                <a:noFill/>
                <a:prstDash val="sysDash"/>
              </a:ln>
            </p:spPr>
            <p:txBody>
              <a:bodyPr wrap="none" lIns="45720" tIns="22860" rIns="45720" bIns="22860" rtlCol="0">
                <a:spAutoFit/>
              </a:bodyPr>
              <a:lstStyle/>
              <a:p>
                <a:r>
                  <a:rPr lang="en-US" altLang="ja-JP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A</a:t>
                </a:r>
                <a:r>
                  <a:rPr lang="ja-JP" altLang="en-US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の秘密鍵</a:t>
                </a:r>
                <a:r>
                  <a:rPr lang="en-US" altLang="ja-JP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200" i="1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n-US" altLang="ja-JP" sz="1200" i="1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  <m:t>𝑔</m:t>
                        </m:r>
                      </m:e>
                      <m:sup>
                        <m:r>
                          <a:rPr lang="en-US" altLang="ja-JP" sz="1200" i="1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  <m:t>𝑑𝑎</m:t>
                        </m:r>
                      </m:sup>
                    </m:sSup>
                  </m:oMath>
                </a14:m>
                <a:endParaRPr lang="ja-JP" altLang="en-US" sz="12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76" y="1967940"/>
                <a:ext cx="1158907" cy="234167"/>
              </a:xfrm>
              <a:prstGeom prst="rect">
                <a:avLst/>
              </a:prstGeom>
              <a:blipFill rotWithShape="1">
                <a:blip r:embed="rId6"/>
                <a:stretch>
                  <a:fillRect l="-4211" t="-13158" b="-26316"/>
                </a:stretch>
              </a:blipFill>
              <a:ln w="3175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テキスト ボックス 23"/>
          <p:cNvSpPr txBox="1"/>
          <p:nvPr/>
        </p:nvSpPr>
        <p:spPr>
          <a:xfrm>
            <a:off x="3582144" y="718675"/>
            <a:ext cx="207749" cy="230832"/>
          </a:xfrm>
          <a:prstGeom prst="rect">
            <a:avLst/>
          </a:prstGeom>
          <a:noFill/>
          <a:ln w="3175" cap="rnd">
            <a:noFill/>
            <a:prstDash val="sysDash"/>
          </a:ln>
        </p:spPr>
        <p:txBody>
          <a:bodyPr wrap="none" lIns="45720" tIns="22860" rIns="45720" bIns="22860" rtlCol="0">
            <a:spAutoFit/>
          </a:bodyPr>
          <a:lstStyle/>
          <a:p>
            <a:r>
              <a: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B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cxnSp>
        <p:nvCxnSpPr>
          <p:cNvPr id="27" name="直線矢印コネクタ 26"/>
          <p:cNvCxnSpPr>
            <a:stCxn id="20" idx="1"/>
            <a:endCxn id="40" idx="3"/>
          </p:cNvCxnSpPr>
          <p:nvPr/>
        </p:nvCxnSpPr>
        <p:spPr>
          <a:xfrm flipH="1">
            <a:off x="1203337" y="1735738"/>
            <a:ext cx="2315216" cy="166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1637928" y="813219"/>
            <a:ext cx="1631216" cy="230832"/>
          </a:xfrm>
          <a:prstGeom prst="rect">
            <a:avLst/>
          </a:prstGeom>
          <a:noFill/>
          <a:ln w="3175" cap="rnd">
            <a:noFill/>
            <a:prstDash val="sysDash"/>
          </a:ln>
        </p:spPr>
        <p:txBody>
          <a:bodyPr wrap="none" lIns="45720" tIns="22860" rIns="45720" bIns="22860" rtlCol="0">
            <a:spAutoFit/>
          </a:bodyPr>
          <a:lstStyle/>
          <a:p>
            <a:r>
              <a:rPr lang="ja-JP" altLang="en-US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攻撃</a:t>
            </a:r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者</a:t>
            </a:r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（盗聴と改竄）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3513752" y="1274005"/>
                <a:ext cx="371567" cy="230832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</a:ln>
            </p:spPr>
            <p:txBody>
              <a:bodyPr wrap="square" lIns="45720" tIns="22860" rIns="45720" bIns="2286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00" i="1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pPr>
                        <m:e>
                          <m:r>
                            <a:rPr lang="en-US" altLang="ja-JP" sz="1200" i="1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ja-JP" sz="1200" i="1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ja-JP" altLang="en-US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752" y="1274005"/>
                <a:ext cx="371567" cy="2308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3175" cap="rnd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838686" y="1620323"/>
                <a:ext cx="364651" cy="234167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</a:ln>
            </p:spPr>
            <p:txBody>
              <a:bodyPr wrap="none" lIns="45720" tIns="22860" rIns="45720" bIns="2286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00" i="1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pPr>
                        <m:e>
                          <m:r>
                            <a:rPr lang="en-US" altLang="ja-JP" sz="1200" i="1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ja-JP" sz="1200" i="1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ja-JP" altLang="en-US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86" y="1620323"/>
                <a:ext cx="364651" cy="234167"/>
              </a:xfrm>
              <a:prstGeom prst="rect">
                <a:avLst/>
              </a:prstGeom>
              <a:blipFill rotWithShape="1">
                <a:blip r:embed="rId8"/>
                <a:stretch>
                  <a:fillRect b="-2564"/>
                </a:stretch>
              </a:blipFill>
              <a:ln w="3175" cap="rnd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1637928" y="1127595"/>
                <a:ext cx="1347613" cy="230832"/>
              </a:xfrm>
              <a:prstGeom prst="rect">
                <a:avLst/>
              </a:prstGeom>
              <a:noFill/>
              <a:ln w="3175" cap="rnd">
                <a:noFill/>
                <a:prstDash val="sysDash"/>
              </a:ln>
            </p:spPr>
            <p:txBody>
              <a:bodyPr wrap="none" lIns="45720" tIns="22860" rIns="45720" bIns="2286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i="1" smtClean="0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ja-JP" sz="1200" i="1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  <m:t>𝐾</m:t>
                        </m:r>
                      </m:e>
                      <m:sub>
                        <m:r>
                          <a:rPr lang="en-US" altLang="ja-JP" sz="1200" i="1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でなく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𝑔</m:t>
                        </m:r>
                      </m:e>
                      <m:sup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を渡す</a:t>
                </a:r>
                <a:endParaRPr lang="en-US" altLang="ja-JP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928" y="1127595"/>
                <a:ext cx="1347613" cy="230832"/>
              </a:xfrm>
              <a:prstGeom prst="rect">
                <a:avLst/>
              </a:prstGeom>
              <a:blipFill rotWithShape="1">
                <a:blip r:embed="rId9"/>
                <a:stretch>
                  <a:fillRect l="-452" t="-15789" r="-2715" b="-23684"/>
                </a:stretch>
              </a:blipFill>
              <a:ln w="3175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1637928" y="1491179"/>
                <a:ext cx="1469441" cy="234167"/>
              </a:xfrm>
              <a:prstGeom prst="rect">
                <a:avLst/>
              </a:prstGeom>
              <a:noFill/>
              <a:ln w="3175" cap="rnd">
                <a:noFill/>
                <a:prstDash val="sysDash"/>
              </a:ln>
            </p:spPr>
            <p:txBody>
              <a:bodyPr wrap="none" lIns="45720" tIns="22860" rIns="45720" bIns="2286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𝐵</m:t>
                          </m:r>
                        </m:sub>
                      </m:sSub>
                      <m:r>
                        <m:rPr>
                          <m:nor/>
                        </m:rPr>
                        <a:rPr lang="ja-JP" altLang="en-US" sz="120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でなく</m:t>
                      </m:r>
                      <m:sSup>
                        <m:sSupPr>
                          <m:ctrlPr>
                            <a:rPr lang="en-US" altLang="ja-JP" sz="1200" i="1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pPr>
                        <m:e>
                          <m:r>
                            <a:rPr lang="en-US" altLang="ja-JP" sz="1200" i="1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𝑑</m:t>
                          </m:r>
                        </m:sup>
                      </m:sSup>
                      <m:r>
                        <m:rPr>
                          <m:nor/>
                        </m:rPr>
                        <a:rPr lang="ja-JP" altLang="en-US" sz="120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を渡す</m:t>
                      </m:r>
                    </m:oMath>
                  </m:oMathPara>
                </a14:m>
                <a:endParaRPr lang="en-US" altLang="ja-JP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928" y="1491179"/>
                <a:ext cx="1469441" cy="234167"/>
              </a:xfrm>
              <a:prstGeom prst="rect">
                <a:avLst/>
              </a:prstGeom>
              <a:blipFill rotWithShape="1">
                <a:blip r:embed="rId10"/>
                <a:stretch>
                  <a:fillRect b="-5263"/>
                </a:stretch>
              </a:blipFill>
              <a:ln w="3175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テキスト ボックス 47"/>
          <p:cNvSpPr txBox="1"/>
          <p:nvPr/>
        </p:nvSpPr>
        <p:spPr>
          <a:xfrm>
            <a:off x="917534" y="718954"/>
            <a:ext cx="217367" cy="230832"/>
          </a:xfrm>
          <a:prstGeom prst="rect">
            <a:avLst/>
          </a:prstGeom>
          <a:noFill/>
          <a:ln w="3175" cap="rnd">
            <a:noFill/>
            <a:prstDash val="sysDash"/>
          </a:ln>
        </p:spPr>
        <p:txBody>
          <a:bodyPr wrap="none" lIns="45720" tIns="22860" rIns="45720" bIns="22860" rtlCol="0">
            <a:spAutoFit/>
          </a:bodyPr>
          <a:lstStyle/>
          <a:p>
            <a:r>
              <a: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A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3438128" y="1990525"/>
                <a:ext cx="1130887" cy="234167"/>
              </a:xfrm>
              <a:prstGeom prst="rect">
                <a:avLst/>
              </a:prstGeom>
              <a:noFill/>
              <a:ln w="3175" cap="rnd">
                <a:noFill/>
                <a:prstDash val="sysDash"/>
              </a:ln>
            </p:spPr>
            <p:txBody>
              <a:bodyPr wrap="none" lIns="45720" tIns="22860" rIns="45720" bIns="22860" rtlCol="0">
                <a:spAutoFit/>
              </a:bodyPr>
              <a:lstStyle/>
              <a:p>
                <a:r>
                  <a:rPr lang="en-US" altLang="ja-JP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B</a:t>
                </a:r>
                <a:r>
                  <a:rPr lang="ja-JP" altLang="en-US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の秘密鍵</a:t>
                </a:r>
                <a:r>
                  <a:rPr lang="en-US" altLang="ja-JP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200" i="1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n-US" altLang="ja-JP" sz="1200" i="1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  <m:t>𝑔</m:t>
                        </m:r>
                      </m:e>
                      <m:sup>
                        <m:r>
                          <a:rPr lang="en-US" altLang="ja-JP" sz="1200" i="1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  <m:t>𝑏𝑐</m:t>
                        </m:r>
                      </m:sup>
                    </m:sSup>
                  </m:oMath>
                </a14:m>
                <a:endParaRPr lang="ja-JP" altLang="en-US" sz="12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128" y="1990525"/>
                <a:ext cx="1130887" cy="234167"/>
              </a:xfrm>
              <a:prstGeom prst="rect">
                <a:avLst/>
              </a:prstGeom>
              <a:blipFill rotWithShape="1">
                <a:blip r:embed="rId11"/>
                <a:stretch>
                  <a:fillRect l="-4301" t="-13158" b="-26316"/>
                </a:stretch>
              </a:blipFill>
              <a:ln w="3175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1637928" y="1797183"/>
                <a:ext cx="1554080" cy="422167"/>
              </a:xfrm>
              <a:prstGeom prst="rect">
                <a:avLst/>
              </a:prstGeom>
              <a:noFill/>
              <a:ln w="3175" cap="rnd">
                <a:noFill/>
                <a:prstDash val="sysDash"/>
              </a:ln>
            </p:spPr>
            <p:txBody>
              <a:bodyPr wrap="none" lIns="45720" tIns="22860" rIns="45720" bIns="2286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200" i="1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n-US" altLang="ja-JP" sz="1200" i="1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  <m:t>𝑔</m:t>
                        </m:r>
                      </m:e>
                      <m:sup>
                        <m:r>
                          <a:rPr lang="en-US" altLang="ja-JP" sz="1200" i="1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  <m:t>𝑑𝑎</m:t>
                        </m:r>
                      </m:sup>
                    </m:sSup>
                  </m:oMath>
                </a14:m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で復号</a:t>
                </a:r>
                <a:r>
                  <a:rPr lang="ja-JP" altLang="en-US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し</a:t>
                </a:r>
                <a:r>
                  <a:rPr lang="en-US" altLang="ja-JP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/>
                </a:r>
                <a:br>
                  <a:rPr lang="en-US" altLang="ja-JP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200" i="1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n-US" altLang="ja-JP" sz="1200" i="1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  <m:t>𝑔</m:t>
                        </m:r>
                      </m:e>
                      <m:sup>
                        <m:r>
                          <a:rPr lang="en-US" altLang="ja-JP" sz="1200" i="1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  <m:t>𝑏𝑐</m:t>
                        </m:r>
                      </m:sup>
                    </m:sSup>
                  </m:oMath>
                </a14:m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で</a:t>
                </a:r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暗号化して</a:t>
                </a:r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渡す</a:t>
                </a:r>
                <a:endParaRPr lang="en-US" altLang="ja-JP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928" y="1797183"/>
                <a:ext cx="1554080" cy="422167"/>
              </a:xfrm>
              <a:prstGeom prst="rect">
                <a:avLst/>
              </a:prstGeom>
              <a:blipFill rotWithShape="1">
                <a:blip r:embed="rId12"/>
                <a:stretch>
                  <a:fillRect l="-392" t="-5797" r="-1961" b="-13043"/>
                </a:stretch>
              </a:blipFill>
              <a:ln w="3175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矢印コネクタ 67"/>
          <p:cNvCxnSpPr/>
          <p:nvPr/>
        </p:nvCxnSpPr>
        <p:spPr>
          <a:xfrm>
            <a:off x="1228589" y="2291358"/>
            <a:ext cx="2310570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6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</Words>
  <Application>Microsoft Office PowerPoint</Application>
  <PresentationFormat>ユーザー設定</PresentationFormat>
  <Paragraphs>14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2015-03-19T00:42:39Z</dcterms:modified>
</cp:coreProperties>
</file>