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CC"/>
    <a:srgbClr val="FF3300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197" d="100"/>
          <a:sy n="197" d="100"/>
        </p:scale>
        <p:origin x="-1301" y="-77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テキスト ボックス 125"/>
          <p:cNvSpPr txBox="1"/>
          <p:nvPr/>
        </p:nvSpPr>
        <p:spPr>
          <a:xfrm>
            <a:off x="1048025" y="1531555"/>
            <a:ext cx="561519" cy="166627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DH</a:t>
            </a:r>
            <a:r>
              <a:rPr lang="ja-JP" altLang="en-US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鍵共有</a:t>
            </a:r>
            <a:endParaRPr lang="ja-JP" altLang="en-US" sz="8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966685" y="1955766"/>
            <a:ext cx="713804" cy="166627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ECDH</a:t>
            </a:r>
            <a:r>
              <a:rPr lang="ja-JP" altLang="en-US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鍵共有</a:t>
            </a:r>
            <a:endParaRPr lang="ja-JP" altLang="en-US" sz="8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197136" y="1945262"/>
            <a:ext cx="702583" cy="166627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8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楕円</a:t>
            </a:r>
            <a:r>
              <a:rPr lang="ja-JP" altLang="en-US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曲線暗号</a:t>
            </a:r>
            <a:endParaRPr lang="ja-JP" altLang="en-US" sz="8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231673" y="2326921"/>
            <a:ext cx="599991" cy="289738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ペアリング</a:t>
            </a:r>
            <a:r>
              <a:rPr lang="en-US" altLang="ja-JP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/>
            </a:r>
            <a:br>
              <a:rPr lang="en-US" altLang="ja-JP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</a:br>
            <a:r>
              <a:rPr lang="ja-JP" altLang="en-US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暗号</a:t>
            </a:r>
            <a:endParaRPr lang="ja-JP" altLang="en-US" sz="8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258936" y="1470001"/>
            <a:ext cx="599991" cy="289738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8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有限体</a:t>
            </a:r>
            <a:r>
              <a:rPr lang="ja-JP" altLang="en-US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を</a:t>
            </a:r>
            <a:r>
              <a:rPr lang="en-US" altLang="ja-JP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/>
            </a:r>
            <a:br>
              <a:rPr lang="en-US" altLang="ja-JP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</a:br>
            <a:r>
              <a:rPr lang="ja-JP" altLang="en-US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使った暗号</a:t>
            </a:r>
            <a:endParaRPr lang="ja-JP" altLang="en-US" sz="8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3734338" y="758103"/>
            <a:ext cx="599991" cy="166627"/>
          </a:xfrm>
          <a:prstGeom prst="rect">
            <a:avLst/>
          </a:prstGeom>
          <a:solidFill>
            <a:schemeClr val="bg1"/>
          </a:solidFill>
          <a:ln w="3175" cap="rnd">
            <a:solidFill>
              <a:schemeClr val="tx1"/>
            </a:solidFill>
            <a:prstDash val="solid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秘密鍵暗号</a:t>
            </a:r>
            <a:endParaRPr lang="ja-JP" altLang="en-US" sz="8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3641065" y="973772"/>
            <a:ext cx="805175" cy="412849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8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ブロック</a:t>
            </a:r>
            <a:r>
              <a:rPr lang="ja-JP" altLang="en-US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暗号</a:t>
            </a:r>
            <a:endParaRPr lang="en-US" altLang="ja-JP" sz="800" smtClean="0">
              <a:latin typeface="HG丸ｺﾞｼｯｸM-PRO" panose="020F0600000000000000" pitchFamily="50" charset="-128"/>
              <a:ea typeface="HG丸ｺﾞｼｯｸM-PRO" panose="020F0600000000000000" pitchFamily="50" charset="-128"/>
              <a:cs typeface="Arial Unicode MS" panose="020B0604020202020204" pitchFamily="50" charset="-128"/>
            </a:endParaRPr>
          </a:p>
          <a:p>
            <a:r>
              <a:rPr lang="ja-JP" altLang="en-US" sz="8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ストリーム暗号</a:t>
            </a:r>
            <a:endParaRPr lang="en-US" altLang="ja-JP" sz="8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Arial Unicode MS" panose="020B0604020202020204" pitchFamily="50" charset="-128"/>
            </a:endParaRPr>
          </a:p>
          <a:p>
            <a:r>
              <a:rPr lang="ja-JP" altLang="en-US" sz="8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軽量</a:t>
            </a:r>
            <a:r>
              <a:rPr lang="ja-JP" altLang="en-US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暗号 </a:t>
            </a:r>
            <a:r>
              <a:rPr lang="en-US" altLang="ja-JP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...</a:t>
            </a:r>
            <a:endParaRPr lang="ja-JP" altLang="en-US" sz="8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1076879" y="2326920"/>
            <a:ext cx="574343" cy="289738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3</a:t>
            </a:r>
            <a:r>
              <a:rPr lang="ja-JP" altLang="en-US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者間</a:t>
            </a:r>
            <a:r>
              <a:rPr lang="ja-JP" altLang="en-US" sz="8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共有</a:t>
            </a:r>
            <a:endParaRPr lang="en-US" altLang="ja-JP" sz="800" smtClean="0">
              <a:latin typeface="HG丸ｺﾞｼｯｸM-PRO" panose="020F0600000000000000" pitchFamily="50" charset="-128"/>
              <a:ea typeface="HG丸ｺﾞｼｯｸM-PRO" panose="020F0600000000000000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ID-NIKS</a:t>
            </a:r>
            <a:endParaRPr lang="ja-JP" altLang="en-US" sz="8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1832122" y="1531556"/>
            <a:ext cx="721819" cy="166627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ElGamal</a:t>
            </a:r>
            <a:r>
              <a:rPr lang="ja-JP" altLang="en-US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暗号</a:t>
            </a:r>
            <a:endParaRPr lang="ja-JP" altLang="en-US" sz="8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1746771" y="1946742"/>
            <a:ext cx="927003" cy="166627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8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楕円</a:t>
            </a:r>
            <a:r>
              <a:rPr lang="en-US" altLang="ja-JP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ElGamal</a:t>
            </a:r>
            <a:r>
              <a:rPr lang="ja-JP" altLang="en-US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暗号</a:t>
            </a:r>
            <a:endParaRPr lang="ja-JP" altLang="en-US" sz="8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201650" y="1054587"/>
            <a:ext cx="702583" cy="289738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素因数分解を</a:t>
            </a:r>
            <a:r>
              <a:rPr lang="en-US" altLang="ja-JP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/>
            </a:r>
            <a:br>
              <a:rPr lang="en-US" altLang="ja-JP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</a:br>
            <a:r>
              <a:rPr lang="ja-JP" altLang="en-US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使った暗号</a:t>
            </a:r>
            <a:endParaRPr lang="ja-JP" altLang="en-US" sz="8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139" name="テキスト ボックス 138"/>
          <p:cNvSpPr txBox="1"/>
          <p:nvPr/>
        </p:nvSpPr>
        <p:spPr>
          <a:xfrm>
            <a:off x="2060934" y="1101158"/>
            <a:ext cx="319466" cy="166627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RSA</a:t>
            </a:r>
            <a:endParaRPr lang="ja-JP" altLang="en-US" sz="8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2789422" y="1101159"/>
            <a:ext cx="524650" cy="166627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RSA</a:t>
            </a:r>
            <a:r>
              <a:rPr lang="ja-JP" altLang="en-US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署名</a:t>
            </a:r>
            <a:endParaRPr lang="ja-JP" altLang="en-US" sz="8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2695278" y="1470001"/>
            <a:ext cx="721819" cy="289738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ElGamal</a:t>
            </a:r>
            <a:r>
              <a:rPr lang="ja-JP" altLang="en-US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署名</a:t>
            </a:r>
            <a:endParaRPr lang="en-US" altLang="ja-JP" sz="800" smtClean="0">
              <a:latin typeface="HG丸ｺﾞｼｯｸM-PRO" panose="020F0600000000000000" pitchFamily="50" charset="-128"/>
              <a:ea typeface="HG丸ｺﾞｼｯｸM-PRO" panose="020F0600000000000000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DSA</a:t>
            </a:r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2816068" y="1964331"/>
            <a:ext cx="479766" cy="166627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ECDSA</a:t>
            </a:r>
            <a:endParaRPr lang="ja-JP" altLang="en-US" sz="8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1947922" y="2322432"/>
            <a:ext cx="545489" cy="289738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BF</a:t>
            </a:r>
            <a:r>
              <a:rPr lang="ja-JP" altLang="en-US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方式</a:t>
            </a:r>
            <a:endParaRPr lang="en-US" altLang="ja-JP" sz="800" smtClean="0">
              <a:latin typeface="HG丸ｺﾞｼｯｸM-PRO" panose="020F0600000000000000" pitchFamily="50" charset="-128"/>
              <a:ea typeface="HG丸ｺﾞｼｯｸM-PRO" panose="020F0600000000000000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SK</a:t>
            </a:r>
            <a:r>
              <a:rPr lang="ja-JP" altLang="en-US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方式</a:t>
            </a:r>
            <a:r>
              <a:rPr lang="en-US" altLang="ja-JP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...</a:t>
            </a:r>
            <a:endParaRPr lang="ja-JP" altLang="en-US" sz="8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920573" y="895077"/>
            <a:ext cx="806029" cy="1814959"/>
          </a:xfrm>
          <a:prstGeom prst="round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102418" y="728450"/>
            <a:ext cx="394806" cy="166627"/>
          </a:xfrm>
          <a:prstGeom prst="rect">
            <a:avLst/>
          </a:prstGeom>
          <a:solidFill>
            <a:schemeClr val="bg1"/>
          </a:solidFill>
          <a:ln w="3175" cap="rnd">
            <a:solidFill>
              <a:schemeClr val="tx1"/>
            </a:solidFill>
            <a:prstDash val="solid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鍵共有</a:t>
            </a:r>
            <a:endParaRPr lang="ja-JP" altLang="en-US" sz="8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925960" y="732318"/>
            <a:ext cx="599991" cy="166627"/>
          </a:xfrm>
          <a:prstGeom prst="rect">
            <a:avLst/>
          </a:prstGeom>
          <a:solidFill>
            <a:schemeClr val="bg1"/>
          </a:solidFill>
          <a:ln w="3175" cap="rnd">
            <a:solidFill>
              <a:schemeClr val="tx1"/>
            </a:solidFill>
            <a:prstDash val="solid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8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公開鍵</a:t>
            </a:r>
            <a:r>
              <a:rPr lang="ja-JP" altLang="en-US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暗号</a:t>
            </a:r>
            <a:endParaRPr lang="ja-JP" altLang="en-US" sz="8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09844" y="725272"/>
            <a:ext cx="292214" cy="166627"/>
          </a:xfrm>
          <a:prstGeom prst="rect">
            <a:avLst/>
          </a:prstGeom>
          <a:solidFill>
            <a:schemeClr val="bg1"/>
          </a:solidFill>
          <a:ln w="3175" cap="rnd">
            <a:solidFill>
              <a:schemeClr val="tx1"/>
            </a:solidFill>
            <a:prstDash val="solid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署名</a:t>
            </a:r>
            <a:endParaRPr lang="ja-JP" altLang="en-US" sz="8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694347" y="2326920"/>
            <a:ext cx="765100" cy="289738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短い署名</a:t>
            </a:r>
            <a:endParaRPr lang="en-US" altLang="ja-JP" sz="800" smtClean="0">
              <a:latin typeface="HG丸ｺﾞｼｯｸM-PRO" panose="020F0600000000000000" pitchFamily="50" charset="-128"/>
              <a:ea typeface="HG丸ｺﾞｼｯｸM-PRO" panose="020F0600000000000000" pitchFamily="50" charset="-128"/>
              <a:cs typeface="Arial Unicode MS" panose="020B0604020202020204" pitchFamily="50" charset="-128"/>
            </a:endParaRPr>
          </a:p>
          <a:p>
            <a:r>
              <a:rPr lang="ja-JP" altLang="en-US" sz="8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グループ</a:t>
            </a:r>
            <a:r>
              <a:rPr lang="ja-JP" altLang="en-US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署名</a:t>
            </a:r>
            <a:r>
              <a:rPr lang="en-US" altLang="ja-JP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...</a:t>
            </a:r>
            <a:endParaRPr lang="ja-JP" altLang="en-US" sz="8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787729" y="898945"/>
            <a:ext cx="865876" cy="1811091"/>
          </a:xfrm>
          <a:prstGeom prst="round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角丸四角形 41"/>
          <p:cNvSpPr/>
          <p:nvPr/>
        </p:nvSpPr>
        <p:spPr>
          <a:xfrm>
            <a:off x="2673774" y="889719"/>
            <a:ext cx="764354" cy="1820317"/>
          </a:xfrm>
          <a:prstGeom prst="round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角丸四角形 42"/>
          <p:cNvSpPr/>
          <p:nvPr/>
        </p:nvSpPr>
        <p:spPr>
          <a:xfrm>
            <a:off x="186505" y="1421235"/>
            <a:ext cx="3307708" cy="387270"/>
          </a:xfrm>
          <a:prstGeom prst="round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角丸四角形 43"/>
          <p:cNvSpPr/>
          <p:nvPr/>
        </p:nvSpPr>
        <p:spPr>
          <a:xfrm>
            <a:off x="178268" y="1845445"/>
            <a:ext cx="3307708" cy="387270"/>
          </a:xfrm>
          <a:prstGeom prst="round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181991" y="990838"/>
            <a:ext cx="3307708" cy="387270"/>
          </a:xfrm>
          <a:prstGeom prst="round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角丸四角形 45"/>
          <p:cNvSpPr/>
          <p:nvPr/>
        </p:nvSpPr>
        <p:spPr>
          <a:xfrm>
            <a:off x="164575" y="2278155"/>
            <a:ext cx="4366759" cy="387270"/>
          </a:xfrm>
          <a:prstGeom prst="round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角丸四角形 46"/>
          <p:cNvSpPr/>
          <p:nvPr/>
        </p:nvSpPr>
        <p:spPr>
          <a:xfrm>
            <a:off x="3640211" y="925285"/>
            <a:ext cx="806029" cy="505751"/>
          </a:xfrm>
          <a:prstGeom prst="round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582144" y="2266363"/>
            <a:ext cx="901355" cy="412849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ID</a:t>
            </a:r>
            <a:r>
              <a:rPr lang="ja-JP" altLang="en-US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ベース暗号</a:t>
            </a:r>
            <a:endParaRPr lang="en-US" altLang="ja-JP" sz="800" smtClean="0">
              <a:latin typeface="HG丸ｺﾞｼｯｸM-PRO" panose="020F0600000000000000" pitchFamily="50" charset="-128"/>
              <a:ea typeface="HG丸ｺﾞｼｯｸM-PRO" panose="020F0600000000000000" pitchFamily="50" charset="-128"/>
              <a:cs typeface="Arial Unicode MS" panose="020B0604020202020204" pitchFamily="50" charset="-128"/>
            </a:endParaRPr>
          </a:p>
          <a:p>
            <a:r>
              <a:rPr lang="ja-JP" altLang="en-US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放送暗号</a:t>
            </a:r>
            <a:endParaRPr lang="en-US" altLang="ja-JP" sz="800" smtClean="0">
              <a:latin typeface="HG丸ｺﾞｼｯｸM-PRO" panose="020F0600000000000000" pitchFamily="50" charset="-128"/>
              <a:ea typeface="HG丸ｺﾞｼｯｸM-PRO" panose="020F0600000000000000" pitchFamily="50" charset="-128"/>
              <a:cs typeface="Arial Unicode MS" panose="020B0604020202020204" pitchFamily="50" charset="-128"/>
            </a:endParaRPr>
          </a:p>
          <a:p>
            <a:r>
              <a:rPr lang="ja-JP" altLang="en-US" sz="8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属性</a:t>
            </a:r>
            <a:r>
              <a:rPr lang="ja-JP" altLang="en-US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ベース暗号 </a:t>
            </a:r>
            <a:r>
              <a:rPr lang="en-US" altLang="ja-JP" sz="8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 Unicode MS" panose="020B0604020202020204" pitchFamily="50" charset="-128"/>
              </a:rPr>
              <a:t>...</a:t>
            </a:r>
            <a:endParaRPr lang="ja-JP" altLang="en-US" sz="8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  <a:prstDash val="dash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</Words>
  <Application>Microsoft Office PowerPoint</Application>
  <PresentationFormat>はがき 100x148 mm</PresentationFormat>
  <Paragraphs>29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2014-10-21T21:50:14Z</dcterms:modified>
</cp:coreProperties>
</file>