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23" r:id="rId2"/>
  </p:sldIdLst>
  <p:sldSz cx="4572000" cy="3430588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28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85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1430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3716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6002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8288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2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3300"/>
    <a:srgbClr val="FFCCCC"/>
    <a:srgbClr val="FF6600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 varScale="1">
        <p:scale>
          <a:sx n="154" d="100"/>
          <a:sy n="154" d="100"/>
        </p:scale>
        <p:origin x="-878" y="-72"/>
      </p:cViewPr>
      <p:guideLst>
        <p:guide orient="horz" pos="1081"/>
        <p:guide pos="1440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81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286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572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858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9144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1430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1065706"/>
            <a:ext cx="3886200" cy="73535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944000"/>
            <a:ext cx="3200400" cy="8767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8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0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0" y="137382"/>
            <a:ext cx="4114800" cy="571765"/>
          </a:xfrm>
          <a:prstGeom prst="rect">
            <a:avLst/>
          </a:prstGeom>
        </p:spPr>
        <p:txBody>
          <a:bodyPr vert="horz" lIns="45720" tIns="22860" rIns="45720" bIns="2286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0" y="800471"/>
            <a:ext cx="4114800" cy="2264030"/>
          </a:xfrm>
          <a:prstGeom prst="rect">
            <a:avLst/>
          </a:prstGeom>
        </p:spPr>
        <p:txBody>
          <a:bodyPr vert="horz" lIns="45720" tIns="22860" rIns="45720" bIns="2286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0" y="3179647"/>
            <a:ext cx="1447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indent="-142875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矢印コネクタ 8"/>
          <p:cNvCxnSpPr/>
          <p:nvPr/>
        </p:nvCxnSpPr>
        <p:spPr>
          <a:xfrm>
            <a:off x="1100737" y="2712953"/>
            <a:ext cx="2337393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/>
              <p:cNvSpPr txBox="1"/>
              <p:nvPr/>
            </p:nvSpPr>
            <p:spPr>
              <a:xfrm>
                <a:off x="96979" y="2568870"/>
                <a:ext cx="1003757" cy="457433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i="1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𝐸𝑛𝑐</m:t>
                      </m:r>
                      <m:d>
                        <m:dPr>
                          <m:ctrlPr>
                            <a:rPr lang="en-US" altLang="ja-JP" sz="1200" i="1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dPr>
                        <m:e>
                          <m:r>
                            <a:rPr lang="en-US" altLang="ja-JP" sz="1200" i="1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1000</m:t>
                          </m:r>
                        </m:e>
                      </m:d>
                      <m:r>
                        <a:rPr lang="en-US" altLang="ja-JP" sz="120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=(</m:t>
                      </m:r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20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120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ja-JP" altLang="en-US" sz="1200">
                  <a:latin typeface="Courier New" pitchFamily="49" charset="0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9" y="2568870"/>
                <a:ext cx="1003757" cy="457433"/>
              </a:xfrm>
              <a:prstGeom prst="rect">
                <a:avLst/>
              </a:prstGeom>
              <a:blipFill rotWithShape="1">
                <a:blip r:embed="rId2"/>
                <a:stretch>
                  <a:fillRect b="-2597"/>
                </a:stretch>
              </a:blipFill>
              <a:ln w="9525" cap="rnd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正方形/長方形 6"/>
          <p:cNvSpPr/>
          <p:nvPr/>
        </p:nvSpPr>
        <p:spPr>
          <a:xfrm>
            <a:off x="1277888" y="2425698"/>
            <a:ext cx="2016224" cy="9347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122627" y="2425698"/>
            <a:ext cx="646331" cy="276999"/>
          </a:xfrm>
          <a:prstGeom prst="rect">
            <a:avLst/>
          </a:prstGeom>
          <a:noFill/>
          <a:ln w="12700" cap="rnd"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ja-JP" altLang="en-US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攻撃</a:t>
            </a:r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者</a:t>
            </a:r>
            <a:endParaRPr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3438129" y="2533078"/>
                <a:ext cx="936090" cy="461665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i="1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𝐷𝑒𝑐</m:t>
                      </m:r>
                      <m:d>
                        <m:dPr>
                          <m:ctrlPr>
                            <a:rPr lang="en-US" altLang="ja-JP" sz="1200" i="1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sz="1200" i="1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1200" i="1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ja-JP" sz="1200" i="1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ja-JP" sz="1200" i="1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ja-JP" sz="1200" i="1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1200" i="1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ja-JP" sz="1200" i="1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</m:oMath>
                    <m:oMath xmlns:m="http://schemas.openxmlformats.org/officeDocument/2006/math">
                      <m:r>
                        <a:rPr lang="en-US" altLang="ja-JP" sz="120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=</m:t>
                      </m:r>
                      <m:r>
                        <a:rPr lang="en-US" altLang="ja-JP" sz="1200" i="1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10000</m:t>
                      </m:r>
                    </m:oMath>
                  </m:oMathPara>
                </a14:m>
                <a:endParaRPr lang="ja-JP" altLang="en-US" sz="1200">
                  <a:latin typeface="Courier New" pitchFamily="49" charset="0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129" y="2533078"/>
                <a:ext cx="936090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 cap="rnd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1241884" y="2848258"/>
                <a:ext cx="2090829" cy="461665"/>
              </a:xfrm>
              <a:prstGeom prst="rect">
                <a:avLst/>
              </a:prstGeom>
              <a:noFill/>
              <a:ln w="12700" cap="rnd">
                <a:noFill/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20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復号はできないが</a:t>
                </a:r>
                <a:r>
                  <a:rPr lang="en-US" altLang="ja-JP" sz="1200" i="1">
                    <a:latin typeface="Cambria Math"/>
                    <a:ea typeface="ＭＳ ゴシック" pitchFamily="49" charset="-128"/>
                    <a:cs typeface="Courier New" pitchFamily="49" charset="0"/>
                  </a:rPr>
                  <a:t/>
                </a:r>
                <a:br>
                  <a:rPr lang="en-US" altLang="ja-JP" sz="1200" i="1">
                    <a:latin typeface="Cambria Math"/>
                    <a:ea typeface="ＭＳ ゴシック" pitchFamily="49" charset="-128"/>
                    <a:cs typeface="Courier New" pitchFamily="49" charset="0"/>
                  </a:rPr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1200" i="1">
                            <a:latin typeface="Cambria Math"/>
                            <a:ea typeface="ＭＳ ゴシック" pitchFamily="49" charset="-128"/>
                            <a:cs typeface="Courier New" pitchFamily="49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ja-JP" sz="1200" i="1">
                                <a:latin typeface="Cambria Math"/>
                                <a:ea typeface="ＭＳ ゴシック" pitchFamily="49" charset="-128"/>
                                <a:cs typeface="Courier New" pitchFamily="49" charset="0"/>
                              </a:rPr>
                            </m:ctrlPr>
                          </m:sSubSupPr>
                          <m:e>
                            <m:r>
                              <a:rPr lang="en-US" altLang="ja-JP" sz="1200" i="1">
                                <a:latin typeface="Cambria Math"/>
                                <a:ea typeface="ＭＳ ゴシック" pitchFamily="49" charset="-128"/>
                                <a:cs typeface="Courier New" pitchFamily="49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ja-JP" sz="1200" i="1">
                                <a:latin typeface="Cambria Math"/>
                                <a:ea typeface="ＭＳ ゴシック" pitchFamily="49" charset="-128"/>
                                <a:cs typeface="Courier New" pitchFamily="49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ja-JP" sz="1200" i="1">
                                <a:latin typeface="Cambria Math"/>
                                <a:ea typeface="ＭＳ ゴシック" pitchFamily="49" charset="-128"/>
                                <a:cs typeface="Courier New" pitchFamily="49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ja-JP" sz="1200" i="1">
                            <a:latin typeface="Cambria Math"/>
                            <a:ea typeface="ＭＳ ゴシック" pitchFamily="49" charset="-128"/>
                            <a:cs typeface="Courier New" pitchFamily="49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ja-JP" sz="1200" i="1">
                                <a:latin typeface="Cambria Math"/>
                                <a:ea typeface="ＭＳ ゴシック" pitchFamily="49" charset="-128"/>
                                <a:cs typeface="Courier New" pitchFamily="49" charset="0"/>
                              </a:rPr>
                            </m:ctrlPr>
                          </m:sSubSupPr>
                          <m:e>
                            <m:r>
                              <a:rPr lang="en-US" altLang="ja-JP" sz="1200" i="1">
                                <a:latin typeface="Cambria Math"/>
                                <a:ea typeface="ＭＳ ゴシック" pitchFamily="49" charset="-128"/>
                                <a:cs typeface="Courier New" pitchFamily="49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ja-JP" sz="1200" i="1">
                                <a:latin typeface="Cambria Math"/>
                                <a:ea typeface="ＭＳ ゴシック" pitchFamily="49" charset="-128"/>
                                <a:cs typeface="Courier New" pitchFamily="49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ja-JP" sz="1200" i="1">
                                <a:latin typeface="Cambria Math"/>
                                <a:ea typeface="ＭＳ ゴシック" pitchFamily="49" charset="-128"/>
                                <a:cs typeface="Courier New" pitchFamily="49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altLang="ja-JP" sz="1200" i="1">
                        <a:latin typeface="Cambria Math"/>
                        <a:ea typeface="ＭＳ ゴシック" pitchFamily="49" charset="-128"/>
                        <a:cs typeface="Courier New" pitchFamily="49" charset="0"/>
                      </a:rPr>
                      <m:t>=(</m:t>
                    </m:r>
                    <m:sSub>
                      <m:sSubPr>
                        <m:ctrlPr>
                          <a:rPr lang="en-US" altLang="ja-JP" sz="1200" i="1">
                            <a:latin typeface="Cambria Math"/>
                            <a:ea typeface="ＭＳ ゴシック" pitchFamily="49" charset="-128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ja-JP" sz="1200" i="1">
                            <a:latin typeface="Cambria Math"/>
                            <a:ea typeface="ＭＳ ゴシック" pitchFamily="49" charset="-128"/>
                            <a:cs typeface="Courier New" pitchFamily="49" charset="0"/>
                          </a:rPr>
                          <m:t>𝑐</m:t>
                        </m:r>
                      </m:e>
                      <m:sub>
                        <m:r>
                          <a:rPr lang="en-US" altLang="ja-JP" sz="1200" i="1">
                            <a:latin typeface="Cambria Math"/>
                            <a:ea typeface="ＭＳ ゴシック" pitchFamily="49" charset="-128"/>
                            <a:cs typeface="Courier New" pitchFamily="49" charset="0"/>
                          </a:rPr>
                          <m:t>1</m:t>
                        </m:r>
                      </m:sub>
                    </m:sSub>
                    <m:r>
                      <a:rPr lang="en-US" altLang="ja-JP" sz="1200" i="1">
                        <a:latin typeface="Cambria Math"/>
                        <a:ea typeface="ＭＳ ゴシック" pitchFamily="49" charset="-128"/>
                        <a:cs typeface="Courier New" pitchFamily="49" charset="0"/>
                      </a:rPr>
                      <m:t>,10</m:t>
                    </m:r>
                    <m:sSub>
                      <m:sSubPr>
                        <m:ctrlPr>
                          <a:rPr lang="en-US" altLang="ja-JP" sz="1200" i="1">
                            <a:latin typeface="Cambria Math"/>
                            <a:ea typeface="ＭＳ ゴシック" pitchFamily="49" charset="-128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ja-JP" sz="1200" i="1">
                            <a:latin typeface="Cambria Math"/>
                            <a:ea typeface="ＭＳ ゴシック" pitchFamily="49" charset="-128"/>
                            <a:cs typeface="Courier New" pitchFamily="49" charset="0"/>
                          </a:rPr>
                          <m:t>𝑐</m:t>
                        </m:r>
                      </m:e>
                      <m:sub>
                        <m:r>
                          <a:rPr lang="en-US" altLang="ja-JP" sz="1200" i="1">
                            <a:latin typeface="Cambria Math"/>
                            <a:ea typeface="ＭＳ ゴシック" pitchFamily="49" charset="-128"/>
                            <a:cs typeface="Courier New" pitchFamily="49" charset="0"/>
                          </a:rPr>
                          <m:t>2</m:t>
                        </m:r>
                      </m:sub>
                    </m:sSub>
                    <m:r>
                      <a:rPr lang="en-US" altLang="ja-JP" sz="1200" i="1">
                        <a:latin typeface="Cambria Math"/>
                        <a:ea typeface="ＭＳ ゴシック" pitchFamily="49" charset="-128"/>
                        <a:cs typeface="Courier New" pitchFamily="49" charset="0"/>
                      </a:rPr>
                      <m:t>)</m:t>
                    </m:r>
                  </m:oMath>
                </a14:m>
                <a:r>
                  <a:rPr lang="ja-JP" altLang="en-US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にできる</a:t>
                </a:r>
                <a:endParaRPr lang="en-US" altLang="ja-JP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884" y="2848258"/>
                <a:ext cx="2090829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292" b="-9211"/>
                </a:stretch>
              </a:blipFill>
              <a:ln w="1270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297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ユーザー設定</PresentationFormat>
  <Paragraphs>4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2015-03-19T00:22:37Z</dcterms:modified>
</cp:coreProperties>
</file>