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502024" y="1482578"/>
                <a:ext cx="1467985" cy="41284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𝑏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=1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か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2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を選択して</a:t>
                </a:r>
                <a:endPara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𝑐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≔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𝐸𝑛𝑐</m:t>
                    </m:r>
                    <m:d>
                      <m:d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を返す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024" y="1482578"/>
                <a:ext cx="1467985" cy="412849"/>
              </a:xfrm>
              <a:prstGeom prst="rect">
                <a:avLst/>
              </a:prstGeom>
              <a:blipFill rotWithShape="1">
                <a:blip r:embed="rId2"/>
                <a:stretch>
                  <a:fillRect l="-830" t="-5882" r="-2905" b="-16176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/>
          <p:cNvCxnSpPr/>
          <p:nvPr/>
        </p:nvCxnSpPr>
        <p:spPr>
          <a:xfrm flipH="1">
            <a:off x="1790920" y="1841616"/>
            <a:ext cx="63909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341784" y="549796"/>
            <a:ext cx="1318136" cy="228183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盗聴者（</a:t>
            </a:r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攻撃者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）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1799897" y="1661432"/>
            <a:ext cx="630119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1752921" y="1413892"/>
                <a:ext cx="593194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921" y="1413892"/>
                <a:ext cx="593194" cy="228183"/>
              </a:xfrm>
              <a:prstGeom prst="rect">
                <a:avLst/>
              </a:prstGeom>
              <a:blipFill rotWithShape="1">
                <a:blip r:embed="rId3"/>
                <a:stretch>
                  <a:fillRect b="-540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/>
          <p:cNvSpPr txBox="1"/>
          <p:nvPr/>
        </p:nvSpPr>
        <p:spPr>
          <a:xfrm>
            <a:off x="2346115" y="560120"/>
            <a:ext cx="1779801" cy="228183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暗号化する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人（挑戦者）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341784" y="1442224"/>
            <a:ext cx="1095319" cy="41284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b="0" smtClean="0">
                <a:ea typeface="HG丸ｺﾞｼｯｸM-PRO" panose="020F0600000000000000" pitchFamily="50" charset="-128"/>
                <a:cs typeface="Courier New" pitchFamily="49" charset="0"/>
              </a:rPr>
              <a:t>平文を</a:t>
            </a:r>
            <a:r>
              <a:rPr lang="en-US" altLang="ja-JP" sz="1200" b="0" smtClean="0">
                <a:ea typeface="HG丸ｺﾞｼｯｸM-PRO" panose="020F0600000000000000" pitchFamily="50" charset="-128"/>
                <a:cs typeface="Courier New" pitchFamily="49" charset="0"/>
              </a:rPr>
              <a:t>2</a:t>
            </a:r>
            <a:r>
              <a:rPr lang="ja-JP" altLang="en-US" sz="1200" b="0" smtClean="0">
                <a:ea typeface="HG丸ｺﾞｼｯｸM-PRO" panose="020F0600000000000000" pitchFamily="50" charset="-128"/>
                <a:cs typeface="Courier New" pitchFamily="49" charset="0"/>
              </a:rPr>
              <a:t>個選び</a:t>
            </a:r>
            <a:r>
              <a:rPr lang="en-US" altLang="ja-JP" sz="1200" b="0" smtClean="0">
                <a:ea typeface="HG丸ｺﾞｼｯｸM-PRO" panose="020F0600000000000000" pitchFamily="50" charset="-128"/>
                <a:cs typeface="Courier New" pitchFamily="49" charset="0"/>
              </a:rPr>
              <a:t/>
            </a:r>
            <a:br>
              <a:rPr lang="en-US" altLang="ja-JP" sz="1200" b="0" smtClean="0">
                <a:ea typeface="HG丸ｺﾞｼｯｸM-PRO" panose="020F0600000000000000" pitchFamily="50" charset="-128"/>
                <a:cs typeface="Courier New" pitchFamily="49" charset="0"/>
              </a:rPr>
            </a:br>
            <a:r>
              <a:rPr lang="ja-JP" altLang="en-US" sz="1200" b="0" smtClean="0">
                <a:ea typeface="HG丸ｺﾞｼｯｸM-PRO" panose="020F0600000000000000" pitchFamily="50" charset="-128"/>
                <a:cs typeface="Courier New" pitchFamily="49" charset="0"/>
              </a:rPr>
              <a:t>送る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テキスト ボックス 102"/>
              <p:cNvSpPr txBox="1"/>
              <p:nvPr/>
            </p:nvSpPr>
            <p:spPr>
              <a:xfrm>
                <a:off x="2000261" y="1629916"/>
                <a:ext cx="213731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𝑐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3" name="テキスト ボックス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61" y="1629916"/>
                <a:ext cx="213731" cy="2281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341784" y="2553861"/>
                <a:ext cx="1314097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𝑏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=1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か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2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を当てる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4" y="2553861"/>
                <a:ext cx="1314097" cy="228183"/>
              </a:xfrm>
              <a:prstGeom prst="rect">
                <a:avLst/>
              </a:prstGeom>
              <a:blipFill rotWithShape="1">
                <a:blip r:embed="rId5"/>
                <a:stretch>
                  <a:fillRect l="-926" t="-10811" r="-3241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341784" y="981843"/>
                <a:ext cx="1281331" cy="41284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r>
                  <a:rPr lang="ja-JP" altLang="en-US" sz="1200" smtClean="0">
                    <a:ea typeface="HG丸ｺﾞｼｯｸM-PRO" panose="020F0600000000000000" pitchFamily="50" charset="-128"/>
                    <a:cs typeface="Courier New" pitchFamily="49" charset="0"/>
                  </a:rPr>
                  <a:t>暗号文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200" b="0" smtClean="0">
                    <a:ea typeface="HG丸ｺﾞｼｯｸM-PRO" panose="020F0600000000000000" pitchFamily="50" charset="-128"/>
                    <a:cs typeface="Courier New" pitchFamily="49" charset="0"/>
                  </a:rPr>
                  <a:t>を選んで</a:t>
                </a:r>
                <a:r>
                  <a:rPr lang="en-US" altLang="ja-JP" sz="1200" b="0" smtClean="0">
                    <a:ea typeface="HG丸ｺﾞｼｯｸM-PRO" panose="020F0600000000000000" pitchFamily="50" charset="-128"/>
                    <a:cs typeface="Courier New" pitchFamily="49" charset="0"/>
                  </a:rPr>
                  <a:t/>
                </a:r>
                <a:br>
                  <a:rPr lang="en-US" altLang="ja-JP" sz="1200" b="0" smtClean="0">
                    <a:ea typeface="HG丸ｺﾞｼｯｸM-PRO" panose="020F0600000000000000" pitchFamily="50" charset="-128"/>
                    <a:cs typeface="Courier New" pitchFamily="49" charset="0"/>
                  </a:rPr>
                </a:br>
                <a:r>
                  <a:rPr lang="ja-JP" altLang="en-US" sz="1200" b="0" smtClean="0">
                    <a:ea typeface="HG丸ｺﾞｼｯｸM-PRO" panose="020F0600000000000000" pitchFamily="50" charset="-128"/>
                    <a:cs typeface="Courier New" pitchFamily="49" charset="0"/>
                  </a:rPr>
                  <a:t>送る（複数回）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4" y="981843"/>
                <a:ext cx="1281331" cy="412849"/>
              </a:xfrm>
              <a:prstGeom prst="rect">
                <a:avLst/>
              </a:prstGeom>
              <a:blipFill rotWithShape="1">
                <a:blip r:embed="rId6"/>
                <a:stretch>
                  <a:fillRect l="-3810" t="-5882" r="-3333" b="-1764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/>
          <p:nvPr/>
        </p:nvCxnSpPr>
        <p:spPr>
          <a:xfrm>
            <a:off x="1828920" y="1085368"/>
            <a:ext cx="630119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979421" y="837828"/>
                <a:ext cx="255409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421" y="837828"/>
                <a:ext cx="255409" cy="228183"/>
              </a:xfrm>
              <a:prstGeom prst="rect">
                <a:avLst/>
              </a:prstGeom>
              <a:blipFill rotWithShape="1">
                <a:blip r:embed="rId7"/>
                <a:stretch>
                  <a:fillRect b="-526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/>
          <p:cNvCxnSpPr/>
          <p:nvPr/>
        </p:nvCxnSpPr>
        <p:spPr>
          <a:xfrm flipH="1">
            <a:off x="1804550" y="1210027"/>
            <a:ext cx="63909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502024" y="1041693"/>
                <a:ext cx="1052166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𝐷𝑒𝑐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𝑖</m:t>
                        </m:r>
                      </m:sub>
                    </m:sSub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を返す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024" y="1041693"/>
                <a:ext cx="1052166" cy="228183"/>
              </a:xfrm>
              <a:prstGeom prst="rect">
                <a:avLst/>
              </a:prstGeom>
              <a:blipFill rotWithShape="1">
                <a:blip r:embed="rId8"/>
                <a:stretch>
                  <a:fillRect l="-578" t="-10811" r="-4046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1784" y="2009155"/>
                <a:ext cx="1403800" cy="41284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r>
                  <a:rPr lang="ja-JP" altLang="en-US" sz="1200" smtClean="0">
                    <a:ea typeface="HG丸ｺﾞｼｯｸM-PRO" panose="020F0600000000000000" pitchFamily="50" charset="-128"/>
                    <a:cs typeface="Courier New" pitchFamily="49" charset="0"/>
                  </a:rPr>
                  <a:t>暗号文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𝑖</m:t>
                        </m:r>
                      </m:sub>
                    </m:sSub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≠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𝑐</m:t>
                    </m:r>
                  </m:oMath>
                </a14:m>
                <a:r>
                  <a:rPr lang="ja-JP" altLang="en-US" sz="1200" b="0" smtClean="0">
                    <a:ea typeface="HG丸ｺﾞｼｯｸM-PRO" panose="020F0600000000000000" pitchFamily="50" charset="-128"/>
                    <a:cs typeface="Courier New" pitchFamily="49" charset="0"/>
                  </a:rPr>
                  <a:t>を選び</a:t>
                </a:r>
                <a:endParaRPr lang="en-US" altLang="ja-JP" sz="1200" b="0" smtClean="0">
                  <a:ea typeface="HG丸ｺﾞｼｯｸM-PRO" panose="020F0600000000000000" pitchFamily="50" charset="-128"/>
                  <a:cs typeface="Courier New" pitchFamily="49" charset="0"/>
                </a:endParaRPr>
              </a:p>
              <a:p>
                <a:r>
                  <a:rPr lang="ja-JP" altLang="en-US" sz="1200" b="0" smtClean="0">
                    <a:ea typeface="HG丸ｺﾞｼｯｸM-PRO" panose="020F0600000000000000" pitchFamily="50" charset="-128"/>
                    <a:cs typeface="Courier New" pitchFamily="49" charset="0"/>
                  </a:rPr>
                  <a:t>送る（複数回）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4" y="2009155"/>
                <a:ext cx="1403800" cy="412849"/>
              </a:xfrm>
              <a:prstGeom prst="rect">
                <a:avLst/>
              </a:prstGeom>
              <a:blipFill rotWithShape="1">
                <a:blip r:embed="rId9"/>
                <a:stretch>
                  <a:fillRect l="-3478" t="-5970" r="-3043" b="-1940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/>
          <p:nvPr/>
        </p:nvCxnSpPr>
        <p:spPr>
          <a:xfrm>
            <a:off x="1821831" y="2112680"/>
            <a:ext cx="630119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1797461" y="2237339"/>
            <a:ext cx="63909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494935" y="2069005"/>
                <a:ext cx="1052166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𝐷𝑒𝑐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𝑖</m:t>
                        </m:r>
                      </m:sub>
                    </m:sSub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を返す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935" y="2069005"/>
                <a:ext cx="1052166" cy="228183"/>
              </a:xfrm>
              <a:prstGeom prst="rect">
                <a:avLst/>
              </a:prstGeom>
              <a:blipFill rotWithShape="1">
                <a:blip r:embed="rId10"/>
                <a:stretch>
                  <a:fillRect l="-578" t="-10526" r="-4046" b="-2894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角丸四角形 1"/>
          <p:cNvSpPr/>
          <p:nvPr/>
        </p:nvSpPr>
        <p:spPr>
          <a:xfrm>
            <a:off x="341785" y="909836"/>
            <a:ext cx="3784132" cy="532389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41784" y="1961623"/>
            <a:ext cx="3784132" cy="532389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17258" y="837828"/>
            <a:ext cx="1128982" cy="228183"/>
          </a:xfrm>
          <a:prstGeom prst="rect">
            <a:avLst/>
          </a:prstGeom>
          <a:solidFill>
            <a:schemeClr val="bg1"/>
          </a:solidFill>
          <a:ln w="3175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CCA1, CCA2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870176" y="1905789"/>
            <a:ext cx="566328" cy="228183"/>
          </a:xfrm>
          <a:prstGeom prst="rect">
            <a:avLst/>
          </a:prstGeom>
          <a:solidFill>
            <a:schemeClr val="bg1"/>
          </a:solidFill>
          <a:ln w="3175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CCA2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はがき 100x148 mm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2014-11-03T00:25:00Z</dcterms:modified>
</cp:coreProperties>
</file>