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44" r:id="rId1"/>
  </p:sldMasterIdLst>
  <p:notesMasterIdLst>
    <p:notesMasterId r:id="rId3"/>
  </p:notesMasterIdLst>
  <p:handoutMasterIdLst>
    <p:handoutMasterId r:id="rId4"/>
  </p:handoutMasterIdLst>
  <p:sldIdLst>
    <p:sldId id="623" r:id="rId2"/>
  </p:sldIdLst>
  <p:sldSz cx="4572000" cy="3430588"/>
  <p:notesSz cx="7099300" cy="10234613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1pPr>
    <a:lvl2pPr marL="228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2pPr>
    <a:lvl3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3pPr>
    <a:lvl4pPr marL="685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4pPr>
    <a:lvl5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5pPr>
    <a:lvl6pPr marL="1143000" algn="l" defTabSz="4572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6pPr>
    <a:lvl7pPr marL="1371600" algn="l" defTabSz="4572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7pPr>
    <a:lvl8pPr marL="1600200" algn="l" defTabSz="4572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8pPr>
    <a:lvl9pPr marL="1828800" algn="l" defTabSz="4572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7C747A5F-8C29-4C6A-BF6D-361D478D3FFF}">
          <p14:sldIdLst>
            <p14:sldId id="623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223">
          <p15:clr>
            <a:srgbClr val="A4A3A4"/>
          </p15:clr>
        </p15:guide>
        <p15:guide id="2" pos="223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3300"/>
    <a:srgbClr val="FFCCCC"/>
    <a:srgbClr val="FF6600"/>
    <a:srgbClr val="92D050"/>
    <a:srgbClr val="AAEFD1"/>
    <a:srgbClr val="FF9900"/>
    <a:srgbClr val="6699FF"/>
    <a:srgbClr val="D8D8EC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06799F8-075E-4A3A-A7F6-7FBC6576F1A4}" styleName="テーマ スタイル 2 - アクセント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5758FB7-9AC5-4552-8A53-C91805E547FA}" styleName="テーマ スタイル 1 - アクセント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テーマ スタイル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テーマ スタイル 1 - アクセント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D113A9D2-9D6B-4929-AA2D-F23B5EE8CBE7}" styleName="テーマ スタイル 2 - アクセント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9CF1AB2-1976-4502-BF36-3FF5EA218861}" styleName="中間スタイル 4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606" autoAdjust="0"/>
    <p:restoredTop sz="86585" autoAdjust="0"/>
  </p:normalViewPr>
  <p:slideViewPr>
    <p:cSldViewPr>
      <p:cViewPr varScale="1">
        <p:scale>
          <a:sx n="171" d="100"/>
          <a:sy n="171" d="100"/>
        </p:scale>
        <p:origin x="-1675" y="-72"/>
      </p:cViewPr>
      <p:guideLst>
        <p:guide orient="horz" pos="1081"/>
        <p:guide pos="1440"/>
      </p:guideLst>
    </p:cSldViewPr>
  </p:slideViewPr>
  <p:outlineViewPr>
    <p:cViewPr>
      <p:scale>
        <a:sx n="33" d="100"/>
        <a:sy n="33" d="100"/>
      </p:scale>
      <p:origin x="0" y="4539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5184"/>
    </p:cViewPr>
  </p:sorterViewPr>
  <p:notesViewPr>
    <p:cSldViewPr>
      <p:cViewPr varScale="1">
        <p:scale>
          <a:sx n="65" d="100"/>
          <a:sy n="65" d="100"/>
        </p:scale>
        <p:origin x="-2189" y="-74"/>
      </p:cViewPr>
      <p:guideLst>
        <p:guide orient="horz" pos="3223"/>
        <p:guide pos="223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6977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0650" y="0"/>
            <a:ext cx="3076976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72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720824"/>
            <a:ext cx="3076977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72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0650" y="9720824"/>
            <a:ext cx="3076976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fld id="{F40525E8-2CAD-492F-9D74-FE5299EAA40C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7156404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6977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0650" y="0"/>
            <a:ext cx="3076976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6763"/>
            <a:ext cx="5118100" cy="38401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429" y="4861235"/>
            <a:ext cx="5680444" cy="460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 smtClean="0"/>
              <a:t>マスタ テキストの書式設定</a:t>
            </a:r>
          </a:p>
          <a:p>
            <a:pPr lvl="1"/>
            <a:r>
              <a:rPr lang="ja-JP" altLang="en-US" noProof="0" smtClean="0"/>
              <a:t>第 </a:t>
            </a:r>
            <a:r>
              <a:rPr lang="en-US" altLang="ja-JP" noProof="0" smtClean="0"/>
              <a:t>2 </a:t>
            </a:r>
            <a:r>
              <a:rPr lang="ja-JP" altLang="en-US" noProof="0" smtClean="0"/>
              <a:t>レベル</a:t>
            </a:r>
          </a:p>
          <a:p>
            <a:pPr lvl="2"/>
            <a:r>
              <a:rPr lang="ja-JP" altLang="en-US" noProof="0" smtClean="0"/>
              <a:t>第 </a:t>
            </a:r>
            <a:r>
              <a:rPr lang="en-US" altLang="ja-JP" noProof="0" smtClean="0"/>
              <a:t>3 </a:t>
            </a:r>
            <a:r>
              <a:rPr lang="ja-JP" altLang="en-US" noProof="0" smtClean="0"/>
              <a:t>レベル</a:t>
            </a:r>
          </a:p>
          <a:p>
            <a:pPr lvl="3"/>
            <a:r>
              <a:rPr lang="ja-JP" altLang="en-US" noProof="0" smtClean="0"/>
              <a:t>第 </a:t>
            </a:r>
            <a:r>
              <a:rPr lang="en-US" altLang="ja-JP" noProof="0" smtClean="0"/>
              <a:t>4 </a:t>
            </a:r>
            <a:r>
              <a:rPr lang="ja-JP" altLang="en-US" noProof="0" smtClean="0"/>
              <a:t>レベル</a:t>
            </a:r>
          </a:p>
          <a:p>
            <a:pPr lvl="4"/>
            <a:r>
              <a:rPr lang="ja-JP" altLang="en-US" noProof="0" smtClean="0"/>
              <a:t>第 </a:t>
            </a:r>
            <a:r>
              <a:rPr lang="en-US" altLang="ja-JP" noProof="0" smtClean="0"/>
              <a:t>5 </a:t>
            </a:r>
            <a:r>
              <a:rPr lang="ja-JP" altLang="en-US" noProof="0" smtClean="0"/>
              <a:t>レベル</a:t>
            </a:r>
          </a:p>
        </p:txBody>
      </p:sp>
      <p:sp>
        <p:nvSpPr>
          <p:cNvPr id="399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720824"/>
            <a:ext cx="3076977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99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0650" y="9720824"/>
            <a:ext cx="3076976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fld id="{710252FD-7A2E-4FA4-924A-4E93E216FDD8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6676739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1pPr>
    <a:lvl2pPr marL="228600"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2pPr>
    <a:lvl3pPr marL="457200"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3pPr>
    <a:lvl4pPr marL="685800"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4pPr>
    <a:lvl5pPr marL="914400"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5pPr>
    <a:lvl6pPr marL="1143000" algn="l" defTabSz="457200" rtl="0" eaLnBrk="1" latinLnBrk="0" hangingPunct="1">
      <a:defRPr kumimoji="1"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kumimoji="1"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kumimoji="1"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kumimoji="1"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342900" y="1065706"/>
            <a:ext cx="3886200" cy="73535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685800" y="1944000"/>
            <a:ext cx="3200400" cy="87670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28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143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600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2013/11</a:t>
            </a:r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/58</a:t>
            </a:r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63830B-0B15-4B91-A674-D2849DB6E4F2}" type="slidenum">
              <a:rPr lang="ja-JP" altLang="en-US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791793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2013/11</a:t>
            </a:r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/58</a:t>
            </a:r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782DEB-472A-4FE5-AC34-C17109CF5A91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292994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228600" y="137382"/>
            <a:ext cx="4114800" cy="571765"/>
          </a:xfrm>
          <a:prstGeom prst="rect">
            <a:avLst/>
          </a:prstGeom>
        </p:spPr>
        <p:txBody>
          <a:bodyPr vert="horz" lIns="45720" tIns="22860" rIns="45720" bIns="2286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228600" y="800471"/>
            <a:ext cx="4114800" cy="2264030"/>
          </a:xfrm>
          <a:prstGeom prst="rect">
            <a:avLst/>
          </a:prstGeom>
        </p:spPr>
        <p:txBody>
          <a:bodyPr vert="horz" lIns="45720" tIns="22860" rIns="45720" bIns="2286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228600" y="3179647"/>
            <a:ext cx="1066800" cy="182647"/>
          </a:xfrm>
          <a:prstGeom prst="rect">
            <a:avLst/>
          </a:prstGeom>
        </p:spPr>
        <p:txBody>
          <a:bodyPr vert="horz" lIns="45720" tIns="22860" rIns="45720" bIns="22860" rtlCol="0" anchor="ctr"/>
          <a:lstStyle>
            <a:lvl1pPr algn="l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altLang="ja-JP" smtClean="0"/>
              <a:t>2013/11</a:t>
            </a:r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1562100" y="3179647"/>
            <a:ext cx="1447800" cy="182647"/>
          </a:xfrm>
          <a:prstGeom prst="rect">
            <a:avLst/>
          </a:prstGeom>
        </p:spPr>
        <p:txBody>
          <a:bodyPr vert="horz" lIns="45720" tIns="22860" rIns="45720" bIns="22860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altLang="ja-JP" smtClean="0"/>
              <a:t>/58</a:t>
            </a:r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3276600" y="3179647"/>
            <a:ext cx="1066800" cy="182647"/>
          </a:xfrm>
          <a:prstGeom prst="rect">
            <a:avLst/>
          </a:prstGeom>
        </p:spPr>
        <p:txBody>
          <a:bodyPr vert="horz" lIns="45720" tIns="22860" rIns="45720" bIns="22860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6084A49-2260-48BB-8132-198B5EF8BFCC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790840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kumimoji="1" sz="2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4572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71475" indent="-142875" algn="l" defTabSz="4572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71500" indent="-114300" algn="l" defTabSz="4572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800100" indent="-114300" algn="l" defTabSz="4572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indent="-114300" algn="l" defTabSz="4572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1257300" indent="-114300" algn="l" defTabSz="4572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114300" algn="l" defTabSz="4572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7pPr>
      <a:lvl8pPr marL="1714500" indent="-114300" algn="l" defTabSz="4572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1943100" indent="-114300" algn="l" defTabSz="4572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algn="l" defTabSz="457200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algn="l" defTabSz="457200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algn="l" defTabSz="457200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algn="l" defTabSz="457200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43000" algn="l" defTabSz="457200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71600" algn="l" defTabSz="457200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600200" algn="l" defTabSz="457200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28800" algn="l" defTabSz="457200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線矢印コネクタ 8"/>
          <p:cNvCxnSpPr/>
          <p:nvPr/>
        </p:nvCxnSpPr>
        <p:spPr>
          <a:xfrm>
            <a:off x="1039445" y="1891106"/>
            <a:ext cx="2383160" cy="0"/>
          </a:xfrm>
          <a:prstGeom prst="straightConnector1">
            <a:avLst/>
          </a:prstGeom>
          <a:ln w="952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/>
          <p:cNvSpPr txBox="1"/>
          <p:nvPr/>
        </p:nvSpPr>
        <p:spPr>
          <a:xfrm>
            <a:off x="173480" y="1335509"/>
            <a:ext cx="617477" cy="276999"/>
          </a:xfrm>
          <a:prstGeom prst="rect">
            <a:avLst/>
          </a:prstGeom>
          <a:noFill/>
          <a:ln w="12700" cap="rnd">
            <a:noFill/>
            <a:prstDash val="sysDash"/>
          </a:ln>
        </p:spPr>
        <p:txBody>
          <a:bodyPr wrap="none" rtlCol="0">
            <a:spAutoFit/>
          </a:bodyPr>
          <a:lstStyle/>
          <a:p>
            <a:r>
              <a:rPr lang="en-US" altLang="ja-JP" sz="120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Courier New" pitchFamily="49" charset="0"/>
              </a:rPr>
              <a:t>A</a:t>
            </a:r>
            <a:r>
              <a:rPr lang="ja-JP" altLang="en-US" sz="120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Courier New" pitchFamily="49" charset="0"/>
              </a:rPr>
              <a:t>さん</a:t>
            </a:r>
            <a:endParaRPr lang="ja-JP" altLang="en-US" sz="1200">
              <a:latin typeface="HG丸ｺﾞｼｯｸM-PRO" panose="020F0600000000000000" pitchFamily="50" charset="-128"/>
              <a:ea typeface="HG丸ｺﾞｼｯｸM-PRO" panose="020F0600000000000000" pitchFamily="50" charset="-128"/>
              <a:cs typeface="Courier New" pitchFamily="49" charset="0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3432194" y="1335509"/>
            <a:ext cx="607859" cy="276999"/>
          </a:xfrm>
          <a:prstGeom prst="rect">
            <a:avLst/>
          </a:prstGeom>
          <a:noFill/>
          <a:ln w="12700" cap="rnd">
            <a:noFill/>
            <a:prstDash val="sysDash"/>
          </a:ln>
        </p:spPr>
        <p:txBody>
          <a:bodyPr wrap="none" rtlCol="0">
            <a:spAutoFit/>
          </a:bodyPr>
          <a:lstStyle/>
          <a:p>
            <a:r>
              <a:rPr lang="en-US" altLang="ja-JP" sz="120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Courier New" pitchFamily="49" charset="0"/>
              </a:rPr>
              <a:t>B</a:t>
            </a:r>
            <a:r>
              <a:rPr lang="ja-JP" altLang="en-US" sz="120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Courier New" pitchFamily="49" charset="0"/>
              </a:rPr>
              <a:t>さん</a:t>
            </a:r>
            <a:endParaRPr lang="ja-JP" altLang="en-US" sz="1200">
              <a:latin typeface="HG丸ｺﾞｼｯｸM-PRO" panose="020F0600000000000000" pitchFamily="50" charset="-128"/>
              <a:ea typeface="HG丸ｺﾞｼｯｸM-PRO" panose="020F0600000000000000" pitchFamily="50" charset="-128"/>
              <a:cs typeface="Courier New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テキスト ボックス 14"/>
              <p:cNvSpPr txBox="1"/>
              <p:nvPr/>
            </p:nvSpPr>
            <p:spPr>
              <a:xfrm>
                <a:off x="50286" y="1733030"/>
                <a:ext cx="936000" cy="276999"/>
              </a:xfrm>
              <a:prstGeom prst="rect">
                <a:avLst/>
              </a:prstGeom>
              <a:noFill/>
              <a:ln w="12700" cap="rnd">
                <a:noFill/>
                <a:prstDash val="sysDash"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1200" b="0" i="1" smtClean="0">
                              <a:latin typeface="Cambria Math"/>
                              <a:ea typeface="HG丸ｺﾞｼｯｸM-PRO" panose="020F0600000000000000" pitchFamily="50" charset="-128"/>
                              <a:cs typeface="Courier New" pitchFamily="49" charset="0"/>
                            </a:rPr>
                          </m:ctrlPr>
                        </m:sSupPr>
                        <m:e>
                          <m:r>
                            <a:rPr lang="en-US" altLang="ja-JP" sz="1200" b="0" i="1" smtClean="0">
                              <a:latin typeface="Cambria Math"/>
                              <a:ea typeface="HG丸ｺﾞｼｯｸM-PRO" panose="020F0600000000000000" pitchFamily="50" charset="-128"/>
                              <a:cs typeface="Courier New" pitchFamily="49" charset="0"/>
                            </a:rPr>
                            <m:t>𝑔</m:t>
                          </m:r>
                        </m:e>
                        <m:sup>
                          <m:r>
                            <a:rPr lang="en-US" altLang="ja-JP" sz="1200" b="0" i="1" smtClean="0">
                              <a:latin typeface="Cambria Math"/>
                              <a:ea typeface="HG丸ｺﾞｼｯｸM-PRO" panose="020F0600000000000000" pitchFamily="50" charset="-128"/>
                              <a:cs typeface="Courier New" pitchFamily="49" charset="0"/>
                            </a:rPr>
                            <m:t>𝑎</m:t>
                          </m:r>
                        </m:sup>
                      </m:sSup>
                    </m:oMath>
                  </m:oMathPara>
                </a14:m>
                <a:endParaRPr lang="ja-JP" altLang="en-US" sz="1200">
                  <a:latin typeface="HG丸ｺﾞｼｯｸM-PRO" panose="020F0600000000000000" pitchFamily="50" charset="-128"/>
                  <a:ea typeface="HG丸ｺﾞｼｯｸM-PRO" panose="020F0600000000000000" pitchFamily="50" charset="-128"/>
                  <a:cs typeface="Courier New" pitchFamily="49" charset="0"/>
                </a:endParaRPr>
              </a:p>
            </p:txBody>
          </p:sp>
        </mc:Choice>
        <mc:Fallback>
          <p:sp>
            <p:nvSpPr>
              <p:cNvPr id="15" name="テキスト ボックス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86" y="1733030"/>
                <a:ext cx="936000" cy="27699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 w="12700" cap="rnd">
                <a:noFill/>
                <a:prstDash val="sysDash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テキスト ボックス 16"/>
              <p:cNvSpPr txBox="1"/>
              <p:nvPr/>
            </p:nvSpPr>
            <p:spPr>
              <a:xfrm>
                <a:off x="0" y="2140447"/>
                <a:ext cx="936000" cy="309637"/>
              </a:xfrm>
              <a:prstGeom prst="rect">
                <a:avLst/>
              </a:prstGeom>
              <a:noFill/>
              <a:ln w="12700" cap="rnd">
                <a:noFill/>
                <a:prstDash val="sysDash"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200" b="0" i="1" smtClean="0">
                          <a:latin typeface="Cambria Math"/>
                          <a:ea typeface="HG丸ｺﾞｼｯｸM-PRO" panose="020F0600000000000000" pitchFamily="50" charset="-128"/>
                          <a:cs typeface="Courier New" pitchFamily="49" charset="0"/>
                        </a:rPr>
                        <m:t>𝐸𝑛</m:t>
                      </m:r>
                      <m:sSub>
                        <m:sSubPr>
                          <m:ctrlPr>
                            <a:rPr lang="en-US" altLang="ja-JP" sz="1200" b="0" i="1" smtClean="0">
                              <a:latin typeface="Cambria Math"/>
                              <a:ea typeface="HG丸ｺﾞｼｯｸM-PRO" panose="020F0600000000000000" pitchFamily="50" charset="-128"/>
                              <a:cs typeface="Courier New" pitchFamily="49" charset="0"/>
                            </a:rPr>
                          </m:ctrlPr>
                        </m:sSubPr>
                        <m:e>
                          <m:r>
                            <a:rPr lang="en-US" altLang="ja-JP" sz="1200" b="0" i="1" smtClean="0">
                              <a:latin typeface="Cambria Math"/>
                              <a:ea typeface="HG丸ｺﾞｼｯｸM-PRO" panose="020F0600000000000000" pitchFamily="50" charset="-128"/>
                              <a:cs typeface="Courier New" pitchFamily="49" charset="0"/>
                            </a:rPr>
                            <m:t>𝑐</m:t>
                          </m:r>
                          <m:r>
                            <a:rPr lang="en-US" altLang="ja-JP" sz="1200" b="0" i="1" smtClean="0">
                              <a:latin typeface="Cambria Math"/>
                              <a:ea typeface="HG丸ｺﾞｼｯｸM-PRO" panose="020F0600000000000000" pitchFamily="50" charset="-128"/>
                              <a:cs typeface="Courier New" pitchFamily="49" charset="0"/>
                            </a:rPr>
                            <m:t>′</m:t>
                          </m:r>
                        </m:e>
                        <m:sub>
                          <m:sSup>
                            <m:sSupPr>
                              <m:ctrlPr>
                                <a:rPr lang="en-US" altLang="ja-JP" sz="1200" b="0" i="1" smtClean="0">
                                  <a:latin typeface="Cambria Math"/>
                                  <a:ea typeface="HG丸ｺﾞｼｯｸM-PRO" panose="020F0600000000000000" pitchFamily="50" charset="-128"/>
                                  <a:cs typeface="Courier New" pitchFamily="49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1200" b="0" i="1" smtClean="0">
                                  <a:latin typeface="Cambria Math"/>
                                  <a:ea typeface="HG丸ｺﾞｼｯｸM-PRO" panose="020F0600000000000000" pitchFamily="50" charset="-128"/>
                                  <a:cs typeface="Courier New" pitchFamily="49" charset="0"/>
                                </a:rPr>
                                <m:t>𝑔</m:t>
                              </m:r>
                            </m:e>
                            <m:sup>
                              <m:r>
                                <a:rPr lang="en-US" altLang="ja-JP" sz="1200" b="0" i="1" smtClean="0">
                                  <a:latin typeface="Cambria Math"/>
                                  <a:ea typeface="HG丸ｺﾞｼｯｸM-PRO" panose="020F0600000000000000" pitchFamily="50" charset="-128"/>
                                  <a:cs typeface="Courier New" pitchFamily="49" charset="0"/>
                                </a:rPr>
                                <m:t>𝑎𝑏</m:t>
                              </m:r>
                            </m:sup>
                          </m:sSup>
                        </m:sub>
                      </m:sSub>
                      <m:r>
                        <a:rPr lang="en-US" altLang="ja-JP" sz="1200" b="0" i="1" smtClean="0">
                          <a:latin typeface="Cambria Math"/>
                          <a:ea typeface="HG丸ｺﾞｼｯｸM-PRO" panose="020F0600000000000000" pitchFamily="50" charset="-128"/>
                          <a:cs typeface="Courier New" pitchFamily="49" charset="0"/>
                        </a:rPr>
                        <m:t>(</m:t>
                      </m:r>
                      <m:r>
                        <a:rPr lang="en-US" altLang="ja-JP" sz="1200" b="0" i="1" smtClean="0">
                          <a:latin typeface="Cambria Math"/>
                          <a:ea typeface="HG丸ｺﾞｼｯｸM-PRO" panose="020F0600000000000000" pitchFamily="50" charset="-128"/>
                          <a:cs typeface="Courier New" pitchFamily="49" charset="0"/>
                        </a:rPr>
                        <m:t>𝑚</m:t>
                      </m:r>
                      <m:r>
                        <a:rPr lang="en-US" altLang="ja-JP" sz="1200" b="0" i="1" smtClean="0">
                          <a:latin typeface="Cambria Math"/>
                          <a:ea typeface="HG丸ｺﾞｼｯｸM-PRO" panose="020F0600000000000000" pitchFamily="50" charset="-128"/>
                          <a:cs typeface="Courier New" pitchFamily="49" charset="0"/>
                        </a:rPr>
                        <m:t>)</m:t>
                      </m:r>
                    </m:oMath>
                  </m:oMathPara>
                </a14:m>
                <a:endParaRPr lang="ja-JP" altLang="en-US" sz="1200">
                  <a:latin typeface="HG丸ｺﾞｼｯｸM-PRO" panose="020F0600000000000000" pitchFamily="50" charset="-128"/>
                  <a:ea typeface="HG丸ｺﾞｼｯｸM-PRO" panose="020F0600000000000000" pitchFamily="50" charset="-128"/>
                  <a:cs typeface="Courier New" pitchFamily="49" charset="0"/>
                </a:endParaRPr>
              </a:p>
            </p:txBody>
          </p:sp>
        </mc:Choice>
        <mc:Fallback>
          <p:sp>
            <p:nvSpPr>
              <p:cNvPr id="17" name="テキスト ボックス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140447"/>
                <a:ext cx="936000" cy="30963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 w="12700" cap="rnd">
                <a:noFill/>
                <a:prstDash val="sysDash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テキスト ボックス 18"/>
              <p:cNvSpPr txBox="1"/>
              <p:nvPr/>
            </p:nvSpPr>
            <p:spPr>
              <a:xfrm>
                <a:off x="1" y="2890820"/>
                <a:ext cx="936000" cy="334066"/>
              </a:xfrm>
              <a:prstGeom prst="rect">
                <a:avLst/>
              </a:prstGeom>
              <a:noFill/>
              <a:ln w="12700" cap="rnd">
                <a:noFill/>
                <a:prstDash val="sysDash"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200" b="0" i="1" smtClean="0">
                          <a:latin typeface="Cambria Math"/>
                          <a:ea typeface="HG丸ｺﾞｼｯｸM-PRO" panose="020F0600000000000000" pitchFamily="50" charset="-128"/>
                          <a:cs typeface="Courier New" pitchFamily="49" charset="0"/>
                        </a:rPr>
                        <m:t>𝐸𝑛</m:t>
                      </m:r>
                      <m:sSub>
                        <m:sSubPr>
                          <m:ctrlPr>
                            <a:rPr lang="en-US" altLang="ja-JP" sz="1200" b="0" i="1" smtClean="0">
                              <a:latin typeface="Cambria Math"/>
                              <a:ea typeface="HG丸ｺﾞｼｯｸM-PRO" panose="020F0600000000000000" pitchFamily="50" charset="-128"/>
                              <a:cs typeface="Courier New" pitchFamily="49" charset="0"/>
                            </a:rPr>
                          </m:ctrlPr>
                        </m:sSubPr>
                        <m:e>
                          <m:r>
                            <a:rPr lang="en-US" altLang="ja-JP" sz="1200" b="0" i="1" smtClean="0">
                              <a:latin typeface="Cambria Math"/>
                              <a:ea typeface="HG丸ｺﾞｼｯｸM-PRO" panose="020F0600000000000000" pitchFamily="50" charset="-128"/>
                              <a:cs typeface="Courier New" pitchFamily="49" charset="0"/>
                            </a:rPr>
                            <m:t>𝑐</m:t>
                          </m:r>
                          <m:r>
                            <a:rPr lang="en-US" altLang="ja-JP" sz="1200" b="0" i="1" smtClean="0">
                              <a:latin typeface="Cambria Math"/>
                              <a:ea typeface="HG丸ｺﾞｼｯｸM-PRO" panose="020F0600000000000000" pitchFamily="50" charset="-128"/>
                              <a:cs typeface="Courier New" pitchFamily="49" charset="0"/>
                            </a:rPr>
                            <m:t>′</m:t>
                          </m:r>
                        </m:e>
                        <m:sub>
                          <m:sSup>
                            <m:sSupPr>
                              <m:ctrlPr>
                                <a:rPr lang="en-US" altLang="ja-JP" sz="1200" b="0" i="1" smtClean="0">
                                  <a:latin typeface="Cambria Math"/>
                                  <a:ea typeface="HG丸ｺﾞｼｯｸM-PRO" panose="020F0600000000000000" pitchFamily="50" charset="-128"/>
                                  <a:cs typeface="Courier New" pitchFamily="49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1200" b="0" i="1" smtClean="0">
                                  <a:latin typeface="Cambria Math"/>
                                  <a:ea typeface="HG丸ｺﾞｼｯｸM-PRO" panose="020F0600000000000000" pitchFamily="50" charset="-128"/>
                                  <a:cs typeface="Courier New" pitchFamily="49" charset="0"/>
                                </a:rPr>
                                <m:t>𝑔</m:t>
                              </m:r>
                            </m:e>
                            <m:sup>
                              <m:sSup>
                                <m:sSupPr>
                                  <m:ctrlPr>
                                    <a:rPr lang="en-US" altLang="ja-JP" sz="1200" b="0" i="1" smtClean="0">
                                      <a:latin typeface="Cambria Math"/>
                                      <a:ea typeface="HG丸ｺﾞｼｯｸM-PRO" panose="020F0600000000000000" pitchFamily="50" charset="-128"/>
                                      <a:cs typeface="Courier New" pitchFamily="49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sz="1200" b="0" i="1" smtClean="0">
                                      <a:latin typeface="Cambria Math"/>
                                      <a:ea typeface="HG丸ｺﾞｼｯｸM-PRO" panose="020F0600000000000000" pitchFamily="50" charset="-128"/>
                                      <a:cs typeface="Courier New" pitchFamily="49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altLang="ja-JP" sz="1200" b="0" i="1" smtClean="0">
                                      <a:latin typeface="Cambria Math"/>
                                      <a:ea typeface="HG丸ｺﾞｼｯｸM-PRO" panose="020F0600000000000000" pitchFamily="50" charset="-128"/>
                                      <a:cs typeface="Courier New" pitchFamily="49" charset="0"/>
                                    </a:rPr>
                                    <m:t>′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altLang="ja-JP" sz="1200" b="0" i="1" smtClean="0">
                                      <a:latin typeface="Cambria Math"/>
                                      <a:ea typeface="HG丸ｺﾞｼｯｸM-PRO" panose="020F0600000000000000" pitchFamily="50" charset="-128"/>
                                      <a:cs typeface="Courier New" pitchFamily="49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sz="1200" b="0" i="1" smtClean="0">
                                      <a:latin typeface="Cambria Math"/>
                                      <a:ea typeface="HG丸ｺﾞｼｯｸM-PRO" panose="020F0600000000000000" pitchFamily="50" charset="-128"/>
                                      <a:cs typeface="Courier New" pitchFamily="49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altLang="ja-JP" sz="1200" b="0" i="1" smtClean="0">
                                      <a:latin typeface="Cambria Math"/>
                                      <a:ea typeface="HG丸ｺﾞｼｯｸM-PRO" panose="020F0600000000000000" pitchFamily="50" charset="-128"/>
                                      <a:cs typeface="Courier New" pitchFamily="49" charset="0"/>
                                    </a:rPr>
                                    <m:t>′</m:t>
                                  </m:r>
                                </m:sup>
                              </m:sSup>
                            </m:sup>
                          </m:sSup>
                        </m:sub>
                      </m:sSub>
                      <m:r>
                        <a:rPr lang="en-US" altLang="ja-JP" sz="1200" b="0" i="1" smtClean="0">
                          <a:latin typeface="Cambria Math"/>
                          <a:ea typeface="HG丸ｺﾞｼｯｸM-PRO" panose="020F0600000000000000" pitchFamily="50" charset="-128"/>
                          <a:cs typeface="Courier New" pitchFamily="49" charset="0"/>
                        </a:rPr>
                        <m:t>(</m:t>
                      </m:r>
                      <m:sSup>
                        <m:sSupPr>
                          <m:ctrlPr>
                            <a:rPr lang="en-US" altLang="ja-JP" sz="1200" b="0" i="1" smtClean="0">
                              <a:latin typeface="Cambria Math"/>
                              <a:ea typeface="HG丸ｺﾞｼｯｸM-PRO" panose="020F0600000000000000" pitchFamily="50" charset="-128"/>
                              <a:cs typeface="Courier New" pitchFamily="49" charset="0"/>
                            </a:rPr>
                          </m:ctrlPr>
                        </m:sSupPr>
                        <m:e>
                          <m:r>
                            <a:rPr lang="en-US" altLang="ja-JP" sz="1200" b="0" i="1" smtClean="0">
                              <a:latin typeface="Cambria Math"/>
                              <a:ea typeface="HG丸ｺﾞｼｯｸM-PRO" panose="020F0600000000000000" pitchFamily="50" charset="-128"/>
                              <a:cs typeface="Courier New" pitchFamily="49" charset="0"/>
                            </a:rPr>
                            <m:t>𝑚</m:t>
                          </m:r>
                        </m:e>
                        <m:sup>
                          <m:r>
                            <a:rPr lang="en-US" altLang="ja-JP" sz="1200" b="0" i="1" smtClean="0">
                              <a:latin typeface="Cambria Math"/>
                              <a:ea typeface="HG丸ｺﾞｼｯｸM-PRO" panose="020F0600000000000000" pitchFamily="50" charset="-128"/>
                              <a:cs typeface="Courier New" pitchFamily="49" charset="0"/>
                            </a:rPr>
                            <m:t>′</m:t>
                          </m:r>
                        </m:sup>
                      </m:sSup>
                      <m:r>
                        <a:rPr lang="en-US" altLang="ja-JP" sz="1200" b="0" i="1" smtClean="0">
                          <a:latin typeface="Cambria Math"/>
                          <a:ea typeface="HG丸ｺﾞｼｯｸM-PRO" panose="020F0600000000000000" pitchFamily="50" charset="-128"/>
                          <a:cs typeface="Courier New" pitchFamily="49" charset="0"/>
                        </a:rPr>
                        <m:t>)</m:t>
                      </m:r>
                    </m:oMath>
                  </m:oMathPara>
                </a14:m>
                <a:endParaRPr lang="ja-JP" altLang="en-US" sz="1200">
                  <a:latin typeface="HG丸ｺﾞｼｯｸM-PRO" panose="020F0600000000000000" pitchFamily="50" charset="-128"/>
                  <a:ea typeface="HG丸ｺﾞｼｯｸM-PRO" panose="020F0600000000000000" pitchFamily="50" charset="-128"/>
                  <a:cs typeface="Courier New" pitchFamily="49" charset="0"/>
                </a:endParaRPr>
              </a:p>
            </p:txBody>
          </p:sp>
        </mc:Choice>
        <mc:Fallback>
          <p:sp>
            <p:nvSpPr>
              <p:cNvPr id="19" name="テキスト ボックス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" y="2890820"/>
                <a:ext cx="936000" cy="334066"/>
              </a:xfrm>
              <a:prstGeom prst="rect">
                <a:avLst/>
              </a:prstGeom>
              <a:blipFill rotWithShape="1">
                <a:blip r:embed="rId4"/>
                <a:stretch>
                  <a:fillRect r="-11688"/>
                </a:stretch>
              </a:blipFill>
              <a:ln w="12700" cap="rnd">
                <a:noFill/>
                <a:prstDash val="sysDash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円/楕円 20"/>
          <p:cNvSpPr/>
          <p:nvPr/>
        </p:nvSpPr>
        <p:spPr>
          <a:xfrm>
            <a:off x="420718" y="2275409"/>
            <a:ext cx="223060" cy="211800"/>
          </a:xfrm>
          <a:prstGeom prst="ellipse">
            <a:avLst/>
          </a:prstGeom>
          <a:noFill/>
          <a:ln w="31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cxnSp>
        <p:nvCxnSpPr>
          <p:cNvPr id="23" name="直線矢印コネクタ 22"/>
          <p:cNvCxnSpPr>
            <a:stCxn id="21" idx="7"/>
          </p:cNvCxnSpPr>
          <p:nvPr/>
        </p:nvCxnSpPr>
        <p:spPr>
          <a:xfrm flipV="1">
            <a:off x="611112" y="1149631"/>
            <a:ext cx="1070948" cy="1156795"/>
          </a:xfrm>
          <a:prstGeom prst="straightConnector1">
            <a:avLst/>
          </a:prstGeom>
          <a:ln w="63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/>
          <p:cNvCxnSpPr/>
          <p:nvPr/>
        </p:nvCxnSpPr>
        <p:spPr>
          <a:xfrm flipV="1">
            <a:off x="611112" y="1149632"/>
            <a:ext cx="1236761" cy="1850271"/>
          </a:xfrm>
          <a:prstGeom prst="straightConnector1">
            <a:avLst/>
          </a:prstGeom>
          <a:ln w="63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テキスト ボックス 31"/>
          <p:cNvSpPr txBox="1"/>
          <p:nvPr/>
        </p:nvSpPr>
        <p:spPr>
          <a:xfrm>
            <a:off x="1493912" y="841854"/>
            <a:ext cx="1261884" cy="276999"/>
          </a:xfrm>
          <a:prstGeom prst="rect">
            <a:avLst/>
          </a:prstGeom>
          <a:noFill/>
          <a:ln w="12700" cap="rnd">
            <a:noFill/>
            <a:prstDash val="sysDash"/>
          </a:ln>
        </p:spPr>
        <p:txBody>
          <a:bodyPr wrap="none" rtlCol="0">
            <a:spAutoFit/>
          </a:bodyPr>
          <a:lstStyle/>
          <a:p>
            <a:r>
              <a:rPr lang="ja-JP" altLang="en-US" sz="120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Courier New" pitchFamily="49" charset="0"/>
              </a:rPr>
              <a:t>いつも異なる鍵</a:t>
            </a:r>
            <a:endParaRPr lang="ja-JP" altLang="en-US" sz="1200">
              <a:latin typeface="HG丸ｺﾞｼｯｸM-PRO" panose="020F0600000000000000" pitchFamily="50" charset="-128"/>
              <a:ea typeface="HG丸ｺﾞｼｯｸM-PRO" panose="020F0600000000000000" pitchFamily="50" charset="-128"/>
              <a:cs typeface="Courier New" pitchFamily="49" charset="0"/>
            </a:endParaRPr>
          </a:p>
        </p:txBody>
      </p:sp>
      <p:cxnSp>
        <p:nvCxnSpPr>
          <p:cNvPr id="42" name="直線矢印コネクタ 41"/>
          <p:cNvCxnSpPr/>
          <p:nvPr/>
        </p:nvCxnSpPr>
        <p:spPr>
          <a:xfrm>
            <a:off x="1056077" y="2303568"/>
            <a:ext cx="2383160" cy="0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テキスト ボックス 42"/>
          <p:cNvSpPr txBox="1"/>
          <p:nvPr/>
        </p:nvSpPr>
        <p:spPr>
          <a:xfrm>
            <a:off x="1316650" y="1612013"/>
            <a:ext cx="1569660" cy="276999"/>
          </a:xfrm>
          <a:prstGeom prst="rect">
            <a:avLst/>
          </a:prstGeom>
          <a:noFill/>
          <a:ln w="12700" cap="rnd">
            <a:noFill/>
            <a:prstDash val="sysDash"/>
          </a:ln>
        </p:spPr>
        <p:txBody>
          <a:bodyPr wrap="none" rtlCol="0">
            <a:spAutoFit/>
          </a:bodyPr>
          <a:lstStyle/>
          <a:p>
            <a:r>
              <a:rPr lang="ja-JP" altLang="en-US" sz="120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Courier New" pitchFamily="49" charset="0"/>
              </a:rPr>
              <a:t>セッション鍵の共有</a:t>
            </a:r>
            <a:endParaRPr lang="ja-JP" altLang="en-US" sz="1200">
              <a:latin typeface="HG丸ｺﾞｼｯｸM-PRO" panose="020F0600000000000000" pitchFamily="50" charset="-128"/>
              <a:ea typeface="HG丸ｺﾞｼｯｸM-PRO" panose="020F0600000000000000" pitchFamily="50" charset="-128"/>
              <a:cs typeface="Courier New" pitchFamily="49" charset="0"/>
            </a:endParaRP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1682060" y="2014359"/>
            <a:ext cx="1107996" cy="276999"/>
          </a:xfrm>
          <a:prstGeom prst="rect">
            <a:avLst/>
          </a:prstGeom>
          <a:noFill/>
          <a:ln w="12700" cap="rnd">
            <a:noFill/>
            <a:prstDash val="sysDash"/>
          </a:ln>
        </p:spPr>
        <p:txBody>
          <a:bodyPr wrap="none" rtlCol="0">
            <a:spAutoFit/>
          </a:bodyPr>
          <a:lstStyle/>
          <a:p>
            <a:r>
              <a:rPr lang="ja-JP" altLang="en-US" sz="120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Courier New" pitchFamily="49" charset="0"/>
              </a:rPr>
              <a:t>本文の暗号化</a:t>
            </a:r>
            <a:endParaRPr lang="ja-JP" altLang="en-US" sz="1200">
              <a:latin typeface="HG丸ｺﾞｼｯｸM-PRO" panose="020F0600000000000000" pitchFamily="50" charset="-128"/>
              <a:ea typeface="HG丸ｺﾞｼｯｸM-PRO" panose="020F0600000000000000" pitchFamily="50" charset="-128"/>
              <a:cs typeface="Courier New" pitchFamily="49" charset="0"/>
            </a:endParaRPr>
          </a:p>
        </p:txBody>
      </p:sp>
      <p:cxnSp>
        <p:nvCxnSpPr>
          <p:cNvPr id="45" name="直線矢印コネクタ 44"/>
          <p:cNvCxnSpPr/>
          <p:nvPr/>
        </p:nvCxnSpPr>
        <p:spPr>
          <a:xfrm>
            <a:off x="1038336" y="2670984"/>
            <a:ext cx="2383160" cy="0"/>
          </a:xfrm>
          <a:prstGeom prst="straightConnector1">
            <a:avLst/>
          </a:prstGeom>
          <a:ln w="952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矢印コネクタ 45"/>
          <p:cNvCxnSpPr/>
          <p:nvPr/>
        </p:nvCxnSpPr>
        <p:spPr>
          <a:xfrm>
            <a:off x="1146586" y="3083446"/>
            <a:ext cx="2291542" cy="0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テキスト ボックス 46"/>
          <p:cNvSpPr txBox="1"/>
          <p:nvPr/>
        </p:nvSpPr>
        <p:spPr>
          <a:xfrm>
            <a:off x="1315541" y="2391891"/>
            <a:ext cx="1569660" cy="276999"/>
          </a:xfrm>
          <a:prstGeom prst="rect">
            <a:avLst/>
          </a:prstGeom>
          <a:noFill/>
          <a:ln w="12700" cap="rnd">
            <a:noFill/>
            <a:prstDash val="sysDash"/>
          </a:ln>
        </p:spPr>
        <p:txBody>
          <a:bodyPr wrap="none" rtlCol="0">
            <a:spAutoFit/>
          </a:bodyPr>
          <a:lstStyle/>
          <a:p>
            <a:r>
              <a:rPr lang="ja-JP" altLang="en-US" sz="120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Courier New" pitchFamily="49" charset="0"/>
              </a:rPr>
              <a:t>セッション鍵の共有</a:t>
            </a:r>
            <a:endParaRPr lang="ja-JP" altLang="en-US" sz="1200">
              <a:latin typeface="HG丸ｺﾞｼｯｸM-PRO" panose="020F0600000000000000" pitchFamily="50" charset="-128"/>
              <a:ea typeface="HG丸ｺﾞｼｯｸM-PRO" panose="020F0600000000000000" pitchFamily="50" charset="-128"/>
              <a:cs typeface="Courier New" pitchFamily="49" charset="0"/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1680951" y="2794237"/>
            <a:ext cx="1107996" cy="276999"/>
          </a:xfrm>
          <a:prstGeom prst="rect">
            <a:avLst/>
          </a:prstGeom>
          <a:noFill/>
          <a:ln w="12700" cap="rnd">
            <a:noFill/>
            <a:prstDash val="sysDash"/>
          </a:ln>
        </p:spPr>
        <p:txBody>
          <a:bodyPr wrap="none" rtlCol="0">
            <a:spAutoFit/>
          </a:bodyPr>
          <a:lstStyle/>
          <a:p>
            <a:r>
              <a:rPr lang="ja-JP" altLang="en-US" sz="120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Courier New" pitchFamily="49" charset="0"/>
              </a:rPr>
              <a:t>本文の暗号化</a:t>
            </a:r>
            <a:endParaRPr lang="ja-JP" altLang="en-US" sz="1200">
              <a:latin typeface="HG丸ｺﾞｼｯｸM-PRO" panose="020F0600000000000000" pitchFamily="50" charset="-128"/>
              <a:ea typeface="HG丸ｺﾞｼｯｸM-PRO" panose="020F0600000000000000" pitchFamily="50" charset="-128"/>
              <a:cs typeface="Courier New" pitchFamily="49" charset="0"/>
            </a:endParaRPr>
          </a:p>
        </p:txBody>
      </p:sp>
      <p:sp>
        <p:nvSpPr>
          <p:cNvPr id="49" name="円/楕円 48"/>
          <p:cNvSpPr/>
          <p:nvPr/>
        </p:nvSpPr>
        <p:spPr>
          <a:xfrm>
            <a:off x="434969" y="2999903"/>
            <a:ext cx="290284" cy="295630"/>
          </a:xfrm>
          <a:prstGeom prst="ellipse">
            <a:avLst/>
          </a:prstGeom>
          <a:noFill/>
          <a:ln w="31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テキスト ボックス 21"/>
              <p:cNvSpPr txBox="1"/>
              <p:nvPr/>
            </p:nvSpPr>
            <p:spPr>
              <a:xfrm>
                <a:off x="3421496" y="1746846"/>
                <a:ext cx="936000" cy="280333"/>
              </a:xfrm>
              <a:prstGeom prst="rect">
                <a:avLst/>
              </a:prstGeom>
              <a:noFill/>
              <a:ln w="12700" cap="rnd">
                <a:noFill/>
                <a:prstDash val="sysDash"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1200" b="0" i="1" smtClean="0">
                              <a:latin typeface="Cambria Math"/>
                              <a:ea typeface="HG丸ｺﾞｼｯｸM-PRO" panose="020F0600000000000000" pitchFamily="50" charset="-128"/>
                              <a:cs typeface="Courier New" pitchFamily="49" charset="0"/>
                            </a:rPr>
                          </m:ctrlPr>
                        </m:sSupPr>
                        <m:e>
                          <m:r>
                            <a:rPr lang="en-US" altLang="ja-JP" sz="1200" b="0" i="1" smtClean="0">
                              <a:latin typeface="Cambria Math"/>
                              <a:ea typeface="HG丸ｺﾞｼｯｸM-PRO" panose="020F0600000000000000" pitchFamily="50" charset="-128"/>
                              <a:cs typeface="Courier New" pitchFamily="49" charset="0"/>
                            </a:rPr>
                            <m:t>𝑔</m:t>
                          </m:r>
                        </m:e>
                        <m:sup>
                          <m:r>
                            <a:rPr lang="en-US" altLang="ja-JP" sz="1200" b="0" i="1" smtClean="0">
                              <a:latin typeface="Cambria Math"/>
                              <a:ea typeface="HG丸ｺﾞｼｯｸM-PRO" panose="020F0600000000000000" pitchFamily="50" charset="-128"/>
                              <a:cs typeface="Courier New" pitchFamily="49" charset="0"/>
                            </a:rPr>
                            <m:t>𝑏</m:t>
                          </m:r>
                        </m:sup>
                      </m:sSup>
                    </m:oMath>
                  </m:oMathPara>
                </a14:m>
                <a:endParaRPr lang="ja-JP" altLang="en-US" sz="1200">
                  <a:latin typeface="HG丸ｺﾞｼｯｸM-PRO" panose="020F0600000000000000" pitchFamily="50" charset="-128"/>
                  <a:ea typeface="HG丸ｺﾞｼｯｸM-PRO" panose="020F0600000000000000" pitchFamily="50" charset="-128"/>
                  <a:cs typeface="Courier New" pitchFamily="49" charset="0"/>
                </a:endParaRPr>
              </a:p>
            </p:txBody>
          </p:sp>
        </mc:Choice>
        <mc:Fallback>
          <p:sp>
            <p:nvSpPr>
              <p:cNvPr id="22" name="テキスト ボックス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1496" y="1746846"/>
                <a:ext cx="936000" cy="280333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 w="12700" cap="rnd">
                <a:noFill/>
                <a:prstDash val="sysDash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テキスト ボックス 28"/>
              <p:cNvSpPr txBox="1"/>
              <p:nvPr/>
            </p:nvSpPr>
            <p:spPr>
              <a:xfrm>
                <a:off x="3438232" y="2507382"/>
                <a:ext cx="936000" cy="302199"/>
              </a:xfrm>
              <a:prstGeom prst="rect">
                <a:avLst/>
              </a:prstGeom>
              <a:noFill/>
              <a:ln w="12700" cap="rnd">
                <a:noFill/>
                <a:prstDash val="sysDash"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1200" b="0" i="1" smtClean="0">
                              <a:latin typeface="Cambria Math"/>
                              <a:ea typeface="HG丸ｺﾞｼｯｸM-PRO" panose="020F0600000000000000" pitchFamily="50" charset="-128"/>
                              <a:cs typeface="Courier New" pitchFamily="49" charset="0"/>
                            </a:rPr>
                          </m:ctrlPr>
                        </m:sSupPr>
                        <m:e>
                          <m:r>
                            <a:rPr lang="en-US" altLang="ja-JP" sz="1200" b="0" i="1" smtClean="0">
                              <a:latin typeface="Cambria Math"/>
                              <a:ea typeface="HG丸ｺﾞｼｯｸM-PRO" panose="020F0600000000000000" pitchFamily="50" charset="-128"/>
                              <a:cs typeface="Courier New" pitchFamily="49" charset="0"/>
                            </a:rPr>
                            <m:t>𝑔</m:t>
                          </m:r>
                        </m:e>
                        <m:sup>
                          <m:sSup>
                            <m:sSupPr>
                              <m:ctrlPr>
                                <a:rPr lang="en-US" altLang="ja-JP" sz="1200" b="0" i="1" smtClean="0">
                                  <a:latin typeface="Cambria Math"/>
                                  <a:ea typeface="HG丸ｺﾞｼｯｸM-PRO" panose="020F0600000000000000" pitchFamily="50" charset="-128"/>
                                  <a:cs typeface="Courier New" pitchFamily="49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1200" b="0" i="1" smtClean="0">
                                  <a:latin typeface="Cambria Math"/>
                                  <a:ea typeface="HG丸ｺﾞｼｯｸM-PRO" panose="020F0600000000000000" pitchFamily="50" charset="-128"/>
                                  <a:cs typeface="Courier New" pitchFamily="49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altLang="ja-JP" sz="1200" b="0" i="1" smtClean="0">
                                  <a:latin typeface="Cambria Math"/>
                                  <a:ea typeface="HG丸ｺﾞｼｯｸM-PRO" panose="020F0600000000000000" pitchFamily="50" charset="-128"/>
                                  <a:cs typeface="Courier New" pitchFamily="49" charset="0"/>
                                </a:rPr>
                                <m:t>′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ja-JP" altLang="en-US" sz="1200">
                  <a:latin typeface="HG丸ｺﾞｼｯｸM-PRO" panose="020F0600000000000000" pitchFamily="50" charset="-128"/>
                  <a:ea typeface="HG丸ｺﾞｼｯｸM-PRO" panose="020F0600000000000000" pitchFamily="50" charset="-128"/>
                  <a:cs typeface="Courier New" pitchFamily="49" charset="0"/>
                </a:endParaRPr>
              </a:p>
            </p:txBody>
          </p:sp>
        </mc:Choice>
        <mc:Fallback>
          <p:sp>
            <p:nvSpPr>
              <p:cNvPr id="29" name="テキスト ボックス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8232" y="2507382"/>
                <a:ext cx="936000" cy="30219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  <a:ln w="12700" cap="rnd">
                <a:noFill/>
                <a:prstDash val="sysDash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テキスト ボックス 29"/>
              <p:cNvSpPr txBox="1"/>
              <p:nvPr/>
            </p:nvSpPr>
            <p:spPr>
              <a:xfrm>
                <a:off x="53856" y="2507382"/>
                <a:ext cx="936000" cy="302199"/>
              </a:xfrm>
              <a:prstGeom prst="rect">
                <a:avLst/>
              </a:prstGeom>
              <a:noFill/>
              <a:ln w="12700" cap="rnd">
                <a:noFill/>
                <a:prstDash val="sysDash"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1200" b="0" i="1" smtClean="0">
                              <a:latin typeface="Cambria Math"/>
                              <a:ea typeface="HG丸ｺﾞｼｯｸM-PRO" panose="020F0600000000000000" pitchFamily="50" charset="-128"/>
                              <a:cs typeface="Courier New" pitchFamily="49" charset="0"/>
                            </a:rPr>
                          </m:ctrlPr>
                        </m:sSupPr>
                        <m:e>
                          <m:r>
                            <a:rPr lang="en-US" altLang="ja-JP" sz="1200" b="0" i="1" smtClean="0">
                              <a:latin typeface="Cambria Math"/>
                              <a:ea typeface="HG丸ｺﾞｼｯｸM-PRO" panose="020F0600000000000000" pitchFamily="50" charset="-128"/>
                              <a:cs typeface="Courier New" pitchFamily="49" charset="0"/>
                            </a:rPr>
                            <m:t>𝑔</m:t>
                          </m:r>
                        </m:e>
                        <m:sup>
                          <m:sSup>
                            <m:sSupPr>
                              <m:ctrlPr>
                                <a:rPr lang="en-US" altLang="ja-JP" sz="1200" b="0" i="1" smtClean="0">
                                  <a:latin typeface="Cambria Math"/>
                                  <a:ea typeface="HG丸ｺﾞｼｯｸM-PRO" panose="020F0600000000000000" pitchFamily="50" charset="-128"/>
                                  <a:cs typeface="Courier New" pitchFamily="49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1200" b="0" i="1" smtClean="0">
                                  <a:latin typeface="Cambria Math"/>
                                  <a:ea typeface="HG丸ｺﾞｼｯｸM-PRO" panose="020F0600000000000000" pitchFamily="50" charset="-128"/>
                                  <a:cs typeface="Courier New" pitchFamily="49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altLang="ja-JP" sz="1200" b="0" i="1" smtClean="0">
                                  <a:latin typeface="Cambria Math"/>
                                  <a:ea typeface="HG丸ｺﾞｼｯｸM-PRO" panose="020F0600000000000000" pitchFamily="50" charset="-128"/>
                                  <a:cs typeface="Courier New" pitchFamily="49" charset="0"/>
                                </a:rPr>
                                <m:t>′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ja-JP" altLang="en-US" sz="1200">
                  <a:latin typeface="HG丸ｺﾞｼｯｸM-PRO" panose="020F0600000000000000" pitchFamily="50" charset="-128"/>
                  <a:ea typeface="HG丸ｺﾞｼｯｸM-PRO" panose="020F0600000000000000" pitchFamily="50" charset="-128"/>
                  <a:cs typeface="Courier New" pitchFamily="49" charset="0"/>
                </a:endParaRPr>
              </a:p>
            </p:txBody>
          </p:sp>
        </mc:Choice>
        <mc:Fallback>
          <p:sp>
            <p:nvSpPr>
              <p:cNvPr id="30" name="テキスト ボックス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56" y="2507382"/>
                <a:ext cx="936000" cy="30219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  <a:ln w="12700" cap="rnd">
                <a:noFill/>
                <a:prstDash val="sysDash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2973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63</Words>
  <Application>Microsoft Office PowerPoint</Application>
  <PresentationFormat>ユーザー設定</PresentationFormat>
  <Paragraphs>13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​​テーマ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新しい暗号技術</dc:title>
  <dc:creator/>
  <cp:lastModifiedBy/>
  <cp:revision>1</cp:revision>
  <dcterms:created xsi:type="dcterms:W3CDTF">2013-11-03T21:33:50Z</dcterms:created>
  <dcterms:modified xsi:type="dcterms:W3CDTF">2014-11-02T07:02:53Z</dcterms:modified>
</cp:coreProperties>
</file>