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32" r:id="rId2"/>
  </p:sldIdLst>
  <p:sldSz cx="4572000" cy="3430588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28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85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143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371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600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8288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3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FFCCCC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151" d="100"/>
          <a:sy n="151" d="100"/>
        </p:scale>
        <p:origin x="-926" y="-77"/>
      </p:cViewPr>
      <p:guideLst>
        <p:guide orient="horz" pos="1081"/>
        <p:guide pos="1440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1430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06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944000"/>
            <a:ext cx="3200400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37382"/>
            <a:ext cx="4114800" cy="571765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800471"/>
            <a:ext cx="4114800" cy="226403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3179647"/>
            <a:ext cx="1447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直線矢印コネクタ 46"/>
          <p:cNvCxnSpPr>
            <a:stCxn id="40" idx="3"/>
            <a:endCxn id="22" idx="1"/>
          </p:cNvCxnSpPr>
          <p:nvPr/>
        </p:nvCxnSpPr>
        <p:spPr>
          <a:xfrm flipV="1">
            <a:off x="1642512" y="2221016"/>
            <a:ext cx="1219552" cy="2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2574032" y="2950463"/>
                <a:ext cx="1991827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DLP</a:t>
                </a:r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が解ければ</a:t>
                </a:r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/>
                        <a:ea typeface="ＭＳ ゴシック" pitchFamily="49" charset="-128"/>
                        <a:cs typeface="Courier New" pitchFamily="49" charset="0"/>
                      </a:rPr>
                      <m:t>𝑎</m:t>
                    </m:r>
                  </m:oMath>
                </a14:m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が求まる</a:t>
                </a:r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032" y="2950463"/>
                <a:ext cx="1991827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17778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403651" y="2950463"/>
                <a:ext cx="888961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/>
                        <a:ea typeface="ＭＳ ゴシック" pitchFamily="49" charset="-128"/>
                        <a:cs typeface="Courier New" pitchFamily="49" charset="0"/>
                      </a:rPr>
                      <m:t>𝑎</m:t>
                    </m:r>
                  </m:oMath>
                </a14:m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が求まる</a:t>
                </a:r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51" y="2950463"/>
                <a:ext cx="888961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17778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53752" y="2082518"/>
                <a:ext cx="1588760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/>
                        <a:ea typeface="ＭＳ ゴシック" pitchFamily="49" charset="-128"/>
                        <a:cs typeface="Courier New" pitchFamily="49" charset="0"/>
                      </a:rPr>
                      <m:t>(</m:t>
                    </m:r>
                    <m:r>
                      <a:rPr lang="en-US" altLang="ja-JP" sz="1200" b="0" i="1" smtClean="0">
                        <a:latin typeface="Cambria Math"/>
                        <a:ea typeface="ＭＳ ゴシック" pitchFamily="49" charset="-128"/>
                        <a:cs typeface="Courier New" pitchFamily="49" charset="0"/>
                      </a:rPr>
                      <m:t>𝑃</m:t>
                    </m:r>
                    <m:r>
                      <a:rPr lang="en-US" altLang="ja-JP" sz="1200" b="0" i="1" smtClean="0">
                        <a:latin typeface="Cambria Math"/>
                        <a:ea typeface="ＭＳ ゴシック" pitchFamily="49" charset="-128"/>
                        <a:cs typeface="Courier New" pitchFamily="49" charset="0"/>
                      </a:rPr>
                      <m:t>, </m:t>
                    </m:r>
                    <m:r>
                      <a:rPr lang="en-US" altLang="ja-JP" sz="1200" b="0" i="1" smtClean="0">
                        <a:latin typeface="Cambria Math"/>
                        <a:ea typeface="ＭＳ ゴシック" pitchFamily="49" charset="-128"/>
                        <a:cs typeface="Courier New" pitchFamily="49" charset="0"/>
                      </a:rPr>
                      <m:t>𝑎𝑃</m:t>
                    </m:r>
                    <m:r>
                      <a:rPr lang="en-US" altLang="ja-JP" sz="1200" b="0" i="1" smtClean="0">
                        <a:latin typeface="Cambria Math"/>
                        <a:ea typeface="ＭＳ ゴシック" pitchFamily="49" charset="-128"/>
                        <a:cs typeface="Courier New" pitchFamily="49" charset="0"/>
                      </a:rPr>
                      <m:t>)</m:t>
                    </m:r>
                  </m:oMath>
                </a14:m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が与えられる</a:t>
                </a:r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2" y="2082518"/>
                <a:ext cx="1588760" cy="276999"/>
              </a:xfrm>
              <a:prstGeom prst="rect">
                <a:avLst/>
              </a:prstGeom>
              <a:blipFill rotWithShape="1">
                <a:blip r:embed="rId4"/>
                <a:stretch>
                  <a:fillRect b="-17778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1642512" y="2239215"/>
                <a:ext cx="1206549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/>
                        <a:ea typeface="ＭＳ ゴシック" pitchFamily="49" charset="-128"/>
                        <a:cs typeface="Courier New" pitchFamily="49" charset="0"/>
                      </a:rPr>
                      <m:t>𝑒</m:t>
                    </m:r>
                    <m:r>
                      <a:rPr lang="en-US" altLang="ja-JP" sz="1200" b="0" i="1" smtClean="0">
                        <a:latin typeface="Cambria Math"/>
                        <a:ea typeface="ＭＳ ゴシック" pitchFamily="49" charset="-128"/>
                        <a:cs typeface="Courier New" pitchFamily="49" charset="0"/>
                      </a:rPr>
                      <m:t>( ⋅ , </m:t>
                    </m:r>
                    <m:r>
                      <a:rPr lang="en-US" altLang="ja-JP" sz="1200" b="0" i="1" smtClean="0">
                        <a:latin typeface="Cambria Math"/>
                        <a:ea typeface="ＭＳ ゴシック" pitchFamily="49" charset="-128"/>
                        <a:cs typeface="Courier New" pitchFamily="49" charset="0"/>
                      </a:rPr>
                      <m:t>𝑏𝑃</m:t>
                    </m:r>
                    <m:r>
                      <a:rPr lang="en-US" altLang="ja-JP" sz="1200" b="0" i="1" smtClean="0">
                        <a:latin typeface="Cambria Math"/>
                        <a:ea typeface="ＭＳ ゴシック" pitchFamily="49" charset="-128"/>
                        <a:cs typeface="Courier New" pitchFamily="49" charset="0"/>
                      </a:rPr>
                      <m:t>)</m:t>
                    </m:r>
                  </m:oMath>
                </a14:m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を作用</a:t>
                </a:r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512" y="2239215"/>
                <a:ext cx="1206549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15217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2862064" y="2082516"/>
                <a:ext cx="1566548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/>
                        <a:ea typeface="ＭＳ ゴシック" pitchFamily="49" charset="-128"/>
                        <a:cs typeface="Courier New" pitchFamily="49" charset="0"/>
                      </a:rPr>
                      <m:t>(</m:t>
                    </m:r>
                    <m:r>
                      <a:rPr lang="en-US" altLang="ja-JP" sz="1200" b="0" i="1" smtClean="0">
                        <a:latin typeface="Cambria Math"/>
                        <a:ea typeface="ＭＳ ゴシック" pitchFamily="49" charset="-128"/>
                        <a:cs typeface="Courier New" pitchFamily="49" charset="0"/>
                      </a:rPr>
                      <m:t>h</m:t>
                    </m:r>
                    <m:r>
                      <a:rPr lang="en-US" altLang="ja-JP" sz="1200" b="0" i="1" smtClean="0">
                        <a:latin typeface="Cambria Math"/>
                        <a:ea typeface="ＭＳ ゴシック" pitchFamily="49" charset="-128"/>
                        <a:cs typeface="Courier New" pitchFamily="49" charset="0"/>
                      </a:rPr>
                      <m:t>,</m:t>
                    </m:r>
                    <m:sSup>
                      <m:sSupPr>
                        <m:ctrlPr>
                          <a:rPr lang="en-US" altLang="ja-JP" sz="1200" b="0" i="1" smtClean="0">
                            <a:latin typeface="Cambria Math"/>
                            <a:ea typeface="ＭＳ ゴシック" pitchFamily="49" charset="-128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n-US" altLang="ja-JP" sz="1200" b="0" i="1" smtClean="0">
                            <a:latin typeface="Cambria Math"/>
                            <a:ea typeface="ＭＳ ゴシック" pitchFamily="49" charset="-128"/>
                            <a:cs typeface="Courier New" pitchFamily="49" charset="0"/>
                          </a:rPr>
                          <m:t>h</m:t>
                        </m:r>
                      </m:e>
                      <m:sup>
                        <m:r>
                          <a:rPr lang="en-US" altLang="ja-JP" sz="1200" b="0" i="1" smtClean="0">
                            <a:latin typeface="Cambria Math"/>
                            <a:ea typeface="ＭＳ ゴシック" pitchFamily="49" charset="-128"/>
                            <a:cs typeface="Courier New" pitchFamily="49" charset="0"/>
                          </a:rPr>
                          <m:t>𝑎</m:t>
                        </m:r>
                      </m:sup>
                    </m:sSup>
                    <m:r>
                      <a:rPr lang="en-US" altLang="ja-JP" sz="1200" b="0" i="1" smtClean="0">
                        <a:latin typeface="Cambria Math"/>
                        <a:ea typeface="ＭＳ ゴシック" pitchFamily="49" charset="-128"/>
                        <a:cs typeface="Courier New" pitchFamily="49" charset="0"/>
                      </a:rPr>
                      <m:t>)</m:t>
                    </m:r>
                  </m:oMath>
                </a14:m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を計算できる</a:t>
                </a:r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064" y="2082516"/>
                <a:ext cx="1566548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17778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矢印コネクタ 30"/>
          <p:cNvCxnSpPr>
            <a:stCxn id="22" idx="2"/>
          </p:cNvCxnSpPr>
          <p:nvPr/>
        </p:nvCxnSpPr>
        <p:spPr>
          <a:xfrm>
            <a:off x="3645338" y="2359515"/>
            <a:ext cx="0" cy="587097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40" idx="2"/>
            <a:endCxn id="37" idx="0"/>
          </p:cNvCxnSpPr>
          <p:nvPr/>
        </p:nvCxnSpPr>
        <p:spPr>
          <a:xfrm>
            <a:off x="848132" y="2359517"/>
            <a:ext cx="0" cy="590946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50" idx="1"/>
            <a:endCxn id="37" idx="3"/>
          </p:cNvCxnSpPr>
          <p:nvPr/>
        </p:nvCxnSpPr>
        <p:spPr>
          <a:xfrm flipH="1">
            <a:off x="1292612" y="3088963"/>
            <a:ext cx="1281420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848132" y="2516490"/>
            <a:ext cx="1361270" cy="276999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ECDLP</a:t>
            </a:r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が解ける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84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</Words>
  <Application>Microsoft Office PowerPoint</Application>
  <PresentationFormat>ユーザー設定</PresentationFormat>
  <Paragraphs>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2015-04-14T13:05:58Z</dcterms:modified>
</cp:coreProperties>
</file>