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8"/>
  </p:notesMasterIdLst>
  <p:handoutMasterIdLst>
    <p:handoutMasterId r:id="rId19"/>
  </p:handoutMasterIdLst>
  <p:sldIdLst>
    <p:sldId id="552" r:id="rId2"/>
    <p:sldId id="648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fecurves.cr.yp.to/rigi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9</a:t>
            </a:r>
            <a:br>
              <a:rPr lang="en-US" altLang="ja-JP"/>
            </a:br>
            <a:r>
              <a:rPr lang="en-US" altLang="ja-JP" sz="2400"/>
              <a:t>TLS</a:t>
            </a:r>
            <a:r>
              <a:rPr lang="ja-JP" altLang="en-US" sz="2400"/>
              <a:t>とネットワークセキュリティ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2021/11/26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B688005-DF84-4F21-BAB5-CD8F6DE5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コンピュータと人間が対話しながら安全性を証明</a:t>
            </a:r>
            <a:endParaRPr kumimoji="1" lang="en-US" altLang="ja-JP"/>
          </a:p>
          <a:p>
            <a:pPr lvl="1"/>
            <a:r>
              <a:rPr kumimoji="1" lang="ja-JP" altLang="en-US"/>
              <a:t>コンピュータに推論のヒントを与えながら厳密性をチェック</a:t>
            </a:r>
            <a:endParaRPr kumimoji="1" lang="en-US" altLang="ja-JP"/>
          </a:p>
          <a:p>
            <a:pPr lvl="1"/>
            <a:r>
              <a:rPr lang="en-US" altLang="ja-JP"/>
              <a:t>e.g., EasyCrypt</a:t>
            </a:r>
          </a:p>
          <a:p>
            <a:pPr lvl="1"/>
            <a:r>
              <a:rPr kumimoji="1" lang="ja-JP" altLang="en-US"/>
              <a:t>安全性が示せたら確かに安全</a:t>
            </a:r>
            <a:endParaRPr kumimoji="1" lang="en-US" altLang="ja-JP"/>
          </a:p>
          <a:p>
            <a:endParaRPr lang="en-US" altLang="ja-JP"/>
          </a:p>
          <a:p>
            <a:pPr lvl="1"/>
            <a:r>
              <a:rPr kumimoji="1" lang="ja-JP" altLang="en-US"/>
              <a:t>安全性が示されたプロトコルから</a:t>
            </a:r>
            <a:br>
              <a:rPr kumimoji="1" lang="en-US" altLang="ja-JP"/>
            </a:br>
            <a:r>
              <a:rPr kumimoji="1" lang="ja-JP" altLang="en-US"/>
              <a:t>実際に動くコードを自動生成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8701AB-96D9-44C9-9817-941D577A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615621F-5EF1-41D5-80D1-B34AB8FC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定理証明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292DA9-BB82-4E55-AAFC-3FED7913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916832"/>
            <a:ext cx="358606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EC0B7F-3214-4F49-8424-B98522A2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AEAD(Authenticated Encryption with Associated Data)</a:t>
            </a:r>
          </a:p>
          <a:p>
            <a:pPr lvl="1"/>
            <a:r>
              <a:rPr kumimoji="1" lang="ja-JP" altLang="en-US"/>
              <a:t>秘匿性と完全性の両方を同時に満たす暗号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共通鍵暗号と</a:t>
            </a:r>
            <a:r>
              <a:rPr kumimoji="1" lang="en-US" altLang="ja-JP"/>
              <a:t>MAC</a:t>
            </a:r>
            <a:r>
              <a:rPr kumimoji="1" lang="ja-JP" altLang="en-US"/>
              <a:t>の組み合わせで実現</a:t>
            </a:r>
            <a:endParaRPr kumimoji="1" lang="en-US" altLang="ja-JP"/>
          </a:p>
          <a:p>
            <a:pPr lvl="2"/>
            <a:r>
              <a:rPr kumimoji="1" lang="ja-JP" altLang="en-US"/>
              <a:t>組み合わせ方法や実装によって安全でないことも</a:t>
            </a:r>
            <a:endParaRPr kumimoji="1" lang="en-US" altLang="ja-JP"/>
          </a:p>
          <a:p>
            <a:r>
              <a:rPr kumimoji="1" lang="en-US" altLang="ja-JP"/>
              <a:t>TLS 1.3</a:t>
            </a:r>
            <a:r>
              <a:rPr kumimoji="1" lang="ja-JP" altLang="en-US"/>
              <a:t>では</a:t>
            </a:r>
            <a:r>
              <a:rPr kumimoji="1" lang="en-US" altLang="ja-JP"/>
              <a:t>AEAD</a:t>
            </a:r>
            <a:r>
              <a:rPr kumimoji="1" lang="ja-JP" altLang="en-US"/>
              <a:t>が必須</a:t>
            </a:r>
            <a:endParaRPr kumimoji="1" lang="en-US" altLang="ja-JP"/>
          </a:p>
          <a:p>
            <a:pPr lvl="1"/>
            <a:r>
              <a:rPr kumimoji="1" lang="ja-JP" altLang="en-US"/>
              <a:t>従来の</a:t>
            </a:r>
            <a:r>
              <a:rPr kumimoji="1" lang="en-US" altLang="ja-JP"/>
              <a:t>CBC</a:t>
            </a:r>
            <a:r>
              <a:rPr kumimoji="1" lang="ja-JP" altLang="en-US"/>
              <a:t>モードなどは削除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05C3099-0771-4F57-9603-B80EBB9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2993E3F-C05E-4FCA-B957-CC0E6F8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認証付き暗号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595BEE4-5338-4591-9CC6-4633B8A68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09827"/>
              </p:ext>
            </p:extLst>
          </p:nvPr>
        </p:nvGraphicFramePr>
        <p:xfrm>
          <a:off x="1187624" y="1784319"/>
          <a:ext cx="64646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618">
                  <a:extLst>
                    <a:ext uri="{9D8B030D-6E8A-4147-A177-3AD203B41FA5}">
                      <a16:colId xmlns:a16="http://schemas.microsoft.com/office/drawing/2014/main" val="493123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7951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1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/>
                        <a:t>MAC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0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/>
                        <a:t>AEAD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2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051A20-2E8D-4BB1-A0AE-182189426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2420888"/>
            <a:ext cx="7347757" cy="36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E0CC8BB-D8FB-478B-A2E5-C9C82D18E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入力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平文</a:t>
                </a:r>
                <a:r>
                  <a:rPr kumimoji="1" lang="en-US" altLang="ja-JP"/>
                  <a:t>m, </a:t>
                </a:r>
                <a:r>
                  <a:rPr kumimoji="1" lang="ja-JP" altLang="en-US"/>
                  <a:t>ナンス</a:t>
                </a:r>
                <a:r>
                  <a:rPr kumimoji="1" lang="en-US" altLang="ja-JP"/>
                  <a:t>n,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s, </a:t>
                </a:r>
                <a:r>
                  <a:rPr kumimoji="1" lang="ja-JP" altLang="en-US"/>
                  <a:t>関連データ</a:t>
                </a:r>
                <a:r>
                  <a:rPr kumimoji="1" lang="en-US" altLang="ja-JP"/>
                  <a:t>d</a:t>
                </a:r>
              </a:p>
              <a:p>
                <a:pPr lvl="1"/>
                <a:r>
                  <a:rPr kumimoji="1" lang="ja-JP" altLang="en-US"/>
                  <a:t>ナンス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は同じ値を再利用してはいけない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関連データは暗号化されないが改竄防止対象となる</a:t>
                </a:r>
                <a:endParaRPr kumimoji="1" lang="en-US" altLang="ja-JP"/>
              </a:p>
              <a:p>
                <a:r>
                  <a:rPr kumimoji="1" lang="ja-JP" altLang="en-US"/>
                  <a:t>出力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暗号文</a:t>
                </a:r>
                <a:r>
                  <a:rPr kumimoji="1" lang="en-US" altLang="ja-JP"/>
                  <a:t>c, </a:t>
                </a:r>
                <a:r>
                  <a:rPr kumimoji="1" lang="ja-JP" altLang="en-US"/>
                  <a:t>認証タグ</a:t>
                </a:r>
                <a:r>
                  <a:rPr kumimoji="1" lang="en-US" altLang="ja-JP"/>
                  <a:t>t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攻撃者は正当な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br>
                  <a:rPr kumimoji="1" lang="en-US" altLang="ja-JP"/>
                </a:br>
                <a:r>
                  <a:rPr kumimoji="1" lang="ja-JP" altLang="en-US"/>
                  <a:t>多数入手しても偽の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は作れない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が正当なら作ったのは本人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E0CC8BB-D8FB-478B-A2E5-C9C82D18E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73B947-FFBE-4E68-90D5-E604C61E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6200CF-96A2-4D6F-9D9E-77AA3FC4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AEAD</a:t>
            </a:r>
            <a:r>
              <a:rPr kumimoji="1" lang="ja-JP" altLang="en-US"/>
              <a:t>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14692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BB638DD-725C-4121-A012-BF53377A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で定義された</a:t>
            </a:r>
            <a:r>
              <a:rPr kumimoji="1" lang="en-US" altLang="ja-JP"/>
              <a:t>AEAD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AES-GCM</a:t>
            </a:r>
            <a:r>
              <a:rPr kumimoji="1" lang="ja-JP" altLang="en-US"/>
              <a:t>と</a:t>
            </a:r>
            <a:r>
              <a:rPr kumimoji="1" lang="en-US" altLang="ja-JP"/>
              <a:t>AES-CCM</a:t>
            </a:r>
            <a:r>
              <a:rPr kumimoji="1" lang="ja-JP" altLang="en-US"/>
              <a:t>の比較</a:t>
            </a:r>
            <a:endParaRPr kumimoji="1" lang="en-US" altLang="ja-JP"/>
          </a:p>
          <a:p>
            <a:pPr lvl="1"/>
            <a:r>
              <a:rPr kumimoji="1" lang="ja-JP" altLang="en-US"/>
              <a:t>暗号化方法は同じで認証方法が異なる</a:t>
            </a:r>
            <a:endParaRPr kumimoji="1" lang="en-US" altLang="ja-JP"/>
          </a:p>
          <a:p>
            <a:pPr lvl="2"/>
            <a:r>
              <a:rPr lang="en-US" altLang="ja-JP"/>
              <a:t>CBC-MAC</a:t>
            </a:r>
            <a:r>
              <a:rPr lang="ja-JP" altLang="en-US"/>
              <a:t>はブロック暗号を用いた</a:t>
            </a:r>
            <a:r>
              <a:rPr lang="en-US" altLang="ja-JP"/>
              <a:t>MAC</a:t>
            </a:r>
          </a:p>
          <a:p>
            <a:pPr lvl="2"/>
            <a:r>
              <a:rPr kumimoji="1" lang="en-US" altLang="ja-JP"/>
              <a:t>AES2</a:t>
            </a:r>
            <a:r>
              <a:rPr kumimoji="1" lang="ja-JP" altLang="en-US"/>
              <a:t>回分なので</a:t>
            </a:r>
            <a:r>
              <a:rPr kumimoji="1" lang="en-US" altLang="ja-JP"/>
              <a:t>AES-GCM</a:t>
            </a:r>
            <a:r>
              <a:rPr kumimoji="1" lang="ja-JP" altLang="en-US"/>
              <a:t>よりは遅い</a:t>
            </a:r>
            <a:endParaRPr kumimoji="1" lang="en-US" altLang="ja-JP"/>
          </a:p>
          <a:p>
            <a:pPr lvl="1"/>
            <a:r>
              <a:rPr kumimoji="1" lang="ja-JP" altLang="en-US"/>
              <a:t>速度比較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ACE9E0-81C7-4593-BD4E-126031CA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53AE8A-6382-4E18-8522-1D96832E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AEAD</a:t>
            </a:r>
            <a:r>
              <a:rPr lang="ja-JP" altLang="en-US"/>
              <a:t>の例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6F7A0FD-7CC5-45BF-BC96-63A3731D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87413"/>
              </p:ext>
            </p:extLst>
          </p:nvPr>
        </p:nvGraphicFramePr>
        <p:xfrm>
          <a:off x="412819" y="1196752"/>
          <a:ext cx="833316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459">
                  <a:extLst>
                    <a:ext uri="{9D8B030D-6E8A-4147-A177-3AD203B41FA5}">
                      <a16:colId xmlns:a16="http://schemas.microsoft.com/office/drawing/2014/main" val="2276751549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1791686140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16030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99823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AEAD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鍵長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2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AES-GCM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AES</a:t>
                      </a:r>
                      <a:r>
                        <a:rPr kumimoji="1" lang="ja-JP" altLang="en-US"/>
                        <a:t>の</a:t>
                      </a:r>
                      <a:r>
                        <a:rPr kumimoji="1" lang="en-US" altLang="ja-JP"/>
                        <a:t>CTR</a:t>
                      </a:r>
                      <a:r>
                        <a:rPr kumimoji="1" lang="ja-JP" altLang="en-US"/>
                        <a:t>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有限体を使った</a:t>
                      </a:r>
                      <a:r>
                        <a:rPr kumimoji="1" lang="en-US" altLang="ja-JP"/>
                        <a:t>GHASH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128/256</a:t>
                      </a:r>
                      <a:r>
                        <a:rPr kumimoji="1" lang="ja-JP" altLang="en-US"/>
                        <a:t>ビット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1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AES-CCM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AES</a:t>
                      </a:r>
                      <a:r>
                        <a:rPr kumimoji="1" lang="ja-JP" altLang="en-US"/>
                        <a:t>の</a:t>
                      </a:r>
                      <a:r>
                        <a:rPr kumimoji="1" lang="en-US" altLang="ja-JP"/>
                        <a:t>CTR</a:t>
                      </a:r>
                      <a:r>
                        <a:rPr kumimoji="1" lang="ja-JP" altLang="en-US"/>
                        <a:t>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CBC-MAC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r>
                        <a:rPr kumimoji="1" lang="ja-JP" altLang="en-US"/>
                        <a:t>ビット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ChaCha20-Poly1305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ChaCha20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Poly1305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r>
                        <a:rPr kumimoji="1" lang="ja-JP" altLang="en-US"/>
                        <a:t>ビット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88873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6D6BE25-332D-4742-AFC1-EC3ECC038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0746"/>
              </p:ext>
            </p:extLst>
          </p:nvPr>
        </p:nvGraphicFramePr>
        <p:xfrm>
          <a:off x="1331640" y="5330016"/>
          <a:ext cx="6335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459">
                  <a:extLst>
                    <a:ext uri="{9D8B030D-6E8A-4147-A177-3AD203B41FA5}">
                      <a16:colId xmlns:a16="http://schemas.microsoft.com/office/drawing/2014/main" val="2925399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5965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849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AEAD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Intel</a:t>
                      </a:r>
                      <a:r>
                        <a:rPr kumimoji="1" lang="ja-JP" altLang="en-US"/>
                        <a:t>系</a:t>
                      </a:r>
                      <a:r>
                        <a:rPr kumimoji="1" lang="en-US" altLang="ja-JP"/>
                        <a:t>CPU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組み込み系</a:t>
                      </a:r>
                      <a:r>
                        <a:rPr kumimoji="1" lang="en-US" altLang="ja-JP"/>
                        <a:t>CPU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AES-GCM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4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AES-CCM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0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ChaCha20-Poly1305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9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3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332E56E-C03F-45D6-B27B-02645F4E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998612"/>
            <a:ext cx="7559727" cy="531070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BB638DD-725C-4121-A012-BF53377A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AES-GCM</a:t>
            </a:r>
            <a:r>
              <a:rPr kumimoji="1" lang="ja-JP" altLang="en-US"/>
              <a:t>の暗号化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ACE9E0-81C7-4593-BD4E-126031CA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53AE8A-6382-4E18-8522-1D96832E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AES-GCM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90E44B5-06BD-4558-91BE-0C8A15499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560840" cy="4886193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440E9BA-F907-4CAD-8C7F-B1B392ED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暗号化概略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28088F-43B7-4275-948A-B7A9C5E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C7FA736-BAE0-444E-BDBC-228A252F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ChaCha-20 Poly1305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2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941F8A-9BD4-4BA2-BAAA-2D71EF463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lang="en-US" altLang="ja-JP"/>
                  <a:t>256bit</a:t>
                </a:r>
                <a:r>
                  <a:rPr lang="ja-JP" altLang="en-US"/>
                  <a:t>の秘密鍵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</a:t>
                </a:r>
                <a:r>
                  <a:rPr kumimoji="1" lang="en-US" altLang="ja-JP"/>
                  <a:t>124bit</a:t>
                </a:r>
                <a:r>
                  <a:rPr kumimoji="1" lang="ja-JP" altLang="en-US"/>
                  <a:t>の整数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と</a:t>
                </a:r>
                <a:r>
                  <a:rPr kumimoji="1" lang="en-US" altLang="ja-JP"/>
                  <a:t>128bit</a:t>
                </a:r>
                <a:r>
                  <a:rPr kumimoji="1" lang="ja-JP" altLang="en-US"/>
                  <a:t>の整数</a:t>
                </a:r>
                <a:r>
                  <a:rPr kumimoji="1" lang="en-US" altLang="ja-JP"/>
                  <a:t>b</a:t>
                </a:r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128bit</a:t>
                </a:r>
                <a:r>
                  <a:rPr kumimoji="1" lang="ja-JP" altLang="en-US"/>
                  <a:t>ずつのブロック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に分割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b="0"/>
                  <a:t>が初期値</a:t>
                </a:r>
                <a:r>
                  <a:rPr kumimoji="1" lang="en-US" altLang="ja-JP" b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で更新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941F8A-9BD4-4BA2-BAAA-2D71EF463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29462F-1737-4303-8193-80B95A40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6AC02D-672A-4A07-8151-23EFBBF0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Poly1305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33CC4F-9DC8-4C96-95A3-C195A34A6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58" y="3088582"/>
            <a:ext cx="6982626" cy="35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85D75A0-4DAD-4392-8991-B6577ABC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HTTP</a:t>
            </a:r>
            <a:r>
              <a:rPr kumimoji="1" lang="ja-JP" altLang="en-US"/>
              <a:t>を安全に通信するためのプロトコル</a:t>
            </a:r>
            <a:endParaRPr kumimoji="1" lang="en-US" altLang="ja-JP"/>
          </a:p>
          <a:p>
            <a:pPr lvl="1"/>
            <a:r>
              <a:rPr kumimoji="1" lang="en-US" altLang="ja-JP"/>
              <a:t>2021</a:t>
            </a:r>
            <a:r>
              <a:rPr kumimoji="1" lang="ja-JP" altLang="en-US"/>
              <a:t>年の時点で最新</a:t>
            </a:r>
            <a:endParaRPr kumimoji="1" lang="en-US" altLang="ja-JP"/>
          </a:p>
          <a:p>
            <a:pPr lvl="1"/>
            <a:r>
              <a:rPr lang="en-US" altLang="ja-JP"/>
              <a:t>TLS 1.2</a:t>
            </a:r>
            <a:r>
              <a:rPr lang="ja-JP" altLang="en-US"/>
              <a:t>までに見つかっていた様々な問題の改善</a:t>
            </a:r>
            <a:endParaRPr lang="en-US" altLang="ja-JP"/>
          </a:p>
          <a:p>
            <a:r>
              <a:rPr lang="ja-JP" altLang="en-US"/>
              <a:t>特長</a:t>
            </a:r>
            <a:endParaRPr lang="en-US" altLang="ja-JP"/>
          </a:p>
          <a:p>
            <a:pPr lvl="1"/>
            <a:r>
              <a:rPr kumimoji="1" lang="ja-JP" altLang="en-US"/>
              <a:t>性能の向上</a:t>
            </a:r>
            <a:endParaRPr kumimoji="1" lang="en-US" altLang="ja-JP"/>
          </a:p>
          <a:p>
            <a:pPr lvl="2"/>
            <a:r>
              <a:rPr kumimoji="1" lang="ja-JP" altLang="en-US"/>
              <a:t>ハンドシェイクの効率化</a:t>
            </a:r>
            <a:endParaRPr kumimoji="1" lang="en-US" altLang="ja-JP"/>
          </a:p>
          <a:p>
            <a:pPr lvl="1"/>
            <a:r>
              <a:rPr kumimoji="1" lang="ja-JP" altLang="en-US"/>
              <a:t>安全性の向上</a:t>
            </a:r>
            <a:endParaRPr kumimoji="1" lang="en-US" altLang="ja-JP"/>
          </a:p>
          <a:p>
            <a:pPr lvl="2"/>
            <a:r>
              <a:rPr kumimoji="1" lang="ja-JP" altLang="en-US"/>
              <a:t>暗号化アルゴリズムの整備</a:t>
            </a:r>
            <a:endParaRPr kumimoji="1" lang="en-US" altLang="ja-JP"/>
          </a:p>
          <a:p>
            <a:pPr lvl="2"/>
            <a:r>
              <a:rPr kumimoji="1" lang="ja-JP" altLang="en-US"/>
              <a:t>新しい鍵導出アルゴリズム</a:t>
            </a:r>
            <a:endParaRPr kumimoji="1" lang="en-US" altLang="ja-JP"/>
          </a:p>
          <a:p>
            <a:pPr lvl="2"/>
            <a:r>
              <a:rPr kumimoji="1" lang="ja-JP" altLang="en-US"/>
              <a:t>形式検証</a:t>
            </a:r>
            <a:endParaRPr kumimoji="1" lang="en-US" altLang="ja-JP"/>
          </a:p>
          <a:p>
            <a:pPr lvl="2"/>
            <a:r>
              <a:rPr kumimoji="1" lang="ja-JP" altLang="en-US"/>
              <a:t>認証付き暗号</a:t>
            </a:r>
            <a:endParaRPr kumimoji="1" lang="en-US" altLang="ja-JP"/>
          </a:p>
          <a:p>
            <a:pPr lvl="2"/>
            <a:r>
              <a:rPr kumimoji="1" lang="ja-JP" altLang="en-US"/>
              <a:t>前方秘匿性</a:t>
            </a:r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C8EA79-B0FE-4AA6-8D03-F2593ED1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D62AC7D-19D4-4FC4-ADEA-DD53FEE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774BDAF-6E97-40A8-A743-E09F4615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暗号化通信が始まるまで</a:t>
            </a:r>
            <a:r>
              <a:rPr kumimoji="1" lang="en-US" altLang="ja-JP"/>
              <a:t>3</a:t>
            </a:r>
            <a:r>
              <a:rPr kumimoji="1" lang="ja-JP" altLang="en-US"/>
              <a:t>回やりとり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F19684-86DB-4BE5-ABAC-A0F60631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477657C-C230-4D58-8DDA-5AB2FD6D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1.2</a:t>
            </a:r>
            <a:r>
              <a:rPr kumimoji="1" lang="ja-JP" altLang="en-US"/>
              <a:t>の通信プロトコル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45DFC5-79DE-47C3-98AE-6D937672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63840"/>
            <a:ext cx="6085992" cy="46085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E69D5E-6315-4578-93AF-7528ACF93179}"/>
              </a:ext>
            </a:extLst>
          </p:cNvPr>
          <p:cNvSpPr txBox="1"/>
          <p:nvPr/>
        </p:nvSpPr>
        <p:spPr>
          <a:xfrm>
            <a:off x="4644008" y="642381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p.217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D00F4D-D1EC-42CC-82DE-CE15BC1E24B4}"/>
              </a:ext>
            </a:extLst>
          </p:cNvPr>
          <p:cNvSpPr txBox="1"/>
          <p:nvPr/>
        </p:nvSpPr>
        <p:spPr>
          <a:xfrm>
            <a:off x="6393083" y="3909775"/>
            <a:ext cx="2492990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ここから暗号化始まる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4876FD-CBC3-458B-BE87-F722A001D160}"/>
              </a:ext>
            </a:extLst>
          </p:cNvPr>
          <p:cNvSpPr txBox="1"/>
          <p:nvPr/>
        </p:nvSpPr>
        <p:spPr>
          <a:xfrm>
            <a:off x="6399490" y="1745684"/>
            <a:ext cx="226215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通信パラメータ送信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88BE98-1959-42C1-8B27-900BD61D63DC}"/>
              </a:ext>
            </a:extLst>
          </p:cNvPr>
          <p:cNvSpPr txBox="1"/>
          <p:nvPr/>
        </p:nvSpPr>
        <p:spPr>
          <a:xfrm>
            <a:off x="6378844" y="2314727"/>
            <a:ext cx="2723823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サーバの返事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証明書・鍵交換情報など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800E13-CB80-438B-8580-E508E6318DF5}"/>
              </a:ext>
            </a:extLst>
          </p:cNvPr>
          <p:cNvSpPr txBox="1"/>
          <p:nvPr/>
        </p:nvSpPr>
        <p:spPr>
          <a:xfrm>
            <a:off x="6411336" y="3105834"/>
            <a:ext cx="226215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クライアントの返事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鍵交換情報など</a:t>
            </a:r>
          </a:p>
        </p:txBody>
      </p:sp>
    </p:spTree>
    <p:extLst>
      <p:ext uri="{BB962C8B-B14F-4D97-AF65-F5344CB8AC3E}">
        <p14:creationId xmlns:p14="http://schemas.microsoft.com/office/powerpoint/2010/main" val="325705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DF304B5-4375-4ADE-8BF4-34A61C5F1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TLS 1.2</a:t>
                </a:r>
                <a:r>
                  <a:rPr lang="ja-JP" altLang="en-US"/>
                  <a:t>まで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後方互換性のために安全ではない暗号技術を保持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ダウングレード攻撃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強制的に古いバージョンの暗号を強制</a:t>
                </a:r>
                <a:endParaRPr kumimoji="1" lang="en-US" altLang="ja-JP"/>
              </a:p>
              <a:p>
                <a:r>
                  <a:rPr lang="en-US" altLang="ja-JP"/>
                  <a:t>TLS 1.3</a:t>
                </a:r>
              </a:p>
              <a:p>
                <a:pPr lvl="1"/>
                <a:r>
                  <a:rPr kumimoji="1" lang="en-US" altLang="ja-JP"/>
                  <a:t>MD5, SHA-1, 3DES, RC4</a:t>
                </a:r>
                <a:r>
                  <a:rPr kumimoji="1" lang="ja-JP" altLang="en-US"/>
                  <a:t>などの禁止</a:t>
                </a:r>
                <a:endParaRPr kumimoji="1" lang="en-US" altLang="ja-JP"/>
              </a:p>
              <a:p>
                <a:pPr lvl="1"/>
                <a:r>
                  <a:rPr lang="en-US" altLang="ja-JP"/>
                  <a:t>EdDSA ,</a:t>
                </a:r>
                <a:r>
                  <a:rPr lang="ja-JP" altLang="en-US"/>
                  <a:t> </a:t>
                </a:r>
                <a:r>
                  <a:rPr lang="en-US" altLang="ja-JP"/>
                  <a:t>ChaCha20</a:t>
                </a:r>
                <a:r>
                  <a:rPr lang="ja-JP" altLang="en-US"/>
                  <a:t>などの追加</a:t>
                </a:r>
                <a:endParaRPr lang="en-US" altLang="ja-JP"/>
              </a:p>
              <a:p>
                <a:r>
                  <a:rPr kumimoji="1" lang="en-US" altLang="ja-JP"/>
                  <a:t>EdDSA (Edwards-curve DSA)</a:t>
                </a:r>
              </a:p>
              <a:p>
                <a:pPr lvl="1"/>
                <a:r>
                  <a:rPr kumimoji="1" lang="ja-JP" altLang="en-US"/>
                  <a:t>楕円曲線の新しいパラメータ</a:t>
                </a:r>
                <a:r>
                  <a:rPr kumimoji="1" lang="en-US" altLang="ja-JP"/>
                  <a:t>Curve25519</a:t>
                </a:r>
              </a:p>
              <a:p>
                <a:pPr lvl="1"/>
                <a:r>
                  <a:rPr kumimoji="1" lang="ja-JP" altLang="en-US"/>
                  <a:t>素数が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−19</m:t>
                    </m:r>
                  </m:oMath>
                </a14:m>
                <a:r>
                  <a:rPr kumimoji="1" lang="ja-JP" altLang="en-US"/>
                  <a:t>なので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より高速でよりサイドチャネル攻撃を受けにくい曲線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DF304B5-4375-4ADE-8BF4-34A61C5F1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F1DE43-2674-4648-982E-E0362713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039337D-5F89-4335-8BAA-88B1C2DB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暗号化アルゴリズムの整備</a:t>
            </a:r>
          </a:p>
        </p:txBody>
      </p:sp>
    </p:spTree>
    <p:extLst>
      <p:ext uri="{BB962C8B-B14F-4D97-AF65-F5344CB8AC3E}">
        <p14:creationId xmlns:p14="http://schemas.microsoft.com/office/powerpoint/2010/main" val="214811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01DDFDC-EAB4-4A28-A13F-B759E04A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経緯</a:t>
            </a:r>
            <a:endParaRPr kumimoji="1" lang="en-US" altLang="ja-JP"/>
          </a:p>
          <a:p>
            <a:pPr lvl="1"/>
            <a:r>
              <a:rPr kumimoji="1" lang="en-US" altLang="ja-JP"/>
              <a:t>NIST</a:t>
            </a:r>
            <a:r>
              <a:rPr kumimoji="1" lang="ja-JP" altLang="en-US"/>
              <a:t>が定めた擬似乱数生成アルゴリズム</a:t>
            </a:r>
            <a:r>
              <a:rPr kumimoji="1" lang="en-US" altLang="ja-JP"/>
              <a:t>Dual_EC_DRB</a:t>
            </a:r>
          </a:p>
          <a:p>
            <a:pPr lvl="2"/>
            <a:r>
              <a:rPr kumimoji="1" lang="en-US" altLang="ja-JP"/>
              <a:t>2013</a:t>
            </a:r>
            <a:r>
              <a:rPr kumimoji="1" lang="ja-JP" altLang="en-US"/>
              <a:t>年バックドアがあると報道</a:t>
            </a:r>
            <a:endParaRPr kumimoji="1" lang="en-US" altLang="ja-JP"/>
          </a:p>
          <a:p>
            <a:pPr lvl="2"/>
            <a:r>
              <a:rPr kumimoji="1" lang="ja-JP" altLang="en-US"/>
              <a:t>その他の暗号技術</a:t>
            </a:r>
            <a:r>
              <a:rPr kumimoji="1" lang="en-US" altLang="ja-JP"/>
              <a:t>(NIST P-256</a:t>
            </a:r>
            <a:r>
              <a:rPr kumimoji="1" lang="ja-JP" altLang="en-US"/>
              <a:t>など</a:t>
            </a:r>
            <a:r>
              <a:rPr kumimoji="1" lang="en-US" altLang="ja-JP"/>
              <a:t>)</a:t>
            </a:r>
            <a:r>
              <a:rPr kumimoji="1" lang="ja-JP" altLang="en-US"/>
              <a:t>は大丈夫</a:t>
            </a:r>
            <a:r>
              <a:rPr kumimoji="1" lang="en-US" altLang="ja-JP"/>
              <a:t>?</a:t>
            </a:r>
          </a:p>
          <a:p>
            <a:r>
              <a:rPr kumimoji="1" lang="en-US" altLang="ja-JP"/>
              <a:t>SafeCurves : </a:t>
            </a:r>
            <a:r>
              <a:rPr kumimoji="1" lang="en-US" altLang="ja-JP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https://safecurves.cr.yp.to/rigid.html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31047C-A6FE-464B-8CFF-19C1E803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05DF6A4-41C5-454B-AC97-6C594B60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パラメータ選択の恣意性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5C6F77-BA7E-4DBE-944D-DDDABC9C9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17" y="3263271"/>
            <a:ext cx="66523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32304E2-BBC1-4AAE-826E-8FAB798CF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HKDF (HMAC-based Key Derivation Function)</a:t>
                </a:r>
              </a:p>
              <a:p>
                <a:pPr lvl="1"/>
                <a:r>
                  <a:rPr kumimoji="1" lang="en-US" altLang="ja-JP"/>
                  <a:t>HMAC</a:t>
                </a:r>
                <a:r>
                  <a:rPr kumimoji="1" lang="ja-JP" altLang="en-US"/>
                  <a:t>を利用した鍵導出関数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短いシードから秘密鍵に利用できる安全な擬似乱数を生成</a:t>
                </a:r>
                <a:endParaRPr kumimoji="1" lang="en-US" altLang="ja-JP"/>
              </a:p>
              <a:p>
                <a:r>
                  <a:rPr kumimoji="1" lang="en-US" altLang="ja-JP"/>
                  <a:t>HKDF-Extract</a:t>
                </a:r>
              </a:p>
              <a:p>
                <a:pPr lvl="1"/>
                <a:r>
                  <a:rPr kumimoji="1" lang="en-US" altLang="ja-JP"/>
                  <a:t>salt : </a:t>
                </a:r>
                <a:r>
                  <a:rPr kumimoji="1" lang="ja-JP" altLang="en-US"/>
                  <a:t>秘密ではないランダムな値</a:t>
                </a:r>
                <a:r>
                  <a:rPr kumimoji="1" lang="en-US" altLang="ja-JP"/>
                  <a:t>, x : DH</a:t>
                </a:r>
                <a:r>
                  <a:rPr kumimoji="1" lang="ja-JP" altLang="en-US"/>
                  <a:t>鍵共有などの結果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prk = HMAC(salt, x)</a:t>
                </a:r>
              </a:p>
              <a:p>
                <a:r>
                  <a:rPr kumimoji="1" lang="en-US" altLang="ja-JP"/>
                  <a:t>H</a:t>
                </a:r>
                <a:r>
                  <a:rPr lang="en-US" altLang="ja-JP"/>
                  <a:t>KDF-Expand</a:t>
                </a:r>
              </a:p>
              <a:p>
                <a:pPr lvl="1"/>
                <a:r>
                  <a:rPr kumimoji="1" lang="en-US" altLang="ja-JP"/>
                  <a:t>prk</a:t>
                </a:r>
                <a:r>
                  <a:rPr kumimoji="1" lang="ja-JP" altLang="en-US"/>
                  <a:t>と付加情報</a:t>
                </a:r>
                <a:r>
                  <a:rPr kumimoji="1" lang="en-US" altLang="ja-JP"/>
                  <a:t>info</a:t>
                </a:r>
                <a:r>
                  <a:rPr kumimoji="1" lang="ja-JP" altLang="en-US"/>
                  <a:t>から複数の安全な擬似乱数を生成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𝐻𝑀𝐴𝐶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𝑝𝑟𝑘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""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info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𝐻𝑀𝐴𝐶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𝑝𝑟𝑘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info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𝐻𝑀𝐴𝐶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𝑝𝑟𝑘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info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3)</m:t>
                    </m:r>
                  </m:oMath>
                </a14:m>
                <a:endParaRPr kumimoji="1" lang="en-US" altLang="ja-JP"/>
              </a:p>
              <a:p>
                <a:r>
                  <a:rPr kumimoji="1" lang="en-US" altLang="ja-JP"/>
                  <a:t>Derive-Secret</a:t>
                </a:r>
                <a:endParaRPr lang="en-US" altLang="ja-JP"/>
              </a:p>
              <a:p>
                <a:pPr lvl="1"/>
                <a:r>
                  <a:rPr kumimoji="1" lang="en-US" altLang="ja-JP"/>
                  <a:t>info</a:t>
                </a:r>
                <a:r>
                  <a:rPr kumimoji="1" lang="ja-JP" altLang="en-US"/>
                  <a:t>にヘッダ情報を付与して</a:t>
                </a:r>
                <a:r>
                  <a:rPr kumimoji="1" lang="en-US" altLang="ja-JP"/>
                  <a:t>HKDF-Expand</a:t>
                </a:r>
                <a:r>
                  <a:rPr kumimoji="1" lang="ja-JP" altLang="en-US"/>
                  <a:t>を呼び出す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32304E2-BBC1-4AAE-826E-8FAB798CF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142" b="-9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5B8295-E56B-4FEB-B0E9-972C3D9C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5D2294A-DF67-4616-AA9B-B85BBBEC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新しい鍵導出アルゴリズム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140227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EAF35-7EC5-4F20-B101-B7A9E88C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概要 </a:t>
            </a:r>
            <a:r>
              <a:rPr kumimoji="1" lang="en-US" altLang="ja-JP"/>
              <a:t>: </a:t>
            </a:r>
            <a:r>
              <a:rPr kumimoji="1" lang="ja-JP" altLang="en-US"/>
              <a:t>詳細は</a:t>
            </a:r>
            <a:r>
              <a:rPr kumimoji="1" lang="en-US" altLang="ja-JP"/>
              <a:t>RFC-8446</a:t>
            </a:r>
            <a:r>
              <a:rPr kumimoji="1" lang="ja-JP" altLang="en-US"/>
              <a:t>参照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218250" lvl="1" indent="0">
              <a:buNone/>
            </a:pPr>
            <a:r>
              <a:rPr kumimoji="1" lang="ja-JP" altLang="en-US"/>
              <a:t>ドラフトではマスターシークレット→メインシークレット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E6146EA-5B2D-4893-8DA9-91897979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9A0EF0-3651-4511-8D5F-612F368C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鍵導出手順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D89ECE-BEBD-43B7-9D00-84EE165C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13882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4A12F44-D3F1-4893-B8D6-A882BB6F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現代暗号</a:t>
            </a:r>
            <a:endParaRPr kumimoji="1" lang="en-US" altLang="ja-JP"/>
          </a:p>
          <a:p>
            <a:pPr lvl="1"/>
            <a:r>
              <a:rPr kumimoji="1" lang="ja-JP" altLang="en-US"/>
              <a:t>計算量的安全性に基づく理論的な評価</a:t>
            </a:r>
            <a:endParaRPr kumimoji="1" lang="en-US" altLang="ja-JP"/>
          </a:p>
          <a:p>
            <a:pPr lvl="1"/>
            <a:r>
              <a:rPr kumimoji="1" lang="ja-JP" altLang="en-US"/>
              <a:t>複数の暗号技術を組み合わせたときの評価は完全ではない</a:t>
            </a:r>
            <a:endParaRPr kumimoji="1" lang="en-US" altLang="ja-JP"/>
          </a:p>
          <a:p>
            <a:pPr lvl="1"/>
            <a:r>
              <a:rPr kumimoji="1" lang="ja-JP" altLang="en-US"/>
              <a:t>実装の不具合による攻撃</a:t>
            </a:r>
            <a:endParaRPr kumimoji="1" lang="en-US" altLang="ja-JP"/>
          </a:p>
          <a:p>
            <a:r>
              <a:rPr kumimoji="1" lang="ja-JP" altLang="en-US"/>
              <a:t>形式手法 </a:t>
            </a:r>
            <a:r>
              <a:rPr kumimoji="1" lang="en-US" altLang="ja-JP"/>
              <a:t>(formal method)</a:t>
            </a:r>
          </a:p>
          <a:p>
            <a:pPr lvl="1"/>
            <a:r>
              <a:rPr kumimoji="1" lang="ja-JP" altLang="en-US"/>
              <a:t>プロトコルの安全性を</a:t>
            </a:r>
            <a:r>
              <a:rPr lang="ja-JP" altLang="en-US"/>
              <a:t>自動検証ツール</a:t>
            </a:r>
            <a:r>
              <a:rPr lang="en-US" altLang="ja-JP"/>
              <a:t>(</a:t>
            </a:r>
            <a:r>
              <a:rPr kumimoji="1" lang="ja-JP" altLang="en-US"/>
              <a:t>プログラム</a:t>
            </a:r>
            <a:r>
              <a:rPr kumimoji="1" lang="en-US" altLang="ja-JP"/>
              <a:t>)</a:t>
            </a:r>
            <a:r>
              <a:rPr kumimoji="1" lang="ja-JP" altLang="en-US"/>
              <a:t>で判定</a:t>
            </a:r>
            <a:endParaRPr lang="en-US" altLang="ja-JP"/>
          </a:p>
          <a:p>
            <a:r>
              <a:rPr lang="ja-JP" altLang="en-US"/>
              <a:t>モデル検証</a:t>
            </a:r>
            <a:r>
              <a:rPr lang="en-US" altLang="ja-JP"/>
              <a:t>(e.g., ProVerif)</a:t>
            </a:r>
          </a:p>
          <a:p>
            <a:pPr lvl="1"/>
            <a:r>
              <a:rPr lang="ja-JP" altLang="en-US"/>
              <a:t>プロトコルをモデル化</a:t>
            </a:r>
            <a:endParaRPr lang="en-US" altLang="ja-JP"/>
          </a:p>
          <a:p>
            <a:pPr lvl="2"/>
            <a:r>
              <a:rPr lang="ja-JP" altLang="en-US"/>
              <a:t>数式を用いて厳密化</a:t>
            </a:r>
            <a:endParaRPr lang="en-US" altLang="ja-JP"/>
          </a:p>
          <a:p>
            <a:pPr lvl="1"/>
            <a:r>
              <a:rPr lang="ja-JP" altLang="en-US"/>
              <a:t>モデルをツールに入力</a:t>
            </a:r>
            <a:endParaRPr lang="en-US" altLang="ja-JP"/>
          </a:p>
          <a:p>
            <a:pPr lvl="2"/>
            <a:r>
              <a:rPr lang="ja-JP" altLang="en-US"/>
              <a:t>問題があれば出力</a:t>
            </a:r>
            <a:endParaRPr lang="en-US" altLang="ja-JP"/>
          </a:p>
          <a:p>
            <a:pPr lvl="1"/>
            <a:r>
              <a:rPr lang="ja-JP" altLang="en-US"/>
              <a:t>問題が見つからなかったと</a:t>
            </a:r>
            <a:br>
              <a:rPr lang="en-US" altLang="ja-JP"/>
            </a:br>
            <a:r>
              <a:rPr lang="ja-JP" altLang="en-US"/>
              <a:t>いって安全とは限らない</a:t>
            </a:r>
            <a:endParaRPr lang="en-US" altLang="ja-JP"/>
          </a:p>
          <a:p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39AFDB-713B-4AE6-9A30-14449919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D58DA2E-7D50-4743-B44B-D7C612FA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形式手法による安全性検証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4482D1-7F05-46D5-94CC-AACDEAFF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645023"/>
            <a:ext cx="1872208" cy="30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305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Office PowerPoint</Application>
  <PresentationFormat>画面に合わせる (4:3)</PresentationFormat>
  <Paragraphs>213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暗認本読書9 TLSとネットワークセキュリティ</vt:lpstr>
      <vt:lpstr>TLS 1.3</vt:lpstr>
      <vt:lpstr>TLS 1.2の通信プロトコル</vt:lpstr>
      <vt:lpstr>TLS 1.3の通信プロトコル</vt:lpstr>
      <vt:lpstr>暗号化アルゴリズムの整備</vt:lpstr>
      <vt:lpstr>パラメータ選択の恣意性</vt:lpstr>
      <vt:lpstr>新しい鍵導出アルゴリズム</vt:lpstr>
      <vt:lpstr>鍵導出手順</vt:lpstr>
      <vt:lpstr>形式手法による安全性検証</vt:lpstr>
      <vt:lpstr>定理証明</vt:lpstr>
      <vt:lpstr>認証付き暗号</vt:lpstr>
      <vt:lpstr>AEADのアルゴリズム</vt:lpstr>
      <vt:lpstr>AEADの例</vt:lpstr>
      <vt:lpstr>AES-GCM</vt:lpstr>
      <vt:lpstr>ChaCha-20 Poly1305</vt:lpstr>
      <vt:lpstr>Poly1305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2021-11-18T09:21:47Z</dcterms:modified>
</cp:coreProperties>
</file>