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50"/>
  </p:notesMasterIdLst>
  <p:handoutMasterIdLst>
    <p:handoutMasterId r:id="rId51"/>
  </p:handoutMasterIdLst>
  <p:sldIdLst>
    <p:sldId id="55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33" r:id="rId43"/>
    <p:sldId id="634" r:id="rId44"/>
    <p:sldId id="635" r:id="rId45"/>
    <p:sldId id="636" r:id="rId46"/>
    <p:sldId id="637" r:id="rId47"/>
    <p:sldId id="638" r:id="rId48"/>
    <p:sldId id="639" r:id="rId49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89" d="100"/>
          <a:sy n="89" d="100"/>
        </p:scale>
        <p:origin x="115" y="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https://ninjalab.io/a-side-journey-to-tit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7</a:t>
            </a:r>
            <a:br>
              <a:rPr lang="en-US" altLang="ja-JP"/>
            </a:br>
            <a:r>
              <a:rPr lang="en-US" altLang="ja-JP" sz="2400"/>
              <a:t>SHA-2/SHA-3, MAC, </a:t>
            </a:r>
            <a:r>
              <a:rPr lang="ja-JP" altLang="en-US" sz="2400"/>
              <a:t>署名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2021/11/11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A9510CD-B09D-4C27-B64A-C24AC9FD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284984"/>
            <a:ext cx="8136904" cy="235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衝突困難性を破る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何でもよいから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となる異なる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を見つける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見つけた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が「たまたま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」であることはありえない</a:t>
                </a:r>
                <a:endParaRPr kumimoji="1" lang="en-US" altLang="ja-JP"/>
              </a:p>
              <a:p>
                <a:r>
                  <a:rPr kumimoji="1" lang="ja-JP" altLang="en-US"/>
                  <a:t>衝突した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PDF</a:t>
                </a:r>
              </a:p>
              <a:p>
                <a:pPr lvl="1"/>
                <a:r>
                  <a:rPr kumimoji="1" lang="ja-JP" altLang="en-US"/>
                  <a:t>違いは</a:t>
                </a:r>
                <a:r>
                  <a:rPr kumimoji="1" lang="en-US" altLang="ja-JP"/>
                  <a:t>422435byte</a:t>
                </a:r>
                <a:r>
                  <a:rPr kumimoji="1" lang="ja-JP" altLang="en-US"/>
                  <a:t>中のたった</a:t>
                </a:r>
                <a:r>
                  <a:rPr kumimoji="1" lang="en-US" altLang="ja-JP"/>
                  <a:t>62byte</a:t>
                </a:r>
                <a:r>
                  <a:rPr kumimoji="1" lang="ja-JP" altLang="en-US"/>
                  <a:t>だけ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ja-JP" altLang="en-US"/>
                  <a:t>疑問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どうやってそのようなファイルを探したのか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なぜ異なる画像が表示されているのか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6D7BFD-3291-45EB-98DC-130753C1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6659A98-13C4-463F-A4EC-AEC813B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衝突した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PDF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Merkle–Damgård</a:t>
                </a:r>
                <a:r>
                  <a:rPr lang="ja-JP" altLang="en-US"/>
                  <a:t>構成</a:t>
                </a:r>
                <a:endParaRPr lang="en-US" altLang="ja-JP"/>
              </a:p>
              <a:p>
                <a:pPr lvl="1"/>
                <a:r>
                  <a:rPr kumimoji="1" lang="ja-JP" altLang="en-US"/>
                  <a:t>入力データをブロックに分割して内部状態を圧縮関数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で更新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途中で内部状態が衝突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同じになる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とそれ以降が同じなら</a:t>
                </a:r>
                <a:br>
                  <a:rPr kumimoji="1" lang="en-US" altLang="ja-JP"/>
                </a:br>
                <a:r>
                  <a:rPr kumimoji="1" lang="ja-JP" altLang="en-US"/>
                  <a:t>ずっと同じ内部状態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12DC3-498D-4625-8F2A-C44A7D2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1CC995A-A6A6-4B85-8520-BA7054E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の構造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559D47-5668-46B6-A932-20E559DB4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544270"/>
            <a:ext cx="6264696" cy="41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1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同じ内部状態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/>
                  <a:t>に異なるブロック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少しだけ異なる内部状態になる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そのあと別のブロック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を与えて内部状態を衝突させる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そのようなブロックのペアを効率よく探す研究と計算資源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D38565-3F1E-417A-A9D5-B5529F12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D19018-F581-4768-88D2-0370D5A9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衝突困難性を破る部分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37B23C-EBBC-4327-A83F-3A1B2DBF8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74749"/>
            <a:ext cx="5904656" cy="40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7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JPEG</a:t>
                </a:r>
                <a:r>
                  <a:rPr kumimoji="1" lang="ja-JP" altLang="en-US"/>
                  <a:t>画像</a:t>
                </a:r>
                <a:r>
                  <a:rPr kumimoji="1" lang="en-US" altLang="ja-JP"/>
                  <a:t>X, Y</a:t>
                </a:r>
                <a:r>
                  <a:rPr kumimoji="1" lang="ja-JP" altLang="en-US"/>
                  <a:t>を用意する</a:t>
                </a:r>
                <a:endParaRPr kumimoji="1" lang="en-US" altLang="ja-JP"/>
              </a:p>
              <a:p>
                <a:r>
                  <a:rPr kumimoji="1" lang="ja-JP" altLang="en-US"/>
                  <a:t>「もし先頭から</a:t>
                </a:r>
                <a:r>
                  <a:rPr kumimoji="1" lang="en-US" altLang="ja-JP"/>
                  <a:t>192byte</a:t>
                </a:r>
                <a:r>
                  <a:rPr kumimoji="1" lang="ja-JP" altLang="en-US"/>
                  <a:t>目が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X,</a:t>
                </a:r>
                <a:br>
                  <a:rPr kumimoji="1" lang="en-US" altLang="ja-JP"/>
                </a:br>
                <a:r>
                  <a:rPr kumimoji="1" lang="ja-JP" altLang="en-US"/>
                  <a:t>そうでなければ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を表示する」</a:t>
                </a:r>
                <a:r>
                  <a:rPr kumimoji="1" lang="en-US" altLang="ja-JP"/>
                  <a:t>PDF1</a:t>
                </a:r>
                <a:r>
                  <a:rPr kumimoji="1" lang="ja-JP" altLang="en-US"/>
                  <a:t>を作成する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PDF1</a:t>
                </a:r>
                <a:r>
                  <a:rPr lang="ja-JP" altLang="en-US"/>
                  <a:t>のブロックを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に置き換えた</a:t>
                </a:r>
                <a:r>
                  <a:rPr kumimoji="1" lang="en-US" altLang="ja-JP"/>
                  <a:t>PDF2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置き換えたブロック以外は同じなので</a:t>
                </a:r>
                <a:r>
                  <a:rPr kumimoji="1" lang="en-US" altLang="ja-JP"/>
                  <a:t>SHA-1</a:t>
                </a:r>
                <a:r>
                  <a:rPr kumimoji="1" lang="ja-JP" altLang="en-US"/>
                  <a:t>が一致する</a:t>
                </a:r>
                <a:endParaRPr kumimoji="1" lang="en-US" altLang="ja-JP"/>
              </a:p>
              <a:p>
                <a:r>
                  <a:rPr kumimoji="1" lang="ja-JP" altLang="en-US"/>
                  <a:t>「もし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なら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を表示する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</a:t>
                </a:r>
                <a:endParaRPr kumimoji="1" lang="en-US" altLang="ja-JP"/>
              </a:p>
              <a:p>
                <a:pPr lvl="1"/>
                <a:r>
                  <a:rPr lang="en-US" altLang="ja-JP"/>
                  <a:t>JPEG</a:t>
                </a:r>
                <a:r>
                  <a:rPr lang="ja-JP" altLang="en-US"/>
                  <a:t>のコメント機能を利用</a:t>
                </a:r>
                <a:r>
                  <a:rPr lang="en-US" altLang="ja-JP"/>
                  <a:t>(PDF1</a:t>
                </a:r>
                <a:r>
                  <a:rPr lang="ja-JP" altLang="en-US"/>
                  <a:t>と</a:t>
                </a:r>
                <a:r>
                  <a:rPr lang="en-US" altLang="ja-JP"/>
                  <a:t>2</a:t>
                </a:r>
                <a:r>
                  <a:rPr lang="ja-JP" altLang="en-US"/>
                  <a:t>で異なるコメント区間</a:t>
                </a:r>
                <a:r>
                  <a:rPr lang="en-US" altLang="ja-JP"/>
                  <a:t>)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9118C-9756-4CB6-9514-D84C065E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732C84-7499-4BD8-BF63-0DF51C0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PDF</a:t>
            </a:r>
            <a:r>
              <a:rPr kumimoji="1" lang="ja-JP" altLang="en-US"/>
              <a:t>に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JPEG</a:t>
            </a:r>
            <a:r>
              <a:rPr kumimoji="1" lang="ja-JP" altLang="en-US"/>
              <a:t>を埋め込む方法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D55C35-BE07-4AF8-B83F-99DD9775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35145"/>
            <a:ext cx="7200800" cy="26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084BC54-D08D-4CBA-887F-8B9F7C29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（</a:t>
            </a:r>
            <a:r>
              <a:rPr lang="en-US" altLang="ja-JP"/>
              <a:t>Message Authentication Code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データの完全性</a:t>
            </a:r>
            <a:r>
              <a:rPr kumimoji="1" lang="en-US" altLang="ja-JP"/>
              <a:t>(</a:t>
            </a:r>
            <a:r>
              <a:rPr kumimoji="1" lang="ja-JP" altLang="en-US"/>
              <a:t>変わっていないこと</a:t>
            </a:r>
            <a:r>
              <a:rPr kumimoji="1" lang="en-US" altLang="ja-JP"/>
              <a:t>)</a:t>
            </a:r>
            <a:r>
              <a:rPr kumimoji="1" lang="ja-JP" altLang="en-US"/>
              <a:t>を保証する仕組み</a:t>
            </a:r>
            <a:endParaRPr kumimoji="1" lang="en-US" altLang="ja-JP"/>
          </a:p>
          <a:p>
            <a:r>
              <a:rPr lang="en-US" altLang="ja-JP"/>
              <a:t>MAC</a:t>
            </a:r>
            <a:r>
              <a:rPr lang="ja-JP" altLang="en-US"/>
              <a:t>のアルゴリズム</a:t>
            </a:r>
            <a:endParaRPr lang="en-US" altLang="ja-JP"/>
          </a:p>
          <a:p>
            <a:pPr lvl="1"/>
            <a:r>
              <a:rPr kumimoji="1" lang="ja-JP" altLang="en-US"/>
              <a:t>秘密鍵</a:t>
            </a:r>
            <a:r>
              <a:rPr kumimoji="1" lang="en-US" altLang="ja-JP"/>
              <a:t>s</a:t>
            </a:r>
            <a:r>
              <a:rPr kumimoji="1" lang="ja-JP" altLang="en-US"/>
              <a:t>とデータ</a:t>
            </a:r>
            <a:r>
              <a:rPr kumimoji="1" lang="en-US" altLang="ja-JP"/>
              <a:t>m</a:t>
            </a:r>
            <a:r>
              <a:rPr kumimoji="1" lang="ja-JP" altLang="en-US"/>
              <a:t>から</a:t>
            </a:r>
            <a:r>
              <a:rPr kumimoji="1" lang="en-US" altLang="ja-JP"/>
              <a:t>MAC</a:t>
            </a:r>
            <a:r>
              <a:rPr kumimoji="1" lang="ja-JP" altLang="en-US"/>
              <a:t>値</a:t>
            </a:r>
            <a:r>
              <a:rPr kumimoji="1" lang="en-US" altLang="ja-JP"/>
              <a:t>t(</a:t>
            </a:r>
            <a:r>
              <a:rPr kumimoji="1" lang="ja-JP" altLang="en-US"/>
              <a:t>固定長</a:t>
            </a:r>
            <a:r>
              <a:rPr kumimoji="1" lang="en-US" altLang="ja-JP"/>
              <a:t>)</a:t>
            </a:r>
            <a:r>
              <a:rPr kumimoji="1" lang="ja-JP" altLang="en-US"/>
              <a:t>を生成する</a:t>
            </a:r>
            <a:endParaRPr kumimoji="1" lang="en-US" altLang="ja-JP"/>
          </a:p>
          <a:p>
            <a:pPr lvl="1"/>
            <a:r>
              <a:rPr kumimoji="1" lang="en-US" altLang="ja-JP"/>
              <a:t>t</a:t>
            </a:r>
            <a:r>
              <a:rPr kumimoji="1" lang="ja-JP" altLang="en-US"/>
              <a:t>からもとのデータは復元できない</a:t>
            </a:r>
            <a:r>
              <a:rPr kumimoji="1" lang="en-US" altLang="ja-JP"/>
              <a:t>(</a:t>
            </a:r>
            <a:r>
              <a:rPr kumimoji="1" lang="ja-JP" altLang="en-US"/>
              <a:t>「暗号化」ではない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C7527F-286E-4247-AD60-CDC53026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3CDA181-8C0B-439C-AB11-071496FC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メッセージ認証符号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5C3A0A-C34E-487E-A335-75B441296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60"/>
            <a:ext cx="7488832" cy="36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658738D-4B78-4BC4-BCDC-2541129C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利用時のデータ</a:t>
            </a:r>
            <a:r>
              <a:rPr kumimoji="1" lang="en-US" altLang="ja-JP"/>
              <a:t>m</a:t>
            </a:r>
            <a:r>
              <a:rPr kumimoji="1" lang="ja-JP" altLang="en-US"/>
              <a:t>はそのまま送る</a:t>
            </a:r>
            <a:endParaRPr kumimoji="1" lang="en-US" altLang="ja-JP"/>
          </a:p>
          <a:p>
            <a:pPr lvl="1"/>
            <a:r>
              <a:rPr kumimoji="1" lang="ja-JP" altLang="en-US"/>
              <a:t>通信を盗聴すればデータは見える</a:t>
            </a:r>
            <a:endParaRPr kumimoji="1" lang="en-US" altLang="ja-JP"/>
          </a:p>
          <a:p>
            <a:pPr lvl="1"/>
            <a:r>
              <a:rPr kumimoji="1" lang="ja-JP" altLang="en-US"/>
              <a:t>秘匿性が必要ならデータ</a:t>
            </a:r>
            <a:r>
              <a:rPr kumimoji="1" lang="en-US" altLang="ja-JP"/>
              <a:t>m</a:t>
            </a:r>
            <a:r>
              <a:rPr kumimoji="1" lang="ja-JP" altLang="en-US"/>
              <a:t>を暗号化しなければならない</a:t>
            </a:r>
            <a:endParaRPr kumimoji="1" lang="en-US" altLang="ja-JP"/>
          </a:p>
          <a:p>
            <a:r>
              <a:rPr kumimoji="1" lang="ja-JP" altLang="en-US"/>
              <a:t>逆に</a:t>
            </a:r>
            <a:endParaRPr kumimoji="1" lang="en-US" altLang="ja-JP"/>
          </a:p>
          <a:p>
            <a:pPr lvl="1"/>
            <a:r>
              <a:rPr kumimoji="1" lang="ja-JP" altLang="en-US"/>
              <a:t>データが暗号化されているからといって改竄されていない</a:t>
            </a:r>
            <a:br>
              <a:rPr kumimoji="1" lang="en-US" altLang="ja-JP"/>
            </a:br>
            <a:r>
              <a:rPr kumimoji="1" lang="ja-JP" altLang="en-US"/>
              <a:t>とは限らない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ja-JP" altLang="en-US"/>
              <a:t>秘匿性と完全性の両立→認証付き暗号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A97A676-1D09-4E18-83F7-72301339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9D15ADE-8606-44B6-9A5F-73B67C3E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完全性と秘匿性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2D7DC45-D5E8-4C46-B6AB-D2DCDEAEB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5750"/>
              </p:ext>
            </p:extLst>
          </p:nvPr>
        </p:nvGraphicFramePr>
        <p:xfrm>
          <a:off x="140364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9175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2624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966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暗号技術＼性質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秘匿性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5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1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22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E86D18-CF28-459C-89E8-FFD55DB2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盗聴した攻撃者は偽データとその</a:t>
            </a:r>
            <a:r>
              <a:rPr kumimoji="1" lang="en-US" altLang="ja-JP"/>
              <a:t>MAC</a:t>
            </a:r>
            <a:r>
              <a:rPr kumimoji="1" lang="ja-JP" altLang="en-US"/>
              <a:t>値の組を作れてはいけない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9F26F4-83DE-4194-BC8D-DD0C7E41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F7BE459-0612-4E1D-AB5B-E5BFEA45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F42C36-8C67-46B0-8157-4C0E3640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988840"/>
            <a:ext cx="7560840" cy="40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8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E499AA4-1F5A-4D9A-8AE8-BD48AEB5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74322"/>
            <a:ext cx="6696744" cy="2878878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D8C69C-DD55-4420-A2AE-7AC3FB8C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HMAC(Hash-based MAC)</a:t>
            </a:r>
          </a:p>
          <a:p>
            <a:pPr lvl="1"/>
            <a:r>
              <a:rPr kumimoji="1" lang="ja-JP" altLang="en-US"/>
              <a:t>ハッシュ関数を使って構成する</a:t>
            </a:r>
            <a:endParaRPr kumimoji="1" lang="en-US" altLang="ja-JP"/>
          </a:p>
          <a:p>
            <a:r>
              <a:rPr kumimoji="1" lang="en-US" altLang="ja-JP"/>
              <a:t>CMAC(Cipher-based MAC)</a:t>
            </a:r>
          </a:p>
          <a:p>
            <a:pPr lvl="1"/>
            <a:r>
              <a:rPr kumimoji="1" lang="ja-JP" altLang="en-US"/>
              <a:t>ブロック暗号を使って構成する</a:t>
            </a:r>
            <a:endParaRPr kumimoji="1" lang="en-US" altLang="ja-JP"/>
          </a:p>
          <a:p>
            <a:pPr lvl="1"/>
            <a:r>
              <a:rPr kumimoji="1" lang="ja-JP" altLang="en-US"/>
              <a:t>他いろいろ</a:t>
            </a:r>
            <a:endParaRPr kumimoji="1" lang="en-US" altLang="ja-JP"/>
          </a:p>
          <a:p>
            <a:r>
              <a:rPr kumimoji="1" lang="en-US" altLang="ja-JP"/>
              <a:t>HMAC-SHA-256 ; </a:t>
            </a:r>
            <a:r>
              <a:rPr kumimoji="1" lang="ja-JP" altLang="en-US"/>
              <a:t>秘密鍵</a:t>
            </a:r>
            <a:r>
              <a:rPr kumimoji="1" lang="en-US" altLang="ja-JP"/>
              <a:t>s, </a:t>
            </a:r>
            <a:r>
              <a:rPr kumimoji="1" lang="ja-JP" altLang="en-US"/>
              <a:t>データ</a:t>
            </a:r>
            <a:r>
              <a:rPr kumimoji="1" lang="en-US" altLang="ja-JP"/>
              <a:t>m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marL="0" indent="0">
              <a:buNone/>
            </a:pPr>
            <a:r>
              <a:rPr kumimoji="1" lang="en-US" altLang="ja-JP" sz="1800"/>
              <a:t>                                                                                              『</a:t>
            </a:r>
            <a:r>
              <a:rPr kumimoji="1" lang="ja-JP" altLang="en-US" sz="1800"/>
              <a:t>暗認本</a:t>
            </a:r>
            <a:r>
              <a:rPr kumimoji="1" lang="en-US" altLang="ja-JP" sz="1800"/>
              <a:t>』p.163</a:t>
            </a:r>
            <a:endParaRPr kumimoji="1" lang="ja-JP" altLang="en-US" sz="180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2CB4FE8-92AC-4ADC-A3E0-EF3C414B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B1DF60-3A6C-4FBC-9974-BB8F88A5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の構成法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FADC783-AB15-455E-ADA6-3D8B4F81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紙の署名はコピーされにくいことが前提</a:t>
            </a:r>
            <a:endParaRPr kumimoji="1" lang="en-US" altLang="ja-JP"/>
          </a:p>
          <a:p>
            <a:r>
              <a:rPr kumimoji="1" lang="ja-JP" altLang="en-US"/>
              <a:t>デジタルデータはコピーが容易</a:t>
            </a:r>
            <a:endParaRPr kumimoji="1" lang="en-US" altLang="ja-JP"/>
          </a:p>
          <a:p>
            <a:pPr lvl="1"/>
            <a:r>
              <a:rPr kumimoji="1" lang="ja-JP" altLang="en-US"/>
              <a:t>データ</a:t>
            </a:r>
            <a:r>
              <a:rPr kumimoji="1" lang="en-US" altLang="ja-JP"/>
              <a:t>(</a:t>
            </a:r>
            <a:r>
              <a:rPr kumimoji="1" lang="ja-JP" altLang="en-US"/>
              <a:t>契約書など</a:t>
            </a:r>
            <a:r>
              <a:rPr kumimoji="1" lang="en-US" altLang="ja-JP"/>
              <a:t>)</a:t>
            </a:r>
            <a:r>
              <a:rPr kumimoji="1" lang="ja-JP" altLang="en-US"/>
              <a:t>と署名の強固な結びつきが必要</a:t>
            </a:r>
            <a:endParaRPr kumimoji="1"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完全性</a:t>
            </a:r>
            <a:endParaRPr kumimoji="1" lang="en-US" altLang="ja-JP"/>
          </a:p>
          <a:p>
            <a:pPr lvl="1"/>
            <a:r>
              <a:rPr kumimoji="1" lang="ja-JP" altLang="en-US"/>
              <a:t>データが少しでも異なると偽物と判定</a:t>
            </a:r>
            <a:endParaRPr kumimoji="1" lang="en-US" altLang="ja-JP"/>
          </a:p>
          <a:p>
            <a:r>
              <a:rPr kumimoji="1" lang="ja-JP" altLang="en-US"/>
              <a:t>否認防止</a:t>
            </a:r>
            <a:endParaRPr kumimoji="1" lang="en-US" altLang="ja-JP"/>
          </a:p>
          <a:p>
            <a:pPr lvl="1"/>
            <a:r>
              <a:rPr kumimoji="1" lang="ja-JP" altLang="en-US"/>
              <a:t>署名が正しければその署名を作成したのは本人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8874C4D-67AD-48BB-917D-8C71F39C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35C8B4-6402-4022-8EE6-E9E11B9C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92446E-9660-49C9-9C4D-B79F49DE6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31877"/>
            <a:ext cx="6696744" cy="23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DCC108B-1D3E-4195-9CCA-366BFCEB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36912"/>
            <a:ext cx="6120680" cy="3672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65B952-87E4-4AB7-B042-140F51DD4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アリス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署名者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ボブ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正当性確認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</a:t>
                </a:r>
                <a:r>
                  <a:rPr lang="en-US" altLang="ja-JP"/>
                  <a:t> : </a:t>
                </a:r>
                <a:r>
                  <a:rPr kumimoji="1" lang="ja-JP" altLang="en-US"/>
                  <a:t>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を作成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は秘密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は公開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アリスはデータ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から署名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を作成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検証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ボブはデータ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と署名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を元に受理 </a:t>
                </a:r>
                <a:r>
                  <a:rPr kumimoji="1" lang="en-US" altLang="ja-JP"/>
                  <a:t>or </a:t>
                </a:r>
                <a:r>
                  <a:rPr kumimoji="1" lang="ja-JP" altLang="en-US"/>
                  <a:t>拒否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のサイズは一定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を作ることを「暗号化」とは言わない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からデータ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は「復号」できない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65B952-87E4-4AB7-B042-140F51DD4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20389C-ACA6-4F9E-8ACE-BE721C6C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7FB831-8AAE-4861-8A5E-589B2AA8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署名のアルゴリズム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40607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1041CB-3F13-49DB-8431-6033589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ハッシュ値のサイズ </a:t>
            </a:r>
            <a:r>
              <a:rPr kumimoji="1" lang="en-US" altLang="ja-JP"/>
              <a:t>: 224, 256, 384, 512</a:t>
            </a:r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がよく使われている</a:t>
            </a:r>
            <a:endParaRPr kumimoji="1" lang="en-US" altLang="ja-JP"/>
          </a:p>
          <a:p>
            <a:pPr lvl="2"/>
            <a:r>
              <a:rPr lang="en-US" altLang="ja-JP"/>
              <a:t>SHA-224/SHA-256 ; 32bit</a:t>
            </a:r>
          </a:p>
          <a:p>
            <a:pPr lvl="2"/>
            <a:r>
              <a:rPr kumimoji="1" lang="en-US" altLang="ja-JP"/>
              <a:t>SHA-384/SHA-512 ; 64bi</a:t>
            </a:r>
            <a:r>
              <a:rPr lang="en-US" altLang="ja-JP"/>
              <a:t>t</a:t>
            </a:r>
          </a:p>
          <a:p>
            <a:r>
              <a:rPr lang="en-US" altLang="ja-JP"/>
              <a:t>SHA-256</a:t>
            </a:r>
          </a:p>
          <a:p>
            <a:pPr lvl="1"/>
            <a:r>
              <a:rPr kumimoji="1" lang="en-US" altLang="ja-JP"/>
              <a:t>512bit</a:t>
            </a:r>
            <a:r>
              <a:rPr kumimoji="1" lang="ja-JP" altLang="en-US"/>
              <a:t>のブロックに分割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BE5A9D-DDE8-4B10-9EF6-38918BFC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489492-DB05-4050-8845-F3641EE0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56F5BB-2826-4AC1-8413-26676D0A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80222"/>
            <a:ext cx="57806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79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597504F-25FA-4457-87E7-2092B6D30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攻撃者が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に対する署名を偽造できてはいけない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攻撃者は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以外のデータに対する署名を入手できると想定</a:t>
                </a:r>
                <a:endParaRPr kumimoji="1" lang="en-US" altLang="ja-JP"/>
              </a:p>
              <a:p>
                <a:r>
                  <a:rPr kumimoji="1" lang="ja-JP" altLang="en-US"/>
                  <a:t>存在的偽造困難性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597504F-25FA-4457-87E7-2092B6D30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97AD3D9-54E6-482F-8C00-E0FC3E43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41655D1-FA75-49C3-AF65-CAB2330C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62346-E905-4214-947C-836545FBA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6984776" cy="36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2565E07-1D3D-4FE3-869C-DF71027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共通鍵暗号と公開鍵暗号の違い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lang="en-US" altLang="ja-JP"/>
              <a:t>MAC</a:t>
            </a:r>
            <a:r>
              <a:rPr lang="ja-JP" altLang="en-US"/>
              <a:t>と署名の鍵の扱い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否認防止</a:t>
            </a:r>
            <a:endParaRPr kumimoji="1" lang="en-US" altLang="ja-JP"/>
          </a:p>
          <a:p>
            <a:pPr lvl="1"/>
            <a:r>
              <a:rPr lang="en-US" altLang="ja-JP"/>
              <a:t>MAC</a:t>
            </a:r>
            <a:r>
              <a:rPr lang="ja-JP" altLang="en-US"/>
              <a:t>に否認防止機能は無い </a:t>
            </a:r>
            <a:r>
              <a:rPr lang="en-US" altLang="ja-JP"/>
              <a:t>: </a:t>
            </a:r>
            <a:r>
              <a:rPr lang="ja-JP" altLang="en-US"/>
              <a:t>アリスとボブの両方作成可能</a:t>
            </a:r>
            <a:endParaRPr lang="en-US" altLang="ja-JP"/>
          </a:p>
          <a:p>
            <a:pPr lvl="1"/>
            <a:r>
              <a:rPr kumimoji="1" lang="ja-JP" altLang="en-US"/>
              <a:t>署名 </a:t>
            </a:r>
            <a:r>
              <a:rPr kumimoji="1" lang="en-US" altLang="ja-JP"/>
              <a:t>: </a:t>
            </a:r>
            <a:r>
              <a:rPr kumimoji="1" lang="ja-JP" altLang="en-US"/>
              <a:t>正しい署名はアリスしか作れない</a:t>
            </a:r>
            <a:endParaRPr kumimoji="1" lang="en-US" altLang="ja-JP"/>
          </a:p>
          <a:p>
            <a:pPr lvl="1"/>
            <a:r>
              <a:rPr kumimoji="1" lang="ja-JP" altLang="en-US"/>
              <a:t>署名の方が</a:t>
            </a:r>
            <a:r>
              <a:rPr kumimoji="1" lang="en-US" altLang="ja-JP"/>
              <a:t>MAC</a:t>
            </a:r>
            <a:r>
              <a:rPr kumimoji="1" lang="ja-JP" altLang="en-US"/>
              <a:t>より多機能</a:t>
            </a:r>
            <a:endParaRPr kumimoji="1" lang="en-US" altLang="ja-JP"/>
          </a:p>
          <a:p>
            <a:pPr lvl="2"/>
            <a:r>
              <a:rPr kumimoji="1" lang="ja-JP" altLang="en-US"/>
              <a:t>ただし</a:t>
            </a:r>
            <a:r>
              <a:rPr kumimoji="1" lang="en-US" altLang="ja-JP"/>
              <a:t>MAC</a:t>
            </a:r>
            <a:r>
              <a:rPr kumimoji="1" lang="ja-JP" altLang="en-US"/>
              <a:t>の方が署名より高速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653F63B-E303-43B2-9448-62411EE2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8CC943-0527-4411-B416-5680A5C9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と署名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91FB161-426F-4B74-9D2F-17C325DA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36588"/>
              </p:ext>
            </p:extLst>
          </p:nvPr>
        </p:nvGraphicFramePr>
        <p:xfrm>
          <a:off x="1115616" y="1196752"/>
          <a:ext cx="6450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412086696"/>
                    </a:ext>
                  </a:extLst>
                </a:gridCol>
                <a:gridCol w="1846580">
                  <a:extLst>
                    <a:ext uri="{9D8B030D-6E8A-4147-A177-3AD203B41FA5}">
                      <a16:colId xmlns:a16="http://schemas.microsoft.com/office/drawing/2014/main" val="2973652508"/>
                    </a:ext>
                  </a:extLst>
                </a:gridCol>
                <a:gridCol w="3216593">
                  <a:extLst>
                    <a:ext uri="{9D8B030D-6E8A-4147-A177-3AD203B41FA5}">
                      <a16:colId xmlns:a16="http://schemas.microsoft.com/office/drawing/2014/main" val="875755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方式＼鍵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暗号化に使う鍵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復号に使う鍵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5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共通鍵暗号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秘密（暗号と復号で同じ鍵）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26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公開鍵暗号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公開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秘密（暗号と復号で違う鍵）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250214"/>
                  </a:ext>
                </a:extLst>
              </a:tr>
            </a:tbl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3A7E432-850B-4D2F-A6AC-3A176EDC9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2339"/>
              </p:ext>
            </p:extLst>
          </p:nvPr>
        </p:nvGraphicFramePr>
        <p:xfrm>
          <a:off x="1115616" y="3041904"/>
          <a:ext cx="6450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93">
                  <a:extLst>
                    <a:ext uri="{9D8B030D-6E8A-4147-A177-3AD203B41FA5}">
                      <a16:colId xmlns:a16="http://schemas.microsoft.com/office/drawing/2014/main" val="1286533667"/>
                    </a:ext>
                  </a:extLst>
                </a:gridCol>
                <a:gridCol w="1991367">
                  <a:extLst>
                    <a:ext uri="{9D8B030D-6E8A-4147-A177-3AD203B41FA5}">
                      <a16:colId xmlns:a16="http://schemas.microsoft.com/office/drawing/2014/main" val="444710321"/>
                    </a:ext>
                  </a:extLst>
                </a:gridCol>
                <a:gridCol w="3210606">
                  <a:extLst>
                    <a:ext uri="{9D8B030D-6E8A-4147-A177-3AD203B41FA5}">
                      <a16:colId xmlns:a16="http://schemas.microsoft.com/office/drawing/2014/main" val="147843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方式＼鍵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署名に使う鍵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検証に使う鍵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4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秘密（署名と検証で同じ鍵）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1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署名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公開（署名と検証で違う鍵）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3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10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E1BC0DF-DA7B-494E-9523-9FD933C7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「公開鍵暗号」といえば</a:t>
            </a:r>
            <a:endParaRPr kumimoji="1" lang="en-US" altLang="ja-JP"/>
          </a:p>
          <a:p>
            <a:pPr lvl="1"/>
            <a:r>
              <a:rPr kumimoji="1" lang="en-US" altLang="ja-JP"/>
              <a:t>PKE (Public Key Encryption) </a:t>
            </a:r>
          </a:p>
          <a:p>
            <a:pPr lvl="2"/>
            <a:r>
              <a:rPr kumimoji="1" lang="ja-JP" altLang="en-US"/>
              <a:t>公開鍵を用いた暗号方式 </a:t>
            </a:r>
            <a:r>
              <a:rPr kumimoji="1" lang="en-US" altLang="ja-JP"/>
              <a:t>: </a:t>
            </a:r>
            <a:r>
              <a:rPr kumimoji="1" lang="ja-JP" altLang="en-US"/>
              <a:t>秘匿性のために利用</a:t>
            </a:r>
            <a:endParaRPr kumimoji="1" lang="en-US" altLang="ja-JP"/>
          </a:p>
          <a:p>
            <a:pPr lvl="1"/>
            <a:r>
              <a:rPr kumimoji="1" lang="en-US" altLang="ja-JP"/>
              <a:t>PKC (Public Key Cryptography)</a:t>
            </a:r>
          </a:p>
          <a:p>
            <a:pPr lvl="2"/>
            <a:r>
              <a:rPr lang="en-US" altLang="ja-JP"/>
              <a:t>PKE, DH</a:t>
            </a:r>
            <a:r>
              <a:rPr lang="ja-JP" altLang="en-US"/>
              <a:t>鍵共有</a:t>
            </a:r>
            <a:r>
              <a:rPr lang="en-US" altLang="ja-JP"/>
              <a:t>, </a:t>
            </a:r>
            <a:r>
              <a:rPr lang="ja-JP" altLang="en-US"/>
              <a:t>署名など公開鍵を扱う暗号技術全般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06BEB17-CA81-4C39-BE29-58E4BBC3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97E570-85DE-414F-A68B-1DF70BD7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暗号技術の分類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241ACF4-DC51-450D-82B1-D6AFDE28C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6" y="3166256"/>
            <a:ext cx="7223152" cy="35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4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60D9AE8-69D0-4ECC-BBBD-83895705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809784"/>
            <a:ext cx="6238483" cy="3384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D783DA3-3B3D-49CA-A721-6438ADFE1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楕円曲線を用いた署名方式の一種</a:t>
                </a:r>
                <a:endParaRPr kumimoji="1" lang="en-US" altLang="ja-JP"/>
              </a:p>
              <a:p>
                <a:pPr lvl="1"/>
                <a:r>
                  <a:rPr lang="en-US" altLang="ja-JP"/>
                  <a:t>ECDSA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ja-JP"/>
                  <a:t> PKC but ECDSA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ja-JP"/>
                  <a:t> PKE (</a:t>
                </a:r>
                <a:r>
                  <a:rPr lang="ja-JP" altLang="en-US"/>
                  <a:t>公開鍵暗号</a:t>
                </a:r>
                <a:r>
                  <a:rPr lang="en-US" altLang="ja-JP"/>
                  <a:t>)!</a:t>
                </a:r>
              </a:p>
              <a:p>
                <a:r>
                  <a:rPr kumimoji="1" lang="ja-JP" altLang="en-US"/>
                  <a:t>楕円曲線とその点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を固定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とする</a:t>
                </a:r>
                <a:r>
                  <a:rPr kumimoji="1" lang="en-US" altLang="ja-JP"/>
                  <a:t>.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検証鍵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endParaRPr kumimoji="1" lang="en-US" altLang="ja-JP"/>
              </a:p>
              <a:p>
                <a:pPr lvl="1"/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「秘密鍵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で暗号化」していない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「ハッシュ値を復号して一致を確認」もしていない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D783DA3-3B3D-49CA-A721-6438ADFE1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9C5046-91FF-42CC-A846-E8AADE84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0B09631-A0AA-40BF-B42A-2D501240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ECDSA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91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D16F03-7F33-469B-A964-1BCFE850F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署名の検証鍵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を用いて本人確認する方法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アリスは署名鍵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のペアを生成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をサーバに登録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一度だけ</a:t>
                </a:r>
                <a:r>
                  <a:rPr kumimoji="1" lang="en-US" altLang="ja-JP"/>
                  <a:t>)</a:t>
                </a:r>
              </a:p>
              <a:p>
                <a:pPr lvl="2"/>
                <a:r>
                  <a:rPr kumimoji="1" lang="en-US" altLang="ja-JP"/>
                  <a:t>SSH</a:t>
                </a:r>
                <a:r>
                  <a:rPr kumimoji="1" lang="ja-JP" altLang="en-US"/>
                  <a:t>初回時に検証鍵を自動登録すると</a:t>
                </a:r>
                <a:r>
                  <a:rPr kumimoji="1" lang="en-US" altLang="ja-JP"/>
                  <a:t>MITM</a:t>
                </a:r>
                <a:r>
                  <a:rPr kumimoji="1" lang="ja-JP" altLang="en-US"/>
                  <a:t>の可能性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認証 </a:t>
                </a:r>
                <a:r>
                  <a:rPr kumimoji="1" lang="en-US" altLang="ja-JP"/>
                  <a:t>: DH</a:t>
                </a:r>
                <a:r>
                  <a:rPr kumimoji="1" lang="ja-JP" altLang="en-US"/>
                  <a:t>鍵共有などを元に予測できない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/>
                  <a:t>を生成</a:t>
                </a:r>
                <a:endParaRPr kumimoji="1" lang="en-US" altLang="ja-JP"/>
              </a:p>
              <a:p>
                <a:pPr lvl="2"/>
                <a:r>
                  <a:rPr lang="ja-JP" altLang="en-US">
                    <a:latin typeface="Cambria Math" panose="02040503050406030204" pitchFamily="18" charset="0"/>
                  </a:rPr>
                  <a:t>リプレイ攻撃などへの防御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/>
                  <a:t>に署名して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をサーバに送り検証してもらう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D16F03-7F33-469B-A964-1BCFE850F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F65F71-3EC0-44C7-9EFC-9E9AC9C3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49749D7-5F73-408D-94DF-AD83BA35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A1AD90-9059-462E-8B5A-E3A0FDBB7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26794"/>
            <a:ext cx="4680520" cy="27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6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9B96CE-BBCC-44AD-8DD4-C9A18AC5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多要素認証を統一的に扱う規格</a:t>
            </a:r>
            <a:endParaRPr kumimoji="1" lang="en-US" altLang="ja-JP"/>
          </a:p>
          <a:p>
            <a:pPr lvl="1"/>
            <a:r>
              <a:rPr kumimoji="1" lang="ja-JP" altLang="en-US"/>
              <a:t>認証器</a:t>
            </a:r>
            <a:endParaRPr kumimoji="1" lang="en-US" altLang="ja-JP"/>
          </a:p>
          <a:p>
            <a:pPr lvl="2"/>
            <a:r>
              <a:rPr lang="ja-JP" altLang="en-US"/>
              <a:t>指紋・虹彩・静脈・顔などの認証機能</a:t>
            </a:r>
            <a:endParaRPr lang="en-US" altLang="ja-JP"/>
          </a:p>
          <a:p>
            <a:pPr lvl="2"/>
            <a:r>
              <a:rPr lang="ja-JP" altLang="en-US"/>
              <a:t>認証用に用いる署名鍵の生成・署名機能</a:t>
            </a:r>
            <a:endParaRPr lang="en-US" altLang="ja-JP"/>
          </a:p>
          <a:p>
            <a:pPr lvl="2"/>
            <a:r>
              <a:rPr kumimoji="1" lang="en-US" altLang="ja-JP"/>
              <a:t>FIDO</a:t>
            </a:r>
            <a:r>
              <a:rPr kumimoji="1" lang="ja-JP" altLang="en-US"/>
              <a:t>アライアンスが認定したことを示す</a:t>
            </a:r>
            <a:r>
              <a:rPr kumimoji="1" lang="en-US" altLang="ja-JP"/>
              <a:t>attestation</a:t>
            </a:r>
          </a:p>
          <a:p>
            <a:pPr lvl="3"/>
            <a:r>
              <a:rPr kumimoji="1" lang="ja-JP" altLang="en-US"/>
              <a:t>信頼できる機関</a:t>
            </a:r>
            <a:r>
              <a:rPr kumimoji="1" lang="en-US" altLang="ja-JP"/>
              <a:t>(FIDO</a:t>
            </a:r>
            <a:r>
              <a:rPr kumimoji="1" lang="ja-JP" altLang="en-US"/>
              <a:t>サーバ</a:t>
            </a:r>
            <a:r>
              <a:rPr kumimoji="1" lang="en-US" altLang="ja-JP"/>
              <a:t>)</a:t>
            </a:r>
            <a:r>
              <a:rPr kumimoji="1" lang="ja-JP" altLang="en-US"/>
              <a:t>の検証鍵で検証</a:t>
            </a:r>
            <a:endParaRPr kumimoji="1" lang="en-US" altLang="ja-JP"/>
          </a:p>
          <a:p>
            <a:pPr lvl="1"/>
            <a:r>
              <a:rPr lang="en-US" altLang="ja-JP"/>
              <a:t>WebAuthn (Web Authentication)</a:t>
            </a:r>
          </a:p>
          <a:p>
            <a:pPr lvl="2"/>
            <a:r>
              <a:rPr kumimoji="1" lang="ja-JP" altLang="en-US"/>
              <a:t>ブラウザで利用しやすい形の標準化</a:t>
            </a:r>
            <a:endParaRPr kumimoji="1" lang="en-US" altLang="ja-JP"/>
          </a:p>
          <a:p>
            <a:pPr lvl="1"/>
            <a:r>
              <a:rPr kumimoji="1" lang="ja-JP" altLang="en-US"/>
              <a:t>登場人物</a:t>
            </a:r>
            <a:endParaRPr kumimoji="1" lang="en-US" altLang="ja-JP"/>
          </a:p>
          <a:p>
            <a:pPr lvl="2"/>
            <a:r>
              <a:rPr kumimoji="1" lang="ja-JP" altLang="en-US"/>
              <a:t>クライアントアプリ</a:t>
            </a:r>
            <a:endParaRPr kumimoji="1" lang="en-US" altLang="ja-JP"/>
          </a:p>
          <a:p>
            <a:pPr lvl="2"/>
            <a:r>
              <a:rPr kumimoji="1" lang="ja-JP" altLang="en-US"/>
              <a:t>認証器</a:t>
            </a:r>
            <a:endParaRPr kumimoji="1" lang="en-US" altLang="ja-JP"/>
          </a:p>
          <a:p>
            <a:pPr lvl="2"/>
            <a:r>
              <a:rPr kumimoji="1" lang="en-US" altLang="ja-JP"/>
              <a:t>WebAuth</a:t>
            </a:r>
            <a:r>
              <a:rPr lang="en-US" altLang="ja-JP"/>
              <a:t>n</a:t>
            </a:r>
            <a:r>
              <a:rPr lang="ja-JP" altLang="en-US"/>
              <a:t>を利用するサーバ</a:t>
            </a:r>
            <a:r>
              <a:rPr lang="en-US" altLang="ja-JP"/>
              <a:t>RP (Relying Party)</a:t>
            </a:r>
          </a:p>
          <a:p>
            <a:pPr lvl="2"/>
            <a:r>
              <a:rPr kumimoji="1" lang="en-US" altLang="ja-JP"/>
              <a:t>FIDO</a:t>
            </a:r>
            <a:r>
              <a:rPr kumimoji="1" lang="ja-JP" altLang="en-US"/>
              <a:t>サーバ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6AE677-654E-4911-A815-25B1B094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B3A3ED8-0BEE-47E3-BDAE-89AAB33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FIDO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870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AA3F2B-3D79-4920-886F-1CEBD7E5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WebAuthn</a:t>
            </a:r>
            <a:r>
              <a:rPr kumimoji="1" lang="ja-JP" altLang="en-US"/>
              <a:t>の登録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5DDC56-C56E-434D-A269-451E5733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5018182-764F-4CCC-99B3-E0BBA23B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FIDO</a:t>
            </a:r>
            <a:r>
              <a:rPr kumimoji="1" lang="ja-JP" altLang="en-US"/>
              <a:t>の認証器による署名の検証鍵の登録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8EF091-CB17-47A3-95A9-4130DAEA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86523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D3ECD77-B3DB-4065-9E40-21AD20A9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</a:t>
            </a:r>
            <a:r>
              <a:rPr kumimoji="1" lang="ja-JP" altLang="en-US"/>
              <a:t>サービスにログインするとき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サーバが生成したチャレンジに署名</a:t>
            </a:r>
            <a:endParaRPr kumimoji="1" lang="en-US" altLang="ja-JP"/>
          </a:p>
          <a:p>
            <a:r>
              <a:rPr kumimoji="1" lang="ja-JP" altLang="en-US"/>
              <a:t>登録と認証共に通信経路に秘密情報は流れない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774B22-942D-4D17-92E8-7CC577B5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7A676D7-9E85-4357-9013-27DFBEF7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90E6692-DFFA-4E35-B5F1-7028BAA1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9" y="1484784"/>
            <a:ext cx="7056784" cy="356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6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6B4DD06-6F66-4606-AC39-17499D12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暗号技術を使う装置の動作状況を観察して攻撃する</a:t>
            </a:r>
            <a:endParaRPr kumimoji="1" lang="en-US" altLang="ja-JP"/>
          </a:p>
          <a:p>
            <a:pPr lvl="1"/>
            <a:r>
              <a:rPr kumimoji="1" lang="ja-JP" altLang="en-US"/>
              <a:t>電流・時間・音声・電磁波などを利用</a:t>
            </a:r>
            <a:endParaRPr kumimoji="1" lang="en-US" altLang="ja-JP"/>
          </a:p>
          <a:p>
            <a:pPr lvl="1"/>
            <a:r>
              <a:rPr kumimoji="1" lang="ja-JP" altLang="en-US"/>
              <a:t>様々な手法が日々提案されている</a:t>
            </a:r>
            <a:endParaRPr kumimoji="1" lang="en-US" altLang="ja-JP"/>
          </a:p>
          <a:p>
            <a:pPr lvl="1"/>
            <a:r>
              <a:rPr kumimoji="1" lang="ja-JP" altLang="en-US"/>
              <a:t>いたちごっこ</a:t>
            </a:r>
            <a:endParaRPr kumimoji="1" lang="en-US" altLang="ja-JP"/>
          </a:p>
          <a:p>
            <a:pPr lvl="1"/>
            <a:r>
              <a:rPr kumimoji="1" lang="ja-JP" altLang="en-US"/>
              <a:t>ここでは少しだけ例を紹介</a:t>
            </a:r>
            <a:endParaRPr kumimoji="1" lang="en-US" altLang="ja-JP"/>
          </a:p>
          <a:p>
            <a:r>
              <a:rPr kumimoji="1" lang="ja-JP" altLang="en-US"/>
              <a:t>電力解析攻撃</a:t>
            </a:r>
            <a:endParaRPr kumimoji="1" lang="en-US" altLang="ja-JP"/>
          </a:p>
          <a:p>
            <a:pPr lvl="1"/>
            <a:r>
              <a:rPr lang="ja-JP" altLang="en-US"/>
              <a:t>署名・認証などを処理するデバイス</a:t>
            </a:r>
            <a:endParaRPr lang="en-US" altLang="ja-JP"/>
          </a:p>
          <a:p>
            <a:pPr lvl="2"/>
            <a:r>
              <a:rPr lang="en-US" altLang="ja-JP"/>
              <a:t>IC</a:t>
            </a:r>
            <a:r>
              <a:rPr lang="ja-JP" altLang="en-US"/>
              <a:t>カード</a:t>
            </a:r>
            <a:r>
              <a:rPr lang="en-US" altLang="ja-JP"/>
              <a:t>, FIDO2</a:t>
            </a:r>
            <a:r>
              <a:rPr lang="ja-JP" altLang="en-US"/>
              <a:t>の認証器</a:t>
            </a:r>
            <a:r>
              <a:rPr lang="en-US" altLang="ja-JP"/>
              <a:t>, USB</a:t>
            </a:r>
            <a:r>
              <a:rPr lang="ja-JP" altLang="en-US"/>
              <a:t>型セキュリティトークンなど</a:t>
            </a:r>
            <a:endParaRPr lang="en-US" altLang="ja-JP"/>
          </a:p>
          <a:p>
            <a:r>
              <a:rPr lang="en-US" altLang="ja-JP"/>
              <a:t>FIPS</a:t>
            </a:r>
            <a:r>
              <a:rPr lang="ja-JP" altLang="en-US"/>
              <a:t> </a:t>
            </a:r>
            <a:r>
              <a:rPr lang="en-US" altLang="ja-JP"/>
              <a:t>PUB 140-2 and 3</a:t>
            </a:r>
          </a:p>
          <a:p>
            <a:pPr lvl="1"/>
            <a:r>
              <a:rPr lang="ja-JP" altLang="en-US"/>
              <a:t>デバイスの耐タンパー性に関する安全要件</a:t>
            </a:r>
            <a:endParaRPr lang="en-US" altLang="ja-JP"/>
          </a:p>
          <a:p>
            <a:pPr lvl="2"/>
            <a:r>
              <a:rPr lang="ja-JP" altLang="en-US"/>
              <a:t>攻撃されていることを検知して停止・消去など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C4F03-2618-4B51-92C0-F2E4BABD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C3CC0F4-838B-4FE7-9D4B-9661531C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サイドチャネル攻撃</a:t>
            </a:r>
          </a:p>
        </p:txBody>
      </p:sp>
    </p:spTree>
    <p:extLst>
      <p:ext uri="{BB962C8B-B14F-4D97-AF65-F5344CB8AC3E}">
        <p14:creationId xmlns:p14="http://schemas.microsoft.com/office/powerpoint/2010/main" val="3515005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CE605B7-A9BD-40CB-8097-636D606BA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と楕円曲線の点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を計算する場面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pPr lvl="1"/>
                <a:r>
                  <a:rPr kumimoji="1" lang="ja-JP" altLang="en-US"/>
                  <a:t>デバイスが計算中の電力消費量を計測して秘密鍵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を推測</a:t>
                </a:r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CE605B7-A9BD-40CB-8097-636D606BA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0653DDD-EF0B-4DEE-9DA8-40E2C590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89CA64E-E082-4D95-BA2D-145C7C9F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楕円曲線と電力解析攻撃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BAEF57-4BF0-4DF8-A5DC-C905E83E2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264696" cy="41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9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 : 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8</a:t>
                </a:r>
                <a:r>
                  <a:rPr kumimoji="1" lang="ja-JP" altLang="en-US"/>
                  <a:t>個</a:t>
                </a:r>
                <a:endParaRPr kumimoji="1" lang="en-US" altLang="ja-JP"/>
              </a:p>
              <a:p>
                <a:r>
                  <a:rPr lang="en-US" altLang="ja-JP"/>
                  <a:t>S</a:t>
                </a:r>
                <a:r>
                  <a:rPr lang="ja-JP" altLang="en-US"/>
                  <a:t>を初期値</a:t>
                </a:r>
                <a:r>
                  <a:rPr lang="en-US" altLang="ja-JP"/>
                  <a:t>IV</a:t>
                </a:r>
                <a:r>
                  <a:rPr lang="ja-JP" altLang="en-US"/>
                  <a:t>から出発してブロック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で変換する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を圧縮関数という</a:t>
                </a:r>
                <a:endParaRPr kumimoji="1" lang="en-US" altLang="ja-JP"/>
              </a:p>
              <a:p>
                <a:r>
                  <a:rPr kumimoji="1" lang="ja-JP" altLang="en-US"/>
                  <a:t>マークル・ダンガード</a:t>
                </a:r>
                <a:r>
                  <a:rPr lang="ja-JP" altLang="en-US"/>
                  <a:t>（</a:t>
                </a:r>
                <a:r>
                  <a:rPr lang="en-US" altLang="ja-JP"/>
                  <a:t>Merkle–Damgård</a:t>
                </a:r>
                <a:r>
                  <a:rPr lang="ja-JP" altLang="en-US"/>
                  <a:t>）</a:t>
                </a:r>
                <a:r>
                  <a:rPr kumimoji="1" lang="ja-JP" altLang="en-US"/>
                  <a:t>構成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7F5DFCD-EB27-47AF-AD99-8561CF0A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2B63AE-E6CB-483D-AD4E-926CB9A9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SHA-256</a:t>
            </a:r>
            <a:r>
              <a:rPr kumimoji="1" lang="ja-JP" altLang="en-US"/>
              <a:t>の内部状態</a:t>
            </a:r>
            <a:r>
              <a:rPr kumimoji="1" lang="en-US" altLang="ja-JP"/>
              <a:t>S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4F223E-B1EF-4B27-874B-4DD29D0F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00492"/>
            <a:ext cx="7920880" cy="34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4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54691B9-6E98-463B-A1AE-AFC8A802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 Side Journey to Titan, 2021</a:t>
            </a:r>
          </a:p>
          <a:p>
            <a:pPr lvl="1"/>
            <a:r>
              <a:rPr kumimoji="1" lang="en-US" altLang="ja-JP">
                <a:hlinkClick r:id="rId2"/>
              </a:rPr>
              <a:t>https://ninjalab.io/a-side-journey-to-titan/</a:t>
            </a:r>
            <a:endParaRPr kumimoji="1" lang="en-US" altLang="ja-JP"/>
          </a:p>
          <a:p>
            <a:pPr lvl="2"/>
            <a:r>
              <a:rPr kumimoji="1" lang="ja-JP" altLang="en-US"/>
              <a:t>以下の画像は上記論文より引用</a:t>
            </a:r>
            <a:endParaRPr kumimoji="1" lang="en-US" altLang="ja-JP"/>
          </a:p>
          <a:p>
            <a:pPr lvl="1"/>
            <a:r>
              <a:rPr kumimoji="1" lang="ja-JP" altLang="en-US"/>
              <a:t>装置を分解してチップを抜き出し解析装置に接続</a:t>
            </a:r>
            <a:endParaRPr kumimoji="1" lang="en-US" altLang="ja-JP"/>
          </a:p>
          <a:p>
            <a:pPr lvl="2"/>
            <a:r>
              <a:rPr kumimoji="1" lang="ja-JP" altLang="en-US"/>
              <a:t>その状態で何度も署名・検証させる</a:t>
            </a:r>
            <a:endParaRPr kumimoji="1" lang="en-US" altLang="ja-JP"/>
          </a:p>
          <a:p>
            <a:pPr lvl="2"/>
            <a:r>
              <a:rPr kumimoji="1" lang="ja-JP" altLang="en-US"/>
              <a:t>サイドチャネル攻撃を想定した実装だけれども波形から</a:t>
            </a:r>
            <a:br>
              <a:rPr kumimoji="1" lang="en-US" altLang="ja-JP"/>
            </a:br>
            <a:r>
              <a:rPr kumimoji="1" lang="ja-JP" altLang="en-US"/>
              <a:t>機械学習を用いて分析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9E256F-4D41-4D28-92E6-98F775B2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6073EDF-D98E-4042-8DB9-90849E7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Google</a:t>
            </a:r>
            <a:r>
              <a:rPr kumimoji="1" lang="ja-JP" altLang="en-US"/>
              <a:t>の</a:t>
            </a:r>
            <a:r>
              <a:rPr kumimoji="1" lang="en-US" altLang="ja-JP"/>
              <a:t>Titan</a:t>
            </a:r>
            <a:r>
              <a:rPr kumimoji="1" lang="ja-JP" altLang="en-US"/>
              <a:t>セキュリティキー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F0D09F-D93D-42AF-88E1-078173196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4545982" cy="194421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9206A41-EB76-479A-8137-96D039D1F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27" y="3934009"/>
            <a:ext cx="4712229" cy="22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14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CE161F9-9A6F-4C1D-A83B-C36297FB2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5832648" cy="1842273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5308CA-7481-492B-B504-0209C853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コンピュータのメモリ</a:t>
            </a:r>
            <a:endParaRPr kumimoji="1" lang="en-US" altLang="ja-JP"/>
          </a:p>
          <a:p>
            <a:pPr lvl="1"/>
            <a:r>
              <a:rPr kumimoji="1" lang="ja-JP" altLang="en-US"/>
              <a:t>電源を切っても数秒は内容を保持している特性</a:t>
            </a:r>
            <a:endParaRPr kumimoji="1" lang="en-US" altLang="ja-JP"/>
          </a:p>
          <a:p>
            <a:pPr lvl="1"/>
            <a:r>
              <a:rPr kumimoji="1" lang="ja-JP" altLang="en-US"/>
              <a:t>メモリを一気に冷却するとその保持期間を延ばせる</a:t>
            </a:r>
            <a:endParaRPr kumimoji="1" lang="en-US" altLang="ja-JP"/>
          </a:p>
          <a:p>
            <a:pPr lvl="1"/>
            <a:r>
              <a:rPr kumimoji="1" lang="ja-JP" altLang="en-US"/>
              <a:t>ノイズを含んだ状態から秘密鍵を復元する研究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kumimoji="1" lang="en-US" altLang="ja-JP"/>
              <a:t>F-Secure</a:t>
            </a:r>
            <a:r>
              <a:rPr kumimoji="1" lang="ja-JP" altLang="en-US"/>
              <a:t>の攻撃 </a:t>
            </a:r>
            <a:r>
              <a:rPr kumimoji="1" lang="en-US" altLang="ja-JP"/>
              <a:t>2018</a:t>
            </a:r>
          </a:p>
          <a:p>
            <a:pPr lvl="1"/>
            <a:r>
              <a:rPr lang="en-US" altLang="ja-JP"/>
              <a:t>BitLocker</a:t>
            </a:r>
            <a:r>
              <a:rPr lang="ja-JP" altLang="en-US"/>
              <a:t>で暗号化されたノート</a:t>
            </a:r>
            <a:r>
              <a:rPr lang="en-US" altLang="ja-JP"/>
              <a:t>PC</a:t>
            </a:r>
          </a:p>
          <a:p>
            <a:pPr lvl="1"/>
            <a:r>
              <a:rPr kumimoji="1" lang="ja-JP" altLang="en-US"/>
              <a:t>スリープ状態の</a:t>
            </a:r>
            <a:r>
              <a:rPr kumimoji="1" lang="en-US" altLang="ja-JP"/>
              <a:t>PC</a:t>
            </a:r>
            <a:r>
              <a:rPr kumimoji="1" lang="ja-JP" altLang="en-US"/>
              <a:t>のふたを開けてメモリを冷却</a:t>
            </a:r>
            <a:endParaRPr kumimoji="1" lang="en-US" altLang="ja-JP"/>
          </a:p>
          <a:p>
            <a:pPr lvl="1"/>
            <a:r>
              <a:rPr lang="en-US" altLang="ja-JP"/>
              <a:t>BIOS</a:t>
            </a:r>
            <a:r>
              <a:rPr lang="ja-JP" altLang="en-US"/>
              <a:t>で保護されていない部分を変更して</a:t>
            </a:r>
            <a:br>
              <a:rPr lang="en-US" altLang="ja-JP"/>
            </a:br>
            <a:r>
              <a:rPr lang="ja-JP" altLang="en-US"/>
              <a:t>メモリをクリアさせないようにする</a:t>
            </a:r>
            <a:endParaRPr kumimoji="1" lang="en-US" altLang="ja-JP"/>
          </a:p>
          <a:p>
            <a:pPr lvl="1"/>
            <a:r>
              <a:rPr lang="ja-JP" altLang="en-US"/>
              <a:t>攻撃用</a:t>
            </a:r>
            <a:r>
              <a:rPr lang="en-US" altLang="ja-JP"/>
              <a:t>USB</a:t>
            </a:r>
            <a:r>
              <a:rPr lang="ja-JP" altLang="en-US"/>
              <a:t>メモリを差してリブートして秘密情報を探索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0FA587-DD2E-47BB-B319-18D8E817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4C12454-10E9-4E66-A0A7-A311B7F1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コードルド・ブート攻撃</a:t>
            </a:r>
          </a:p>
        </p:txBody>
      </p:sp>
    </p:spTree>
    <p:extLst>
      <p:ext uri="{BB962C8B-B14F-4D97-AF65-F5344CB8AC3E}">
        <p14:creationId xmlns:p14="http://schemas.microsoft.com/office/powerpoint/2010/main" val="63075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238AEA-C5FD-4E8F-A815-A09A00E7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正しい署名は署名鍵を持つ本人</a:t>
            </a:r>
            <a:r>
              <a:rPr kumimoji="1" lang="en-US" altLang="ja-JP"/>
              <a:t>(</a:t>
            </a:r>
            <a:r>
              <a:rPr kumimoji="1" lang="ja-JP" altLang="en-US"/>
              <a:t>アリス</a:t>
            </a:r>
            <a:r>
              <a:rPr kumimoji="1" lang="en-US" altLang="ja-JP"/>
              <a:t>)</a:t>
            </a:r>
            <a:r>
              <a:rPr kumimoji="1" lang="ja-JP" altLang="en-US"/>
              <a:t>しか作れない</a:t>
            </a:r>
            <a:endParaRPr kumimoji="1" lang="en-US" altLang="ja-JP"/>
          </a:p>
          <a:p>
            <a:pPr lvl="1"/>
            <a:r>
              <a:rPr kumimoji="1" lang="ja-JP" altLang="en-US"/>
              <a:t>署名は否認防止機能を持つ</a:t>
            </a:r>
            <a:endParaRPr kumimoji="1" lang="en-US" altLang="ja-JP"/>
          </a:p>
          <a:p>
            <a:pPr lvl="1"/>
            <a:r>
              <a:rPr kumimoji="1" lang="ja-JP" altLang="en-US"/>
              <a:t>アリスが意図的に署名鍵を漏洩させて署名を無効化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marL="0" indent="0">
              <a:buNone/>
            </a:pPr>
            <a:r>
              <a:rPr lang="ja-JP" altLang="en-US" sz="2000"/>
              <a:t>    時間軸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kumimoji="1" lang="ja-JP" altLang="en-US"/>
              <a:t>署名に時刻を関連づけさせる必要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35B30C-DA83-4204-98FE-EED861E4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0B388F-FFC4-4A58-A091-EE9D4A43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否認防止と署名の失効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BB6F3DC-26BB-4A80-A547-0A2C96207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6793207" cy="3600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8FA2B68-703B-4B04-BF37-20303F6798AA}"/>
              </a:ext>
            </a:extLst>
          </p:cNvPr>
          <p:cNvCxnSpPr/>
          <p:nvPr/>
        </p:nvCxnSpPr>
        <p:spPr>
          <a:xfrm>
            <a:off x="323528" y="2564904"/>
            <a:ext cx="0" cy="273630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05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A66696-381F-4053-8281-C1C284820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タイムスタンプ </a:t>
                </a:r>
                <a:r>
                  <a:rPr lang="en-US" altLang="ja-JP"/>
                  <a:t>Haber, Stornetta, 1990</a:t>
                </a:r>
              </a:p>
              <a:p>
                <a:pPr lvl="1"/>
                <a:r>
                  <a:rPr kumimoji="1" lang="ja-JP" altLang="en-US"/>
                  <a:t>あるとき確かにあるデータが存在したことを示す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ハッシュ関数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信頼できる機関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ハッシュ値を管理するタイムスタンプ局</a:t>
                </a:r>
                <a:endParaRPr lang="en-US" altLang="ja-JP"/>
              </a:p>
              <a:p>
                <a:pPr lvl="2"/>
                <a:r>
                  <a:rPr kumimoji="1" lang="ja-JP" altLang="en-US"/>
                  <a:t>時刻認証局</a:t>
                </a:r>
                <a:r>
                  <a:rPr kumimoji="1" lang="en-US" altLang="ja-JP"/>
                  <a:t>TSA (Time Stamping Authorith)</a:t>
                </a:r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r>
                  <a:rPr kumimoji="1" lang="ja-JP" altLang="en-US"/>
                  <a:t>ハッシュ値の連鎖を公開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誰でも検証可能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A66696-381F-4053-8281-C1C284820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39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3851ED-6C25-4CCC-84B2-F1FEA111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B97CDCE-4340-4FE5-A6DF-F09F8089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ハッシュ値の連鎖によるタイムスタンプ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F622F7-3BDD-48A5-B4A5-6936340A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29000"/>
            <a:ext cx="4824536" cy="25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72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047A97-49FD-4F96-A944-1E66A463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アリスは署名を失効させても否認できない</a:t>
            </a:r>
            <a:endParaRPr kumimoji="1" lang="en-US" altLang="ja-JP"/>
          </a:p>
          <a:p>
            <a:pPr lvl="1"/>
            <a:r>
              <a:rPr kumimoji="1" lang="ja-JP" altLang="en-US"/>
              <a:t>リンクトークン生成型タイムスタンプ</a:t>
            </a:r>
            <a:r>
              <a:rPr kumimoji="1" lang="en-US" altLang="ja-JP"/>
              <a:t>ISO/IEC 18014-3</a:t>
            </a:r>
          </a:p>
          <a:p>
            <a:pPr lvl="1"/>
            <a:r>
              <a:rPr kumimoji="1" lang="ja-JP" altLang="en-US"/>
              <a:t>署名情報は新聞などで広く周知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E10E8C-23EF-42BD-BA26-37DA024C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8CCA290-D24B-4025-A656-1FF36D9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タイムスタンプを用いた否認防止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F1019A4-E2A5-4EA1-BB0F-02E486F7A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00184"/>
            <a:ext cx="6768752" cy="42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8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B6180F-83FC-48C3-A2EF-239269FEE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ハッシュ値を一本の鎖ではなく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分木で管理したもの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ハッシュ値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kumimoji="1" lang="ja-JP" altLang="en-US"/>
                  <a:t>の正しさを確認</a:t>
                </a:r>
                <a:endParaRPr kumimoji="1" lang="en-US" altLang="ja-JP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1−4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5−6</m:t>
                        </m:r>
                      </m:sub>
                    </m:sSub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1−8</m:t>
                        </m:r>
                      </m:sub>
                    </m:sSub>
                  </m:oMath>
                </a14:m>
                <a:r>
                  <a:rPr kumimoji="1" lang="ja-JP" altLang="en-US"/>
                  <a:t>を使う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必要なデータ量が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B6180F-83FC-48C3-A2EF-239269FEE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40084B-001B-4FC1-B1EF-93772D4E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7B9196A-47DE-43B4-BF46-04FF19C8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Merkle</a:t>
            </a:r>
            <a:r>
              <a:rPr kumimoji="1" lang="ja-JP" altLang="en-US"/>
              <a:t>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B8099F-C48A-4853-ADB3-FD040877B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95" y="1196752"/>
            <a:ext cx="6768752" cy="39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29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15F24F-C23E-473B-B94A-3C5D2422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リンクトークンとは別方式</a:t>
            </a:r>
            <a:endParaRPr kumimoji="1" lang="en-US" altLang="ja-JP"/>
          </a:p>
          <a:p>
            <a:r>
              <a:rPr kumimoji="1" lang="ja-JP" altLang="en-US"/>
              <a:t>信頼できる</a:t>
            </a:r>
            <a:r>
              <a:rPr kumimoji="1" lang="en-US" altLang="ja-JP"/>
              <a:t>TSA</a:t>
            </a:r>
            <a:r>
              <a:rPr kumimoji="1" lang="ja-JP" altLang="en-US"/>
              <a:t>が署名の検証鍵を公開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en-US" altLang="ja-JP"/>
              <a:t>RFC 3161, ISO/IEC18014-2</a:t>
            </a:r>
            <a:r>
              <a:rPr kumimoji="1" lang="ja-JP" altLang="en-US"/>
              <a:t>などで標準化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BAFBD90-F2D4-4C15-AF2A-A4FE5A5A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35C8AD1-0733-4CDF-AFE6-1D6E1F4A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署名を用いたタイムスタンプ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DDA89B-9977-4F62-8AF9-56617EB1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5760640" cy="27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7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761B911-23CA-4234-A623-AA66FED8A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4465109" cy="2204647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4321F73-64BD-46AD-A154-61F3C318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時刻の扱い</a:t>
            </a:r>
            <a:endParaRPr kumimoji="1" lang="en-US" altLang="ja-JP"/>
          </a:p>
          <a:p>
            <a:pPr lvl="1"/>
            <a:r>
              <a:rPr lang="zh-TW" altLang="en-US"/>
              <a:t>国家時刻標準機関</a:t>
            </a:r>
            <a:r>
              <a:rPr lang="en-US" altLang="ja-JP"/>
              <a:t>NTA (National Time Authority)</a:t>
            </a:r>
          </a:p>
          <a:p>
            <a:pPr lvl="2"/>
            <a:r>
              <a:rPr lang="ja-JP" altLang="en-US"/>
              <a:t>情報通信研究機構</a:t>
            </a:r>
            <a:r>
              <a:rPr lang="en-US" altLang="ja-JP"/>
              <a:t>NICT</a:t>
            </a:r>
            <a:r>
              <a:rPr lang="ja-JP" altLang="en-US"/>
              <a:t>が日本標準時を生成、供給</a:t>
            </a:r>
            <a:endParaRPr lang="en-US" altLang="ja-JP"/>
          </a:p>
          <a:p>
            <a:pPr lvl="2"/>
            <a:r>
              <a:rPr lang="ja-JP" altLang="en-US"/>
              <a:t>時刻配信局</a:t>
            </a:r>
            <a:r>
              <a:rPr lang="en-US" altLang="ja-JP"/>
              <a:t>TAA</a:t>
            </a:r>
            <a:r>
              <a:rPr lang="ja-JP" altLang="en-US"/>
              <a:t> </a:t>
            </a:r>
            <a:r>
              <a:rPr lang="en-US" altLang="ja-JP"/>
              <a:t>(Time Assessment Authority)</a:t>
            </a:r>
            <a:r>
              <a:rPr lang="ja-JP" altLang="en-US"/>
              <a:t>がサービス提供</a:t>
            </a:r>
            <a:endParaRPr lang="en-US" altLang="ja-JP"/>
          </a:p>
          <a:p>
            <a:pPr lvl="2"/>
            <a:endParaRPr kumimoji="1" lang="en-US" altLang="ja-JP"/>
          </a:p>
          <a:p>
            <a:pPr lvl="2"/>
            <a:endParaRPr lang="en-US" altLang="ja-JP"/>
          </a:p>
          <a:p>
            <a:pPr lvl="2"/>
            <a:endParaRPr kumimoji="1" lang="en-US" altLang="ja-JP"/>
          </a:p>
          <a:p>
            <a:pPr lvl="2"/>
            <a:endParaRPr lang="en-US" altLang="ja-JP"/>
          </a:p>
          <a:p>
            <a:r>
              <a:rPr kumimoji="1" lang="ja-JP" altLang="en-US"/>
              <a:t>通常の署名は最大</a:t>
            </a:r>
            <a:r>
              <a:rPr kumimoji="1" lang="en-US" altLang="ja-JP"/>
              <a:t>5</a:t>
            </a:r>
            <a:r>
              <a:rPr kumimoji="1" lang="ja-JP" altLang="en-US"/>
              <a:t>年</a:t>
            </a:r>
            <a:endParaRPr kumimoji="1" lang="en-US" altLang="ja-JP"/>
          </a:p>
          <a:p>
            <a:pPr lvl="1"/>
            <a:r>
              <a:rPr kumimoji="1" lang="ja-JP" altLang="en-US"/>
              <a:t>住宅ローンなどには対応できない</a:t>
            </a:r>
            <a:endParaRPr kumimoji="1" lang="en-US" altLang="ja-JP"/>
          </a:p>
          <a:p>
            <a:pPr lvl="1"/>
            <a:r>
              <a:rPr lang="en-US" altLang="ja-JP"/>
              <a:t>EU</a:t>
            </a:r>
            <a:r>
              <a:rPr lang="ja-JP" altLang="en-US"/>
              <a:t> </a:t>
            </a:r>
            <a:r>
              <a:rPr lang="en-US" altLang="ja-JP"/>
              <a:t>:</a:t>
            </a:r>
            <a:r>
              <a:rPr lang="ja-JP" altLang="en-US"/>
              <a:t> </a:t>
            </a:r>
            <a:r>
              <a:rPr lang="en-US" altLang="ja-JP"/>
              <a:t>2016</a:t>
            </a:r>
            <a:r>
              <a:rPr lang="ja-JP" altLang="en-US"/>
              <a:t>年</a:t>
            </a:r>
            <a:r>
              <a:rPr lang="en-US" altLang="ja-JP"/>
              <a:t>eIDAS</a:t>
            </a:r>
            <a:r>
              <a:rPr lang="ja-JP" altLang="en-US"/>
              <a:t>規則</a:t>
            </a:r>
            <a:r>
              <a:rPr lang="en-US" altLang="ja-JP"/>
              <a:t>, </a:t>
            </a:r>
            <a:r>
              <a:rPr lang="ja-JP" altLang="en-US"/>
              <a:t>国家間でタイムスタンプを利用可能</a:t>
            </a:r>
            <a:endParaRPr kumimoji="1" lang="en-US" altLang="ja-JP"/>
          </a:p>
          <a:p>
            <a:r>
              <a:rPr kumimoji="1" lang="ja-JP" altLang="en-US"/>
              <a:t>日本は公的なタイムスタンプ制度の不在</a:t>
            </a:r>
            <a:r>
              <a:rPr lang="en-US" altLang="ja-JP"/>
              <a:t> (2021</a:t>
            </a:r>
            <a:r>
              <a:rPr lang="ja-JP" altLang="en-US"/>
              <a:t>年現在</a:t>
            </a:r>
            <a:r>
              <a:rPr lang="en-US" altLang="ja-JP"/>
              <a:t>)</a:t>
            </a:r>
            <a:endParaRPr kumimoji="1" lang="en-US" altLang="ja-JP"/>
          </a:p>
          <a:p>
            <a:pPr lvl="1"/>
            <a:r>
              <a:rPr lang="ja-JP" altLang="en-US"/>
              <a:t>長期の利用に不安 </a:t>
            </a:r>
            <a:r>
              <a:rPr lang="en-US" altLang="ja-JP"/>
              <a:t>: e.g. NTT</a:t>
            </a:r>
            <a:r>
              <a:rPr lang="ja-JP" altLang="en-US"/>
              <a:t>データ</a:t>
            </a:r>
            <a:r>
              <a:rPr lang="en-US" altLang="ja-JP"/>
              <a:t>SecureSeal</a:t>
            </a:r>
            <a:r>
              <a:rPr lang="ja-JP" altLang="en-US"/>
              <a:t>は</a:t>
            </a:r>
            <a:r>
              <a:rPr lang="en-US" altLang="ja-JP"/>
              <a:t>2020</a:t>
            </a:r>
            <a:r>
              <a:rPr lang="ja-JP" altLang="en-US"/>
              <a:t>年終了</a:t>
            </a:r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E9A50F-2589-40E8-BC3E-7C413C01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A37E3E7-0F3D-4134-AB15-1FADFA7E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日本のタイムスタンプ</a:t>
            </a:r>
          </a:p>
        </p:txBody>
      </p:sp>
    </p:spTree>
    <p:extLst>
      <p:ext uri="{BB962C8B-B14F-4D97-AF65-F5344CB8AC3E}">
        <p14:creationId xmlns:p14="http://schemas.microsoft.com/office/powerpoint/2010/main" val="732855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1246CB9-D107-4C27-AFFA-40189867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パブリック</a:t>
            </a:r>
            <a:r>
              <a:rPr kumimoji="1" lang="en-US" altLang="ja-JP"/>
              <a:t>)</a:t>
            </a:r>
            <a:r>
              <a:rPr kumimoji="1" lang="ja-JP" altLang="en-US"/>
              <a:t>ブロックチェーン</a:t>
            </a:r>
            <a:endParaRPr kumimoji="1" lang="en-US" altLang="ja-JP"/>
          </a:p>
          <a:p>
            <a:pPr lvl="1"/>
            <a:r>
              <a:rPr kumimoji="1" lang="ja-JP" altLang="en-US"/>
              <a:t>リンクトークン生成型タイムスタンプ </a:t>
            </a:r>
            <a:r>
              <a:rPr kumimoji="1" lang="en-US" altLang="ja-JP"/>
              <a:t>: </a:t>
            </a:r>
            <a:r>
              <a:rPr kumimoji="1" lang="ja-JP" altLang="en-US"/>
              <a:t>データの改善耐性</a:t>
            </a:r>
            <a:endParaRPr kumimoji="1" lang="en-US" altLang="ja-JP"/>
          </a:p>
          <a:p>
            <a:pPr lvl="1"/>
            <a:r>
              <a:rPr kumimoji="1" lang="ja-JP" altLang="en-US"/>
              <a:t>ハッシュ値の列</a:t>
            </a:r>
            <a:r>
              <a:rPr kumimoji="1" lang="en-US" altLang="ja-JP"/>
              <a:t>(</a:t>
            </a:r>
            <a:r>
              <a:rPr kumimoji="1" lang="ja-JP" altLang="en-US"/>
              <a:t>鎖</a:t>
            </a:r>
            <a:r>
              <a:rPr kumimoji="1" lang="en-US" altLang="ja-JP"/>
              <a:t>)</a:t>
            </a:r>
            <a:r>
              <a:rPr kumimoji="1" lang="ja-JP" altLang="en-US"/>
              <a:t>を</a:t>
            </a:r>
            <a:r>
              <a:rPr kumimoji="1" lang="en-US" altLang="ja-JP"/>
              <a:t>P2P</a:t>
            </a:r>
            <a:r>
              <a:rPr kumimoji="1" lang="ja-JP" altLang="en-US"/>
              <a:t>ネットワークで管理</a:t>
            </a:r>
            <a:endParaRPr kumimoji="1" lang="en-US" altLang="ja-JP"/>
          </a:p>
          <a:p>
            <a:pPr lvl="1"/>
            <a:r>
              <a:rPr kumimoji="1" lang="ja-JP" altLang="en-US"/>
              <a:t>不特定多数の主体が所収するコンピュータが互いに通信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ja-JP" altLang="en-US"/>
              <a:t>データが十分分散されると可用性と改竄耐性に優れる</a:t>
            </a:r>
            <a:endParaRPr kumimoji="1" lang="en-US" altLang="ja-JP"/>
          </a:p>
          <a:p>
            <a:pPr lvl="1"/>
            <a:r>
              <a:rPr kumimoji="1" lang="ja-JP" altLang="en-US"/>
              <a:t>データ更新性能は低い </a:t>
            </a:r>
            <a:r>
              <a:rPr kumimoji="1" lang="en-US" altLang="ja-JP"/>
              <a:t>: </a:t>
            </a:r>
            <a:r>
              <a:rPr kumimoji="1" lang="ja-JP" altLang="en-US"/>
              <a:t>シャーディングなどの技術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17DD5B-E415-44C9-BC8D-200B09C7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25E548C-5751-4AA8-9544-62EF663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ブロックチェーンとビットコイン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9D1F1D-4765-40E2-93F2-A7D654777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636912"/>
            <a:ext cx="5400600" cy="28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03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93A9A4D-4EFE-48FF-B435-7557F8D8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930830"/>
            <a:ext cx="7884368" cy="699978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F747879-0ADF-44BD-997D-C822933B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初めてブロックチェーンを暗号資産に応用</a:t>
            </a:r>
            <a:endParaRPr kumimoji="1" lang="en-US" altLang="ja-JP"/>
          </a:p>
          <a:p>
            <a:pPr lvl="1"/>
            <a:r>
              <a:rPr kumimoji="1" lang="ja-JP" altLang="en-US"/>
              <a:t>ハッシュ関数と署名の応用</a:t>
            </a:r>
            <a:r>
              <a:rPr kumimoji="1" lang="en-US" altLang="ja-JP"/>
              <a:t>(</a:t>
            </a:r>
            <a:r>
              <a:rPr kumimoji="1" lang="ja-JP" altLang="en-US"/>
              <a:t>「暗号化」機能は使ってない</a:t>
            </a:r>
            <a:r>
              <a:rPr kumimoji="1" lang="en-US" altLang="ja-JP"/>
              <a:t>!)</a:t>
            </a:r>
          </a:p>
          <a:p>
            <a:r>
              <a:rPr kumimoji="1" lang="ja-JP" altLang="en-US"/>
              <a:t>トランザクション</a:t>
            </a:r>
            <a:endParaRPr kumimoji="1" lang="en-US" altLang="ja-JP"/>
          </a:p>
          <a:p>
            <a:pPr lvl="1"/>
            <a:r>
              <a:rPr kumimoji="1" lang="ja-JP" altLang="en-US"/>
              <a:t>「ある人からある人に資産が移動した」という取引履歴</a:t>
            </a:r>
            <a:endParaRPr kumimoji="1" lang="en-US" altLang="ja-JP"/>
          </a:p>
          <a:p>
            <a:pPr lvl="1"/>
            <a:r>
              <a:rPr kumimoji="1" lang="ja-JP" altLang="en-US"/>
              <a:t>トランザクションをいくつかまとめてブロックにする</a:t>
            </a:r>
            <a:endParaRPr kumimoji="1" lang="en-US" altLang="ja-JP"/>
          </a:p>
          <a:p>
            <a:r>
              <a:rPr kumimoji="1" lang="ja-JP" altLang="en-US"/>
              <a:t>ブロックをハッシュ値の連鎖で管理する</a:t>
            </a:r>
            <a:endParaRPr kumimoji="1" lang="en-US" altLang="ja-JP"/>
          </a:p>
          <a:p>
            <a:pPr lvl="2"/>
            <a:r>
              <a:rPr kumimoji="1" lang="ja-JP" altLang="en-US"/>
              <a:t>資産の移動履歴だけが記録される</a:t>
            </a:r>
            <a:endParaRPr kumimoji="1" lang="en-US" altLang="ja-JP"/>
          </a:p>
          <a:p>
            <a:pPr lvl="2"/>
            <a:r>
              <a:rPr kumimoji="1" lang="ja-JP" altLang="en-US"/>
              <a:t>ある人の現在の資産残高は記載されていない</a:t>
            </a:r>
            <a:endParaRPr kumimoji="1" lang="en-US" altLang="ja-JP"/>
          </a:p>
          <a:p>
            <a:r>
              <a:rPr kumimoji="1" lang="ja-JP" altLang="en-US"/>
              <a:t>ビットコインアドレス</a:t>
            </a:r>
            <a:endParaRPr kumimoji="1" lang="en-US" altLang="ja-JP"/>
          </a:p>
          <a:p>
            <a:pPr lvl="1"/>
            <a:r>
              <a:rPr lang="en-US" altLang="ja-JP"/>
              <a:t>ECDSA</a:t>
            </a:r>
            <a:r>
              <a:rPr lang="ja-JP" altLang="en-US"/>
              <a:t>の検証鍵の</a:t>
            </a:r>
            <a:r>
              <a:rPr lang="en-US" altLang="ja-JP"/>
              <a:t>SHA-256</a:t>
            </a:r>
            <a:r>
              <a:rPr lang="ja-JP" altLang="en-US"/>
              <a:t>と</a:t>
            </a:r>
            <a:r>
              <a:rPr lang="en-US" altLang="ja-JP"/>
              <a:t>RIPEMD160</a:t>
            </a:r>
            <a:r>
              <a:rPr lang="ja-JP" altLang="en-US"/>
              <a:t>によるハッシュ値</a:t>
            </a:r>
            <a:endParaRPr lang="en-US" altLang="ja-JP"/>
          </a:p>
          <a:p>
            <a:pPr lvl="1"/>
            <a:r>
              <a:rPr lang="ja-JP" altLang="en-US"/>
              <a:t>銀行口座番号に相当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3744E5-67DD-418C-A7F2-4824B50E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7D8F190-11BC-411C-8286-E00E8533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ビットコイン</a:t>
            </a:r>
          </a:p>
        </p:txBody>
      </p:sp>
    </p:spTree>
    <p:extLst>
      <p:ext uri="{BB962C8B-B14F-4D97-AF65-F5344CB8AC3E}">
        <p14:creationId xmlns:p14="http://schemas.microsoft.com/office/powerpoint/2010/main" val="125066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512bit</a:t>
                </a:r>
                <a:r>
                  <a:rPr kumimoji="1" lang="ja-JP" altLang="en-US"/>
                  <a:t>のブロックを</a:t>
                </a:r>
                <a:r>
                  <a:rPr kumimoji="1" lang="en-US" altLang="ja-JP"/>
                  <a:t>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16</a:t>
                </a:r>
                <a:r>
                  <a:rPr kumimoji="1" lang="ja-JP" altLang="en-US"/>
                  <a:t>個に分割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各種ビット演算を組み合わせて</a:t>
                </a:r>
                <a:r>
                  <a:rPr lang="en-US" altLang="ja-JP"/>
                  <a:t>32ibt</a:t>
                </a:r>
                <a:r>
                  <a:rPr lang="ja-JP" altLang="en-US"/>
                  <a:t>整数</a:t>
                </a:r>
                <a:r>
                  <a:rPr lang="en-US" altLang="ja-JP"/>
                  <a:t>64</a:t>
                </a:r>
                <a:r>
                  <a:rPr lang="ja-JP" altLang="en-US"/>
                  <a:t>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/>
                  <a:t>に増やす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/>
                  <a:t>と内部状態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から新たな内部状態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を出力する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en-US" altLang="ja-JP"/>
                  <a:t>SHA-512</a:t>
                </a:r>
              </a:p>
              <a:p>
                <a:pPr lvl="1"/>
                <a:r>
                  <a:rPr lang="ja-JP" altLang="en-US"/>
                  <a:t>内部状態 </a:t>
                </a:r>
                <a:r>
                  <a:rPr lang="en-US" altLang="ja-JP"/>
                  <a:t>: 64bit</a:t>
                </a:r>
                <a:r>
                  <a:rPr lang="ja-JP" altLang="en-US"/>
                  <a:t>整数</a:t>
                </a:r>
                <a:r>
                  <a:rPr lang="en-US" altLang="ja-JP"/>
                  <a:t>8</a:t>
                </a:r>
                <a:r>
                  <a:rPr lang="ja-JP" altLang="en-US"/>
                  <a:t>個</a:t>
                </a:r>
                <a:endParaRPr lang="en-US" altLang="ja-JP"/>
              </a:p>
              <a:p>
                <a:pPr lvl="1"/>
                <a:r>
                  <a:rPr kumimoji="1" lang="ja-JP" altLang="en-US"/>
                  <a:t>繰り返し回数は</a:t>
                </a:r>
                <a:r>
                  <a:rPr kumimoji="1" lang="en-US" altLang="ja-JP"/>
                  <a:t>80</a:t>
                </a:r>
                <a:r>
                  <a:rPr kumimoji="1" lang="ja-JP" altLang="en-US"/>
                  <a:t>回</a:t>
                </a:r>
                <a:r>
                  <a:rPr lang="en-US" altLang="ja-JP"/>
                  <a:t>(32bit</a:t>
                </a:r>
                <a:r>
                  <a:rPr lang="ja-JP" altLang="en-US"/>
                  <a:t>あたり</a:t>
                </a:r>
                <a:r>
                  <a:rPr lang="en-US" altLang="ja-JP"/>
                  <a:t>80/2=40&lt;64)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904B7E-D5CB-46DE-AD01-9832AB0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SHA-256</a:t>
                </a:r>
                <a:r>
                  <a:rPr kumimoji="1" lang="ja-JP" altLang="en-US"/>
                  <a:t>の圧縮関数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の概要</a:t>
                </a:r>
              </a:p>
            </p:txBody>
          </p:sp>
        </mc:Choice>
        <mc:Fallback xmlns="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7978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3ECB012B-E107-406A-AC14-3C384BFA8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9" y="2276872"/>
            <a:ext cx="711404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0768C-613F-4CC8-B84E-A401414AD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+mj-lt"/>
                  <a:buAutoNum type="arabicPeriod"/>
                </a:pPr>
                <a:r>
                  <a:rPr lang="ja-JP" altLang="en-US" b="1"/>
                  <a:t>コインの存在</a:t>
                </a:r>
                <a:r>
                  <a:rPr lang="ja-JP" altLang="en-US"/>
                  <a:t> </a:t>
                </a:r>
                <a:r>
                  <a:rPr lang="en-US" altLang="ja-JP"/>
                  <a:t>: </a:t>
                </a:r>
                <a:r>
                  <a:rPr lang="ja-JP" altLang="en-US"/>
                  <a:t>「コイン</a:t>
                </a:r>
                <a:r>
                  <a:rPr lang="en-US" altLang="ja-JP"/>
                  <a:t>10BTC</a:t>
                </a:r>
                <a:r>
                  <a:rPr lang="ja-JP" altLang="en-US"/>
                  <a:t>が、あるビットコインアドレスからビットコインアドレス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/>
                  <a:t>に移動した」という</a:t>
                </a:r>
                <a:br>
                  <a:rPr lang="en-US" altLang="ja-JP"/>
                </a:br>
                <a:r>
                  <a:rPr lang="ja-JP" altLang="en-US"/>
                  <a:t>トランザクション</a:t>
                </a:r>
                <a:r>
                  <a:rPr lang="en-US" altLang="ja-JP"/>
                  <a:t>T</a:t>
                </a:r>
                <a:r>
                  <a:rPr lang="ja-JP" altLang="en-US"/>
                  <a:t>がブロックチェーンに含まれている</a:t>
                </a:r>
                <a:endParaRPr lang="en-US" altLang="ja-JP"/>
              </a:p>
              <a:p>
                <a:pPr lvl="1">
                  <a:buFont typeface="+mj-lt"/>
                  <a:buAutoNum type="arabicPeriod"/>
                </a:pPr>
                <a:r>
                  <a:rPr lang="ja-JP" altLang="en-US" b="1"/>
                  <a:t>所有者</a:t>
                </a:r>
                <a:r>
                  <a:rPr lang="ja-JP" altLang="en-US"/>
                  <a:t> </a:t>
                </a:r>
                <a:r>
                  <a:rPr lang="en-US" altLang="ja-JP"/>
                  <a:t>: </a:t>
                </a:r>
                <a:r>
                  <a:rPr lang="ja-JP" altLang="en-US"/>
                  <a:t>アリスがビットコインアドレス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/>
                  <a:t>に対応する</a:t>
                </a:r>
                <a:br>
                  <a:rPr lang="en-US" altLang="ja-JP"/>
                </a:br>
                <a:r>
                  <a:rPr lang="ja-JP" altLang="en-US"/>
                  <a:t>署名鍵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/>
                  <a:t>を持っている</a:t>
                </a:r>
                <a:endParaRPr lang="en-US" altLang="ja-JP"/>
              </a:p>
              <a:p>
                <a:pPr lvl="1">
                  <a:buFont typeface="+mj-lt"/>
                  <a:buAutoNum type="arabicPeriod"/>
                </a:pPr>
                <a:r>
                  <a:rPr lang="ja-JP" altLang="en-US" b="1"/>
                  <a:t>未使用</a:t>
                </a:r>
                <a:r>
                  <a:rPr lang="ja-JP" altLang="en-US"/>
                  <a:t> </a:t>
                </a:r>
                <a:r>
                  <a:rPr lang="en-US" altLang="ja-JP"/>
                  <a:t>: </a:t>
                </a:r>
                <a:r>
                  <a:rPr lang="ja-JP" altLang="en-US"/>
                  <a:t>「</a:t>
                </a:r>
                <a:r>
                  <a:rPr lang="en-US" altLang="ja-JP"/>
                  <a:t>a_A</a:t>
                </a:r>
                <a:r>
                  <a:rPr lang="ja-JP" altLang="en-US"/>
                  <a:t>から別のビットコインアドレスに移動した」</a:t>
                </a:r>
                <a:br>
                  <a:rPr lang="en-US" altLang="ja-JP"/>
                </a:br>
                <a:r>
                  <a:rPr lang="ja-JP" altLang="en-US"/>
                  <a:t>というトランザクションが存在しない</a:t>
                </a:r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0768C-613F-4CC8-B84E-A401414AD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65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EDCEC9-E5D6-4F86-9FAC-F3763DF1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AA18CC8-EABF-43CE-85EE-3C18F227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アリスが</a:t>
            </a:r>
            <a:r>
              <a:rPr kumimoji="1" lang="en-US" altLang="ja-JP"/>
              <a:t>10BTC</a:t>
            </a:r>
            <a:r>
              <a:rPr kumimoji="1" lang="ja-JP" altLang="en-US"/>
              <a:t>持っているとは</a:t>
            </a:r>
            <a:endParaRPr kumimoji="1"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84B0AE4-8482-4D1F-B9A3-C349EE12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11" y="3507435"/>
            <a:ext cx="7157178" cy="31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17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7FA0656-4EFC-4013-9E6A-6D7882882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アリスがボブに</a:t>
                </a:r>
                <a:r>
                  <a:rPr kumimoji="1" lang="en-US" altLang="ja-JP"/>
                  <a:t>2BT</a:t>
                </a:r>
                <a:r>
                  <a:rPr kumimoji="1" lang="ja-JP" altLang="en-US"/>
                  <a:t>を送金するとは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アリスは新しいビットコインアドレス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を作る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ボブも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を作る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アリスが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/>
                  <a:t>に向けてのトランザクション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を作成する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がブロックチェーンに取り込まれると送金完了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7FA0656-4EFC-4013-9E6A-6D7882882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36B36F0-1BFA-4332-8881-B762D5BE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B7E55DB-16EC-40EE-9FB1-274C1B24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6FF7BAD-B5A1-47E0-ADBC-F958BAE81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37337"/>
            <a:ext cx="6493959" cy="36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3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6E2BA58-2BAA-45D3-8CB8-0D25901B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正しいチェーン</a:t>
            </a:r>
            <a:endParaRPr kumimoji="1" lang="en-US" altLang="ja-JP"/>
          </a:p>
          <a:p>
            <a:pPr lvl="1"/>
            <a:r>
              <a:rPr kumimoji="1" lang="ja-JP" altLang="en-US"/>
              <a:t>チェーンを延ばすとビットコインを得られる</a:t>
            </a:r>
            <a:r>
              <a:rPr kumimoji="1" lang="en-US" altLang="ja-JP"/>
              <a:t>(</a:t>
            </a:r>
            <a:r>
              <a:rPr kumimoji="1" lang="ja-JP" altLang="en-US"/>
              <a:t>マイニング</a:t>
            </a:r>
            <a:r>
              <a:rPr kumimoji="1" lang="en-US" altLang="ja-JP"/>
              <a:t>)</a:t>
            </a:r>
          </a:p>
          <a:p>
            <a:pPr lvl="2"/>
            <a:r>
              <a:rPr kumimoji="1" lang="ja-JP" altLang="en-US"/>
              <a:t>チェーンを延ばすインセンティブ</a:t>
            </a:r>
            <a:endParaRPr kumimoji="1" lang="en-US" altLang="ja-JP"/>
          </a:p>
          <a:p>
            <a:pPr lvl="2"/>
            <a:r>
              <a:rPr kumimoji="1" lang="ja-JP" altLang="en-US"/>
              <a:t>二重送金を含むブロックは無視される</a:t>
            </a:r>
            <a:endParaRPr kumimoji="1" lang="en-US" altLang="ja-JP"/>
          </a:p>
          <a:p>
            <a:pPr lvl="1"/>
            <a:r>
              <a:rPr kumimoji="1" lang="ja-JP" altLang="en-US"/>
              <a:t>最も長いチェーンが正しいチェーン</a:t>
            </a:r>
            <a:endParaRPr kumimoji="1" lang="en-US" altLang="ja-JP"/>
          </a:p>
          <a:p>
            <a:pPr lvl="2"/>
            <a:r>
              <a:rPr kumimoji="1" lang="ja-JP" altLang="en-US"/>
              <a:t>経験的に</a:t>
            </a:r>
            <a:r>
              <a:rPr kumimoji="1" lang="en-US" altLang="ja-JP"/>
              <a:t>6</a:t>
            </a:r>
            <a:r>
              <a:rPr kumimoji="1" lang="ja-JP" altLang="en-US"/>
              <a:t>ブロック伸びると取り込まれたと判断する</a:t>
            </a:r>
            <a:endParaRPr kumimoji="1" lang="en-US" altLang="ja-JP"/>
          </a:p>
          <a:p>
            <a:pPr lvl="2"/>
            <a:r>
              <a:rPr kumimoji="1" lang="ja-JP" altLang="en-US"/>
              <a:t>一時的にチェーンが分岐しても短い方は無視される</a:t>
            </a:r>
            <a:endParaRPr kumimoji="1" lang="en-US" altLang="ja-JP"/>
          </a:p>
          <a:p>
            <a:pPr lvl="1"/>
            <a:r>
              <a:rPr kumimoji="1" lang="ja-JP" altLang="en-US"/>
              <a:t>ブロックのハッシュ値がターゲット</a:t>
            </a:r>
            <a:r>
              <a:rPr kumimoji="1" lang="en-US" altLang="ja-JP"/>
              <a:t>t</a:t>
            </a:r>
            <a:r>
              <a:rPr kumimoji="1" lang="ja-JP" altLang="en-US"/>
              <a:t>よりも小さいのが正しい</a:t>
            </a:r>
            <a:endParaRPr kumimoji="1" lang="en-US" altLang="ja-JP"/>
          </a:p>
          <a:p>
            <a:pPr lvl="2"/>
            <a:r>
              <a:rPr kumimoji="1" lang="ja-JP" altLang="en-US"/>
              <a:t>ブロックを延ばすのに時間</a:t>
            </a:r>
            <a:r>
              <a:rPr kumimoji="1" lang="en-US" altLang="ja-JP"/>
              <a:t>(</a:t>
            </a:r>
            <a:r>
              <a:rPr kumimoji="1" lang="ja-JP" altLang="en-US"/>
              <a:t>計算資源</a:t>
            </a:r>
            <a:r>
              <a:rPr kumimoji="1" lang="en-US" altLang="ja-JP"/>
              <a:t>)</a:t>
            </a:r>
            <a:r>
              <a:rPr kumimoji="1" lang="ja-JP" altLang="en-US"/>
              <a:t>が掛かる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FD5C5CE-1D17-4535-BD47-AE43F640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D015EBA-BCF6-41EF-8895-42B9FA20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二重送金の防止とマイニング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F60DCD8-1925-4004-9508-663F63F08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913271"/>
            <a:ext cx="7419791" cy="173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58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1CDBA32-6594-4AF0-86F8-183046D6A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ハッシュ値の先頭</a:t>
                </a:r>
                <a:r>
                  <a:rPr kumimoji="1" lang="en-US" altLang="ja-JP"/>
                  <a:t>N</a:t>
                </a:r>
                <a:r>
                  <a:rPr kumimoji="1" lang="ja-JP" altLang="en-US"/>
                  <a:t>ビットが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であるように</a:t>
                </a:r>
                <a:r>
                  <a:rPr kumimoji="1" lang="en-US" altLang="ja-JP"/>
                  <a:t>salt</a:t>
                </a:r>
                <a:r>
                  <a:rPr kumimoji="1" lang="ja-JP" altLang="en-US"/>
                  <a:t>を調整</a:t>
                </a:r>
                <a:endParaRPr kumimoji="1" lang="en-US" altLang="ja-JP"/>
              </a:p>
              <a:p>
                <a:pPr lvl="1"/>
                <a:r>
                  <a:rPr lang="en-US" altLang="ja-JP"/>
                  <a:t>N=8</a:t>
                </a:r>
                <a:r>
                  <a:rPr lang="ja-JP" altLang="en-US"/>
                  <a:t>なら</a:t>
                </a:r>
                <a:r>
                  <a:rPr lang="en-US" altLang="ja-JP"/>
                  <a:t>1/2^8</a:t>
                </a:r>
                <a:r>
                  <a:rPr lang="ja-JP" altLang="en-US"/>
                  <a:t>の確率で先頭</a:t>
                </a:r>
                <a:r>
                  <a:rPr lang="en-US" altLang="ja-JP"/>
                  <a:t>8bit</a:t>
                </a:r>
                <a:r>
                  <a:rPr lang="ja-JP" altLang="en-US"/>
                  <a:t>が</a:t>
                </a:r>
                <a:r>
                  <a:rPr lang="en-US" altLang="ja-JP"/>
                  <a:t>0</a:t>
                </a:r>
                <a:r>
                  <a:rPr lang="ja-JP" altLang="en-US"/>
                  <a:t>になる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kumimoji="1" lang="en-US" altLang="ja-JP"/>
                  <a:t>2020</a:t>
                </a:r>
                <a:r>
                  <a:rPr kumimoji="1" lang="ja-JP" altLang="en-US"/>
                  <a:t>年で</a:t>
                </a:r>
                <a:r>
                  <a:rPr kumimoji="1" lang="en-US" altLang="ja-JP"/>
                  <a:t>N=80</a:t>
                </a:r>
                <a:r>
                  <a:rPr kumimoji="1" lang="ja-JP" altLang="en-US"/>
                  <a:t>ぐらい</a:t>
                </a:r>
                <a:r>
                  <a:rPr kumimoji="1" lang="en-US" altLang="ja-JP"/>
                  <a:t>(10</a:t>
                </a:r>
                <a:r>
                  <a:rPr kumimoji="1" lang="ja-JP" altLang="en-US"/>
                  <a:t>分に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個ブロックが伸びる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en-US" altLang="ja-JP"/>
                  <a:t>1</a:t>
                </a:r>
                <a:r>
                  <a:rPr kumimoji="1" lang="ja-JP" altLang="en-US"/>
                  <a:t>秒間に</a:t>
                </a:r>
                <a:r>
                  <a:rPr kumimoji="1" lang="en-US" altLang="ja-JP"/>
                  <a:t>1.6x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160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𝑇𝑒𝑟𝑎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𝐻𝑎𝑠h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電力消費の無駄・取引性能の低さ→オルトコインが有象無象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計算資源を</a:t>
                </a:r>
                <a:r>
                  <a:rPr kumimoji="1" lang="en-US" altLang="ja-JP"/>
                  <a:t>50%</a:t>
                </a:r>
                <a:r>
                  <a:rPr kumimoji="1" lang="ja-JP" altLang="en-US"/>
                  <a:t>独占すると思いのまま→信頼が無くなる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1CDBA32-6594-4AF0-86F8-183046D6A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F22FF6-E1E1-458C-9DCA-5AE28385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7068CF-1A4A-4236-9BAF-300E42B7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マイニング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7F6007-5F6E-4746-98C6-60975C8FD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5832648" cy="31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B93930B-329D-4767-BA21-B008687F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暗号技術とは別の仕組みが必要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14F760-3D34-4AC0-8554-178EC1F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C44D791-1B2A-480C-8B6B-EDC24B10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互いに依存する暗号技術</a:t>
            </a:r>
            <a:endParaRPr kumimoji="1"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8B6A74-8971-4829-84E2-35A19B69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408712" cy="30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49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1CA7032-4D7B-4887-A850-FD4C58B31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16239"/>
            <a:ext cx="4032448" cy="1481925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34489B1-0547-4A3D-8605-24FD0A91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公開鍵暗号の公開鍵や署名の検証鍵が</a:t>
            </a:r>
            <a:br>
              <a:rPr kumimoji="1" lang="en-US" altLang="ja-JP"/>
            </a:br>
            <a:r>
              <a:rPr kumimoji="1" lang="ja-JP" altLang="en-US"/>
              <a:t>本人のものと分かれば</a:t>
            </a:r>
            <a:r>
              <a:rPr kumimoji="1" lang="en-US" altLang="ja-JP"/>
              <a:t>OK</a:t>
            </a:r>
          </a:p>
          <a:p>
            <a:pPr lvl="1"/>
            <a:r>
              <a:rPr kumimoji="1" lang="ja-JP" altLang="en-US"/>
              <a:t>二人であって直接手渡しするのが確実</a:t>
            </a:r>
            <a:r>
              <a:rPr kumimoji="1" lang="en-US" altLang="ja-JP"/>
              <a:t>(</a:t>
            </a:r>
            <a:r>
              <a:rPr kumimoji="1" lang="ja-JP" altLang="en-US"/>
              <a:t>キーサインパーティ</a:t>
            </a:r>
            <a:r>
              <a:rPr kumimoji="1" lang="en-US" altLang="ja-JP"/>
              <a:t>)</a:t>
            </a:r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r>
              <a:rPr lang="ja-JP" altLang="en-US"/>
              <a:t>信用の輪</a:t>
            </a:r>
            <a:endParaRPr lang="en-US" altLang="ja-JP"/>
          </a:p>
          <a:p>
            <a:pPr lvl="1"/>
            <a:r>
              <a:rPr lang="ja-JP" altLang="en-US"/>
              <a:t>自分が信用している人が持っている別の人の公開鍵は</a:t>
            </a:r>
            <a:r>
              <a:rPr lang="en-US" altLang="ja-JP"/>
              <a:t>OK?</a:t>
            </a:r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8F5827-A416-4854-B43A-BC73158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B0B922B-355F-4ABE-9482-63769E9A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信用の輪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EBF9249-48E5-4BAD-BAFF-116BFAF8C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05064"/>
            <a:ext cx="4176464" cy="26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07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3B27C1-A7BB-4B01-B03C-AD248499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人や組織とそれに紐付く公開鍵</a:t>
            </a:r>
            <a:r>
              <a:rPr kumimoji="1" lang="en-US" altLang="ja-JP"/>
              <a:t>(</a:t>
            </a:r>
            <a:r>
              <a:rPr kumimoji="1" lang="ja-JP" altLang="en-US"/>
              <a:t>検証鍵</a:t>
            </a:r>
            <a:r>
              <a:rPr kumimoji="1" lang="en-US" altLang="ja-JP"/>
              <a:t>)</a:t>
            </a:r>
            <a:r>
              <a:rPr kumimoji="1" lang="ja-JP" altLang="en-US"/>
              <a:t>の対応を保証</a:t>
            </a:r>
            <a:endParaRPr kumimoji="1" lang="en-US" altLang="ja-JP"/>
          </a:p>
          <a:p>
            <a:pPr lvl="1"/>
            <a:r>
              <a:rPr kumimoji="1" lang="ja-JP" altLang="en-US"/>
              <a:t>認証局</a:t>
            </a:r>
            <a:r>
              <a:rPr kumimoji="1" lang="en-US" altLang="ja-JP"/>
              <a:t>CA</a:t>
            </a:r>
            <a:r>
              <a:rPr kumimoji="1" lang="ja-JP" altLang="en-US"/>
              <a:t> </a:t>
            </a:r>
            <a:r>
              <a:rPr kumimoji="1" lang="en-US" altLang="ja-JP"/>
              <a:t>: </a:t>
            </a:r>
            <a:r>
              <a:rPr kumimoji="1" lang="ja-JP" altLang="en-US"/>
              <a:t>公開鍵を保証する機関</a:t>
            </a:r>
            <a:r>
              <a:rPr kumimoji="1" lang="en-US" altLang="ja-JP"/>
              <a:t>, </a:t>
            </a:r>
            <a:r>
              <a:rPr kumimoji="1" lang="ja-JP" altLang="en-US"/>
              <a:t>信頼できるものとする</a:t>
            </a:r>
            <a:endParaRPr kumimoji="1" lang="en-US" altLang="ja-JP"/>
          </a:p>
          <a:p>
            <a:pPr lvl="1"/>
            <a:r>
              <a:rPr kumimoji="1" lang="ja-JP" altLang="en-US"/>
              <a:t>公開鍵証明書 </a:t>
            </a:r>
            <a:r>
              <a:rPr kumimoji="1" lang="en-US" altLang="ja-JP"/>
              <a:t>: </a:t>
            </a:r>
            <a:r>
              <a:rPr kumimoji="1" lang="ja-JP" altLang="en-US"/>
              <a:t>アリス本人と公開鍵の結びつきに</a:t>
            </a:r>
            <a:r>
              <a:rPr kumimoji="1" lang="en-US" altLang="ja-JP"/>
              <a:t>CA</a:t>
            </a:r>
            <a:r>
              <a:rPr kumimoji="1" lang="ja-JP" altLang="en-US"/>
              <a:t>が署名</a:t>
            </a:r>
            <a:endParaRPr kumimoji="1" lang="en-US" altLang="ja-JP"/>
          </a:p>
          <a:p>
            <a:pPr lvl="2"/>
            <a:r>
              <a:rPr kumimoji="1" lang="en-US" altLang="ja-JP"/>
              <a:t>X.509</a:t>
            </a:r>
            <a:r>
              <a:rPr kumimoji="1" lang="ja-JP" altLang="en-US"/>
              <a:t>というフォーマットの規格</a:t>
            </a:r>
            <a:r>
              <a:rPr kumimoji="1" lang="en-US" altLang="ja-JP"/>
              <a:t>, CA</a:t>
            </a:r>
            <a:r>
              <a:rPr kumimoji="1" lang="ja-JP" altLang="en-US"/>
              <a:t>の検証鍵で検証可能</a:t>
            </a:r>
            <a:endParaRPr kumimoji="1" lang="en-US" altLang="ja-JP"/>
          </a:p>
          <a:p>
            <a:pPr lvl="2"/>
            <a:r>
              <a:rPr kumimoji="1" lang="ja-JP" altLang="en-US"/>
              <a:t>サーバ運用に利用することが多いのでサーバ証明書とも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613C14-93DC-487D-A9B4-F6997DAA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D5F8CA-A712-4318-AD42-12C226B1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公開鍵基盤</a:t>
            </a:r>
            <a:r>
              <a:rPr kumimoji="1" lang="en-US" altLang="ja-JP"/>
              <a:t>PKI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A68DD3-F4B2-47FB-B9F2-322E88628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97926"/>
            <a:ext cx="6048672" cy="31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33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764B711-9E34-4387-86D9-034015AF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CA</a:t>
            </a:r>
            <a:r>
              <a:rPr kumimoji="1" lang="ja-JP" altLang="en-US"/>
              <a:t>が一つだけだと権限や責任が一極集中</a:t>
            </a:r>
            <a:endParaRPr kumimoji="1" lang="en-US" altLang="ja-JP"/>
          </a:p>
          <a:p>
            <a:pPr lvl="1"/>
            <a:r>
              <a:rPr kumimoji="1" lang="ja-JP" altLang="en-US"/>
              <a:t>複数の</a:t>
            </a:r>
            <a:r>
              <a:rPr kumimoji="1" lang="en-US" altLang="ja-JP"/>
              <a:t>CA</a:t>
            </a:r>
            <a:r>
              <a:rPr kumimoji="1" lang="ja-JP" altLang="en-US"/>
              <a:t>が互いに認証し合う</a:t>
            </a:r>
            <a:endParaRPr kumimoji="1" lang="en-US" altLang="ja-JP"/>
          </a:p>
          <a:p>
            <a:pPr lvl="1"/>
            <a:r>
              <a:rPr kumimoji="1" lang="ja-JP" altLang="en-US"/>
              <a:t>ルート認証局</a:t>
            </a:r>
            <a:endParaRPr kumimoji="1" lang="en-US" altLang="ja-JP"/>
          </a:p>
          <a:p>
            <a:pPr lvl="2"/>
            <a:r>
              <a:rPr kumimoji="1" lang="ja-JP" altLang="en-US"/>
              <a:t>最終的に自分で認証したもの</a:t>
            </a:r>
            <a:endParaRPr kumimoji="1" lang="en-US" altLang="ja-JP"/>
          </a:p>
          <a:p>
            <a:pPr lvl="2"/>
            <a:r>
              <a:rPr kumimoji="1" lang="ja-JP" altLang="en-US"/>
              <a:t>トラストアンカー</a:t>
            </a:r>
            <a:endParaRPr kumimoji="1" lang="en-US" altLang="ja-JP"/>
          </a:p>
          <a:p>
            <a:pPr lvl="2"/>
            <a:endParaRPr lang="en-US" altLang="ja-JP"/>
          </a:p>
          <a:p>
            <a:r>
              <a:rPr kumimoji="1" lang="ja-JP" altLang="en-US"/>
              <a:t>認証局の階層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19F626E-EC62-4639-8FF8-08906BF4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933D089-461C-48BE-A1E3-8772F384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認証局の相互認証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5B987DB-320B-417A-9062-3B4826CB05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08" y="1412776"/>
            <a:ext cx="2880320" cy="26717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0DB3857-A21D-426E-9625-CC74F41DE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87" y="4039531"/>
            <a:ext cx="5342694" cy="25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92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52F2D3A-5DBA-4E26-882D-138A59E8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公開鍵証明書を破棄したい</a:t>
            </a:r>
            <a:endParaRPr kumimoji="1" lang="en-US" altLang="ja-JP"/>
          </a:p>
          <a:p>
            <a:pPr lvl="1"/>
            <a:r>
              <a:rPr kumimoji="1" lang="ja-JP" altLang="en-US"/>
              <a:t>事業者の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5CE363-2893-4955-B22D-2EB577B7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96E1FBF-7A06-4595-9C64-758BDEC3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公開鍵の失効</a:t>
            </a:r>
          </a:p>
        </p:txBody>
      </p:sp>
    </p:spTree>
    <p:extLst>
      <p:ext uri="{BB962C8B-B14F-4D97-AF65-F5344CB8AC3E}">
        <p14:creationId xmlns:p14="http://schemas.microsoft.com/office/powerpoint/2010/main" val="278526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</a:t>
                </a:r>
                <a:r>
                  <a:rPr kumimoji="1" lang="ja-JP" altLang="en-US"/>
                  <a:t>に変わる新しいハッシュ関数</a:t>
                </a:r>
                <a:r>
                  <a:rPr kumimoji="1" lang="en-US" altLang="ja-JP"/>
                  <a:t>(Keccak)</a:t>
                </a:r>
              </a:p>
              <a:p>
                <a:r>
                  <a:rPr lang="en-US" altLang="ja-JP"/>
                  <a:t>MD</a:t>
                </a:r>
                <a:r>
                  <a:rPr lang="ja-JP" altLang="en-US"/>
                  <a:t>構成ではなくスポンジ構造</a:t>
                </a:r>
                <a:r>
                  <a:rPr lang="en-US" altLang="ja-JP"/>
                  <a:t>(=</a:t>
                </a:r>
                <a:r>
                  <a:rPr lang="ja-JP" altLang="en-US"/>
                  <a:t>吸収</a:t>
                </a:r>
                <a:r>
                  <a:rPr lang="en-US" altLang="ja-JP"/>
                  <a:t>+</a:t>
                </a:r>
                <a:r>
                  <a:rPr lang="ja-JP" altLang="en-US"/>
                  <a:t>搾取</a:t>
                </a:r>
                <a:r>
                  <a:rPr lang="en-US" altLang="ja-JP"/>
                  <a:t>)</a:t>
                </a:r>
              </a:p>
              <a:p>
                <a:r>
                  <a:rPr kumimoji="1" lang="ja-JP" altLang="en-US"/>
                  <a:t>分割とパディング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内部状態</a:t>
                </a:r>
                <a:r>
                  <a:rPr kumimoji="1" lang="en-US" altLang="ja-JP"/>
                  <a:t>S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1600bit</a:t>
                </a:r>
              </a:p>
              <a:p>
                <a:pPr lvl="1"/>
                <a:r>
                  <a:rPr lang="en-US" altLang="ja-JP"/>
                  <a:t>SHA-3-256</a:t>
                </a:r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1088(=1600−256×2)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のブロックに分割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2B16F7-F180-4C9C-84ED-827149E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B9C27C-991F-4B9A-9B49-3880B783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669297-E3DE-475E-A61F-C81DA0F0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84984"/>
            <a:ext cx="5976664" cy="34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内部状態のうち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=1088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をブロックと排他的論理和</a:t>
                </a:r>
                <a:endParaRPr kumimoji="1" lang="en-US" altLang="ja-JP"/>
              </a:p>
              <a:p>
                <a:r>
                  <a:rPr kumimoji="1" lang="ja-JP" altLang="en-US"/>
                  <a:t>置換関数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D14989-31C0-4972-8EC9-A25D89AC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5C9DBF-D633-4862-A7FE-474AD63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吸収フェーズ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33B89-8F2B-4833-A5BF-266D10E0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3"/>
            <a:ext cx="7776864" cy="46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39F64F-E9D0-489E-AA21-0C2D2D57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内部状態の先頭</a:t>
            </a:r>
            <a:r>
              <a:rPr kumimoji="1" lang="en-US" altLang="ja-JP"/>
              <a:t>256bit</a:t>
            </a:r>
            <a:r>
              <a:rPr kumimoji="1" lang="ja-JP" altLang="en-US"/>
              <a:t>を取り出すだけ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AF98B8-D334-45B1-8724-A548A733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2396E44-4CB1-4877-BF8D-F3361E4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搾取フェーズ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1C796D-B464-475D-9F79-4FE08607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4464496" cy="31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6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CA3394C-C3A5-47CC-B6B5-484F28F2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理想のハッシュ関数はハッシュ値のサイズで決まる</a:t>
            </a:r>
            <a:endParaRPr kumimoji="1" lang="en-US" altLang="ja-JP"/>
          </a:p>
          <a:p>
            <a:pPr lvl="1"/>
            <a:r>
              <a:rPr lang="en-US" altLang="ja-JP"/>
              <a:t>256bit</a:t>
            </a:r>
            <a:r>
              <a:rPr lang="ja-JP" altLang="en-US"/>
              <a:t>なら衝突困難性に関して</a:t>
            </a:r>
            <a:r>
              <a:rPr lang="en-US" altLang="ja-JP"/>
              <a:t>128bit</a:t>
            </a:r>
            <a:r>
              <a:rPr lang="ja-JP" altLang="en-US"/>
              <a:t>セキュリティ</a:t>
            </a:r>
            <a:endParaRPr lang="en-US" altLang="ja-JP"/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も</a:t>
            </a:r>
            <a:r>
              <a:rPr kumimoji="1" lang="en-US" altLang="ja-JP"/>
              <a:t>SHA-3-256</a:t>
            </a:r>
            <a:r>
              <a:rPr kumimoji="1" lang="ja-JP" altLang="en-US"/>
              <a:t>もほぼ同じ安全性</a:t>
            </a:r>
            <a:endParaRPr kumimoji="1" lang="en-US" altLang="ja-JP"/>
          </a:p>
          <a:p>
            <a:pPr lvl="2"/>
            <a:r>
              <a:rPr lang="en-US" altLang="ja-JP"/>
              <a:t>SHA-256</a:t>
            </a:r>
            <a:r>
              <a:rPr lang="ja-JP" altLang="en-US"/>
              <a:t>の方が速い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042D94-DF33-4C66-B209-654B854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44D6C3-8D82-4D2E-BE93-AE05BCFE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安全性</a:t>
            </a:r>
          </a:p>
        </p:txBody>
      </p:sp>
    </p:spTree>
    <p:extLst>
      <p:ext uri="{BB962C8B-B14F-4D97-AF65-F5344CB8AC3E}">
        <p14:creationId xmlns:p14="http://schemas.microsoft.com/office/powerpoint/2010/main" val="362917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AB3B66-5503-4F32-94FA-3BF5F811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のハッシュ値は</a:t>
            </a:r>
            <a:r>
              <a:rPr kumimoji="1" lang="en-US" altLang="ja-JP"/>
              <a:t>160bit</a:t>
            </a:r>
          </a:p>
          <a:p>
            <a:pPr lvl="1"/>
            <a:r>
              <a:rPr kumimoji="1" lang="en-US" altLang="ja-JP"/>
              <a:t>80bit</a:t>
            </a:r>
            <a:r>
              <a:rPr kumimoji="1" lang="ja-JP" altLang="en-US"/>
              <a:t>セキュリティ </a:t>
            </a:r>
            <a:r>
              <a:rPr kumimoji="1" lang="en-US" altLang="ja-JP"/>
              <a:t>/ </a:t>
            </a:r>
            <a:r>
              <a:rPr lang="en-US" altLang="ja-JP"/>
              <a:t>2005</a:t>
            </a:r>
            <a:r>
              <a:rPr lang="ja-JP" altLang="en-US"/>
              <a:t>年の攻撃方法で</a:t>
            </a:r>
            <a:r>
              <a:rPr lang="en-US" altLang="ja-JP"/>
              <a:t>63bit</a:t>
            </a:r>
            <a:r>
              <a:rPr lang="ja-JP" altLang="en-US"/>
              <a:t>まで低下</a:t>
            </a:r>
            <a:endParaRPr kumimoji="1" lang="en-US" altLang="ja-JP"/>
          </a:p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CWI</a:t>
            </a:r>
            <a:r>
              <a:rPr kumimoji="1" lang="ja-JP" altLang="en-US"/>
              <a:t>と</a:t>
            </a:r>
            <a:r>
              <a:rPr kumimoji="1" lang="en-US" altLang="ja-JP"/>
              <a:t>Google</a:t>
            </a:r>
            <a:r>
              <a:rPr kumimoji="1" lang="ja-JP" altLang="en-US"/>
              <a:t>のチーム</a:t>
            </a:r>
            <a:endParaRPr kumimoji="1" lang="en-US" altLang="ja-JP"/>
          </a:p>
          <a:p>
            <a:pPr lvl="1"/>
            <a:r>
              <a:rPr lang="ja-JP" altLang="en-US"/>
              <a:t>中身が異なるのに</a:t>
            </a:r>
            <a:r>
              <a:rPr lang="en-US" altLang="ja-JP"/>
              <a:t>SHA-1</a:t>
            </a:r>
            <a:r>
              <a:rPr lang="ja-JP" altLang="en-US"/>
              <a:t>の値が同じ</a:t>
            </a:r>
            <a:r>
              <a:rPr lang="en-US" altLang="ja-JP"/>
              <a:t>2</a:t>
            </a:r>
            <a:r>
              <a:rPr lang="ja-JP" altLang="en-US"/>
              <a:t>個の</a:t>
            </a:r>
            <a:r>
              <a:rPr lang="en-US" altLang="ja-JP"/>
              <a:t>PDF</a:t>
            </a:r>
            <a:r>
              <a:rPr lang="ja-JP" altLang="en-US"/>
              <a:t>を作成</a:t>
            </a:r>
            <a:endParaRPr lang="en-US" altLang="ja-JP"/>
          </a:p>
          <a:p>
            <a:pPr lvl="1"/>
            <a:r>
              <a:rPr kumimoji="1" lang="en-US" altLang="ja-JP"/>
              <a:t>6500</a:t>
            </a:r>
            <a:r>
              <a:rPr kumimoji="1" lang="ja-JP" altLang="en-US"/>
              <a:t>年分の</a:t>
            </a:r>
            <a:r>
              <a:rPr kumimoji="1" lang="en-US" altLang="ja-JP"/>
              <a:t>CPU</a:t>
            </a:r>
            <a:r>
              <a:rPr kumimoji="1" lang="ja-JP" altLang="en-US"/>
              <a:t>と</a:t>
            </a:r>
            <a:r>
              <a:rPr kumimoji="1" lang="en-US" altLang="ja-JP"/>
              <a:t>110</a:t>
            </a:r>
            <a:r>
              <a:rPr kumimoji="1" lang="ja-JP" altLang="en-US"/>
              <a:t>年分の</a:t>
            </a:r>
            <a:r>
              <a:rPr kumimoji="1" lang="en-US" altLang="ja-JP"/>
              <a:t>GPU</a:t>
            </a:r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2020</a:t>
            </a:r>
            <a:r>
              <a:rPr lang="ja-JP" altLang="en-US"/>
              <a:t>年</a:t>
            </a:r>
            <a:r>
              <a:rPr lang="en-US" altLang="ja-JP"/>
              <a:t>Gaëtan</a:t>
            </a:r>
            <a:r>
              <a:rPr lang="ja-JP" altLang="en-US"/>
              <a:t>と</a:t>
            </a:r>
            <a:r>
              <a:rPr lang="en-US" altLang="ja-JP"/>
              <a:t>Thomas</a:t>
            </a:r>
          </a:p>
          <a:p>
            <a:pPr lvl="1"/>
            <a:r>
              <a:rPr kumimoji="1" lang="en-US" altLang="ja-JP"/>
              <a:t>900</a:t>
            </a:r>
            <a:r>
              <a:rPr kumimoji="1" lang="ja-JP" altLang="en-US"/>
              <a:t>個の</a:t>
            </a:r>
            <a:r>
              <a:rPr kumimoji="1" lang="en-US" altLang="ja-JP"/>
              <a:t>NVIDIA GeForce GTX 1060</a:t>
            </a:r>
            <a:r>
              <a:rPr kumimoji="1" lang="ja-JP" altLang="en-US"/>
              <a:t>で</a:t>
            </a:r>
            <a:r>
              <a:rPr kumimoji="1" lang="en-US" altLang="ja-JP"/>
              <a:t>2</a:t>
            </a:r>
            <a:r>
              <a:rPr kumimoji="1" lang="ja-JP" altLang="en-US"/>
              <a:t>カ月 </a:t>
            </a:r>
            <a:r>
              <a:rPr kumimoji="1" lang="en-US" altLang="ja-JP"/>
              <a:t>; 4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千ドル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B0D3AA-9D2A-4CD3-AB70-4A464B0F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02CC22-5989-44FD-AB90-E468E3CC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の攻撃</a:t>
            </a:r>
            <a:r>
              <a:rPr kumimoji="1" lang="en-US" altLang="ja-JP"/>
              <a:t>(</a:t>
            </a:r>
            <a:r>
              <a:rPr kumimoji="1" lang="ja-JP" altLang="en-US"/>
              <a:t>衝突させた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A43436-C9D4-4BAB-B661-217C49597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4248472" cy="2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25531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2836</Words>
  <Application>Microsoft Office PowerPoint</Application>
  <PresentationFormat>画面に合わせる (4:3)</PresentationFormat>
  <Paragraphs>488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6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暗認本読書会7 SHA-2/SHA-3, MAC, 署名</vt:lpstr>
      <vt:lpstr>SHA-2</vt:lpstr>
      <vt:lpstr>SHA-256の内部状態S</vt:lpstr>
      <vt:lpstr>SHA-256の圧縮関数fの概要</vt:lpstr>
      <vt:lpstr>SHA-3</vt:lpstr>
      <vt:lpstr>吸収フェーズ</vt:lpstr>
      <vt:lpstr>搾取フェーズ</vt:lpstr>
      <vt:lpstr>安全性</vt:lpstr>
      <vt:lpstr>SHA-1の攻撃(衝突させた)</vt:lpstr>
      <vt:lpstr>衝突した2個のPDF</vt:lpstr>
      <vt:lpstr>SHA-1の構造</vt:lpstr>
      <vt:lpstr>衝突困難性を破る部分</vt:lpstr>
      <vt:lpstr>PDFに2個のJPEGを埋め込む方法</vt:lpstr>
      <vt:lpstr>メッセージ認証符号</vt:lpstr>
      <vt:lpstr>完全性と秘匿性</vt:lpstr>
      <vt:lpstr>MACの安全性</vt:lpstr>
      <vt:lpstr>MACの構成法</vt:lpstr>
      <vt:lpstr>署名</vt:lpstr>
      <vt:lpstr>署名のアルゴリズム</vt:lpstr>
      <vt:lpstr>署名の安全性</vt:lpstr>
      <vt:lpstr>MACと署名</vt:lpstr>
      <vt:lpstr>暗号技術の分類</vt:lpstr>
      <vt:lpstr>ECDSA</vt:lpstr>
      <vt:lpstr>公開鍵認証</vt:lpstr>
      <vt:lpstr>FIDO</vt:lpstr>
      <vt:lpstr>FIDOの認証器による署名の検証鍵の登録</vt:lpstr>
      <vt:lpstr>認証</vt:lpstr>
      <vt:lpstr>サイドチャネル攻撃</vt:lpstr>
      <vt:lpstr>楕円曲線と電力解析攻撃</vt:lpstr>
      <vt:lpstr>GoogleのTitanセキュリティキー</vt:lpstr>
      <vt:lpstr>コードルド・ブート攻撃</vt:lpstr>
      <vt:lpstr>否認防止と署名の失効</vt:lpstr>
      <vt:lpstr>ハッシュ値の連鎖によるタイムスタンプ</vt:lpstr>
      <vt:lpstr>タイムスタンプを用いた否認防止</vt:lpstr>
      <vt:lpstr>Merkle木</vt:lpstr>
      <vt:lpstr>署名を用いたタイムスタンプ</vt:lpstr>
      <vt:lpstr>日本のタイムスタンプ</vt:lpstr>
      <vt:lpstr>ブロックチェーンとビットコイン</vt:lpstr>
      <vt:lpstr>ビットコイン</vt:lpstr>
      <vt:lpstr>アリスが10BTC持っているとは</vt:lpstr>
      <vt:lpstr>トランザクション</vt:lpstr>
      <vt:lpstr>二重送金の防止とマイニング</vt:lpstr>
      <vt:lpstr>マイニング</vt:lpstr>
      <vt:lpstr>互いに依存する暗号技術</vt:lpstr>
      <vt:lpstr>信用の輪</vt:lpstr>
      <vt:lpstr>公開鍵基盤PKI</vt:lpstr>
      <vt:lpstr>認証局の相互認証</vt:lpstr>
      <vt:lpstr>公開鍵の失効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2021-11-07T03:42:52Z</dcterms:modified>
</cp:coreProperties>
</file>