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1"/>
  </p:sldMasterIdLst>
  <p:notesMasterIdLst>
    <p:notesMasterId r:id="rId21"/>
  </p:notesMasterIdLst>
  <p:handoutMasterIdLst>
    <p:handoutMasterId r:id="rId22"/>
  </p:handoutMasterIdLst>
  <p:sldIdLst>
    <p:sldId id="552" r:id="rId2"/>
    <p:sldId id="708" r:id="rId3"/>
    <p:sldId id="692" r:id="rId4"/>
    <p:sldId id="697" r:id="rId5"/>
    <p:sldId id="693" r:id="rId6"/>
    <p:sldId id="698" r:id="rId7"/>
    <p:sldId id="694" r:id="rId8"/>
    <p:sldId id="695" r:id="rId9"/>
    <p:sldId id="696" r:id="rId10"/>
    <p:sldId id="568" r:id="rId11"/>
    <p:sldId id="569" r:id="rId12"/>
    <p:sldId id="699" r:id="rId13"/>
    <p:sldId id="668" r:id="rId14"/>
    <p:sldId id="700" r:id="rId15"/>
    <p:sldId id="701" r:id="rId16"/>
    <p:sldId id="704" r:id="rId17"/>
    <p:sldId id="705" r:id="rId18"/>
    <p:sldId id="703" r:id="rId19"/>
    <p:sldId id="707" r:id="rId20"/>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521415D9-36F7-43E2-AB2F-B90AF26B5E84}">
      <p14:sectionLst xmlns:p14="http://schemas.microsoft.com/office/powerpoint/2010/main">
        <p14:section name="既定のセクション" id="{7C747A5F-8C29-4C6A-BF6D-361D478D3FFF}">
          <p14:sldIdLst>
            <p14:sldId id="552"/>
            <p14:sldId id="708"/>
            <p14:sldId id="692"/>
            <p14:sldId id="697"/>
            <p14:sldId id="693"/>
            <p14:sldId id="698"/>
            <p14:sldId id="694"/>
            <p14:sldId id="695"/>
            <p14:sldId id="696"/>
            <p14:sldId id="568"/>
            <p14:sldId id="569"/>
            <p14:sldId id="699"/>
            <p14:sldId id="668"/>
            <p14:sldId id="700"/>
            <p14:sldId id="701"/>
            <p14:sldId id="704"/>
            <p14:sldId id="705"/>
            <p14:sldId id="703"/>
            <p14:sldId id="7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3300"/>
    <a:srgbClr val="EAEAEA"/>
    <a:srgbClr val="FF9900"/>
    <a:srgbClr val="DDDDDD"/>
    <a:srgbClr val="C0C0C0"/>
    <a:srgbClr val="D8D8E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88" autoAdjust="0"/>
    <p:restoredTop sz="93627" autoAdjust="0"/>
  </p:normalViewPr>
  <p:slideViewPr>
    <p:cSldViewPr>
      <p:cViewPr varScale="1">
        <p:scale>
          <a:sx n="56" d="100"/>
          <a:sy n="56" d="100"/>
        </p:scale>
        <p:origin x="1548" y="56"/>
      </p:cViewPr>
      <p:guideLst>
        <p:guide orient="horz" pos="2160"/>
        <p:guide pos="2880"/>
      </p:guideLst>
    </p:cSldViewPr>
  </p:slideViewPr>
  <p:outlineViewPr>
    <p:cViewPr>
      <p:scale>
        <a:sx n="33" d="100"/>
        <a:sy n="33" d="100"/>
      </p:scale>
      <p:origin x="0" y="-2140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2" d="100"/>
          <a:sy n="82" d="100"/>
        </p:scale>
        <p:origin x="3413" y="91"/>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3" name="Rectangle 3"/>
          <p:cNvSpPr>
            <a:spLocks noGrp="1" noChangeArrowheads="1"/>
          </p:cNvSpPr>
          <p:nvPr>
            <p:ph type="dt" sz="quarter"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97284" name="Rectangle 4"/>
          <p:cNvSpPr>
            <a:spLocks noGrp="1" noChangeArrowheads="1"/>
          </p:cNvSpPr>
          <p:nvPr>
            <p:ph type="ftr" sz="quarter" idx="2"/>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5" name="Rectangle 5"/>
          <p:cNvSpPr>
            <a:spLocks noGrp="1" noChangeArrowheads="1"/>
          </p:cNvSpPr>
          <p:nvPr>
            <p:ph type="sldNum" sz="quarter" idx="3"/>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F40525E8-2CAD-492F-9D74-FE5299EAA40C}" type="slidenum">
              <a:rPr lang="en-US" altLang="ja-JP"/>
              <a:pPr>
                <a:defRPr/>
              </a:pPr>
              <a:t>‹#›</a:t>
            </a:fld>
            <a:endParaRPr lang="en-US" altLang="ja-JP"/>
          </a:p>
        </p:txBody>
      </p:sp>
    </p:spTree>
    <p:extLst>
      <p:ext uri="{BB962C8B-B14F-4D97-AF65-F5344CB8AC3E}">
        <p14:creationId xmlns:p14="http://schemas.microsoft.com/office/powerpoint/2010/main" val="171564040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39" name="Rectangle 3"/>
          <p:cNvSpPr>
            <a:spLocks noGrp="1" noChangeArrowheads="1"/>
          </p:cNvSpPr>
          <p:nvPr>
            <p:ph type="dt"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13316" name="Rectangle 4"/>
          <p:cNvSpPr>
            <a:spLocks noGrp="1" noRot="1" noChangeAspect="1" noChangeArrowheads="1" noTextEdit="1"/>
          </p:cNvSpPr>
          <p:nvPr>
            <p:ph type="sldImg" idx="2"/>
          </p:nvPr>
        </p:nvSpPr>
        <p:spPr bwMode="auto">
          <a:xfrm>
            <a:off x="990600" y="766763"/>
            <a:ext cx="5121275" cy="3840162"/>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709429" y="4861235"/>
            <a:ext cx="5680444" cy="4605988"/>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39942" name="Rectangle 6"/>
          <p:cNvSpPr>
            <a:spLocks noGrp="1" noChangeArrowheads="1"/>
          </p:cNvSpPr>
          <p:nvPr>
            <p:ph type="ftr" sz="quarter" idx="4"/>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43" name="Rectangle 7"/>
          <p:cNvSpPr>
            <a:spLocks noGrp="1" noChangeArrowheads="1"/>
          </p:cNvSpPr>
          <p:nvPr>
            <p:ph type="sldNum" sz="quarter" idx="5"/>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710252FD-7A2E-4FA4-924A-4E93E216FDD8}" type="slidenum">
              <a:rPr lang="en-US" altLang="ja-JP"/>
              <a:pPr>
                <a:defRPr/>
              </a:pPr>
              <a:t>‹#›</a:t>
            </a:fld>
            <a:endParaRPr lang="en-US" altLang="ja-JP"/>
          </a:p>
        </p:txBody>
      </p:sp>
    </p:spTree>
    <p:extLst>
      <p:ext uri="{BB962C8B-B14F-4D97-AF65-F5344CB8AC3E}">
        <p14:creationId xmlns:p14="http://schemas.microsoft.com/office/powerpoint/2010/main" val="166767399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3429000"/>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5" name="Rectangle 3"/>
          <p:cNvSpPr>
            <a:spLocks noChangeArrowheads="1"/>
          </p:cNvSpPr>
          <p:nvPr/>
        </p:nvSpPr>
        <p:spPr bwMode="auto">
          <a:xfrm>
            <a:off x="0" y="3429000"/>
            <a:ext cx="9144000" cy="762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sp>
        <p:nvSpPr>
          <p:cNvPr id="43012" name="Rectangle 4"/>
          <p:cNvSpPr>
            <a:spLocks noGrp="1" noChangeArrowheads="1"/>
          </p:cNvSpPr>
          <p:nvPr>
            <p:ph type="ctrTitle" hasCustomPrompt="1"/>
          </p:nvPr>
        </p:nvSpPr>
        <p:spPr>
          <a:xfrm>
            <a:off x="0" y="1587624"/>
            <a:ext cx="9144000" cy="977280"/>
          </a:xfrm>
          <a:prstGeom prst="rect">
            <a:avLst/>
          </a:prstGeom>
        </p:spPr>
        <p:txBody>
          <a:bodyPr/>
          <a:lstStyle>
            <a:lvl1pPr algn="ctr">
              <a:defRPr sz="4000">
                <a:latin typeface="+mj-lt"/>
                <a:ea typeface="游ゴシック" panose="020B0400000000000000" pitchFamily="50" charset="-128"/>
              </a:defRPr>
            </a:lvl1pPr>
          </a:lstStyle>
          <a:p>
            <a:r>
              <a:rPr lang="ja-JP" altLang="en-US"/>
              <a:t>タイトル</a:t>
            </a:r>
            <a:r>
              <a:rPr lang="en-US" altLang="ja-JP"/>
              <a:t>title</a:t>
            </a:r>
            <a:endParaRPr lang="ja-JP" altLang="en-US"/>
          </a:p>
        </p:txBody>
      </p:sp>
      <p:sp>
        <p:nvSpPr>
          <p:cNvPr id="43013" name="Rectangle 5"/>
          <p:cNvSpPr>
            <a:spLocks noGrp="1" noChangeArrowheads="1"/>
          </p:cNvSpPr>
          <p:nvPr>
            <p:ph type="subTitle" idx="1" hasCustomPrompt="1"/>
          </p:nvPr>
        </p:nvSpPr>
        <p:spPr>
          <a:xfrm>
            <a:off x="0" y="4114800"/>
            <a:ext cx="9144000" cy="1752600"/>
          </a:xfrm>
          <a:prstGeom prst="rect">
            <a:avLst/>
          </a:prstGeom>
        </p:spPr>
        <p:txBody>
          <a:bodyPr/>
          <a:lstStyle>
            <a:lvl1pPr marL="0" indent="0" algn="ctr">
              <a:lnSpc>
                <a:spcPct val="130000"/>
              </a:lnSpc>
              <a:buFont typeface="Wingdings" pitchFamily="2" charset="2"/>
              <a:buNone/>
              <a:defRPr sz="2400">
                <a:latin typeface="+mn-lt"/>
                <a:ea typeface="游ゴシック" panose="020B0400000000000000" pitchFamily="50" charset="-128"/>
              </a:defRPr>
            </a:lvl1pPr>
          </a:lstStyle>
          <a:p>
            <a:r>
              <a:rPr lang="ja-JP" altLang="en-US"/>
              <a:t>サブタイトル</a:t>
            </a:r>
            <a:r>
              <a:rPr lang="en-US" altLang="ja-JP"/>
              <a:t>subtitle</a:t>
            </a:r>
            <a:endParaRPr lang="ja-JP" altLang="en-US"/>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hasCustomPrompt="1"/>
          </p:nvPr>
        </p:nvSpPr>
        <p:spPr>
          <a:xfrm>
            <a:off x="0" y="663840"/>
            <a:ext cx="9144000" cy="5868648"/>
          </a:xfrm>
          <a:prstGeom prst="rect">
            <a:avLst/>
          </a:prstGeom>
        </p:spPr>
        <p:txBody>
          <a:bodyPr/>
          <a:lstStyle>
            <a:lvl1pPr marL="288000" indent="-288000">
              <a:spcBef>
                <a:spcPts val="600"/>
              </a:spcBef>
              <a:spcAft>
                <a:spcPts val="600"/>
              </a:spcAft>
              <a:buFont typeface="Arial" panose="020B0604020202020204" pitchFamily="34" charset="0"/>
              <a:buChar char="•"/>
              <a:defRPr sz="2800">
                <a:latin typeface="+mn-lt"/>
                <a:ea typeface="游ゴシック" panose="020B0400000000000000" pitchFamily="50" charset="-128"/>
                <a:cs typeface="游ゴシック" panose="020B0400000000000000" pitchFamily="50" charset="-128"/>
              </a:defRPr>
            </a:lvl1pPr>
            <a:lvl2pPr marL="504000" indent="-285750">
              <a:buFont typeface="Arial" panose="020B0604020202020204" pitchFamily="34" charset="0"/>
              <a:buChar char="•"/>
              <a:defRPr sz="2400">
                <a:latin typeface="+mn-lt"/>
                <a:ea typeface="游ゴシック" panose="020B0400000000000000" pitchFamily="50" charset="-128"/>
              </a:defRPr>
            </a:lvl2pPr>
            <a:lvl3pPr marL="684000" indent="-228600">
              <a:buFont typeface="Arial" panose="020B0604020202020204" pitchFamily="34" charset="0"/>
              <a:buChar char="•"/>
              <a:defRPr sz="2400">
                <a:latin typeface="+mn-lt"/>
                <a:ea typeface="游ゴシック" panose="020B0400000000000000" pitchFamily="50" charset="-128"/>
              </a:defRPr>
            </a:lvl3pPr>
            <a:lvl4pPr marL="936000" indent="-228600">
              <a:buFont typeface="Arial" panose="020B0604020202020204" pitchFamily="34" charset="0"/>
              <a:buChar char="•"/>
              <a:defRPr sz="2400">
                <a:latin typeface="+mn-lt"/>
                <a:ea typeface="游ゴシック" panose="020B0400000000000000" pitchFamily="50" charset="-128"/>
              </a:defRPr>
            </a:lvl4pPr>
            <a:lvl5pPr marL="1080000" indent="-228600">
              <a:buFont typeface="Arial" panose="020B0604020202020204" pitchFamily="34" charset="0"/>
              <a:buChar char="•"/>
              <a:defRPr sz="2000">
                <a:latin typeface="+mn-lt"/>
                <a:ea typeface="游ゴシック" panose="020B0400000000000000" pitchFamily="50" charset="-128"/>
              </a:defRPr>
            </a:lvl5pPr>
          </a:lstStyle>
          <a:p>
            <a:pPr lvl="0"/>
            <a:r>
              <a:rPr lang="ja-JP" altLang="en-US"/>
              <a:t>第</a:t>
            </a:r>
            <a:r>
              <a:rPr lang="en-US" altLang="ja-JP"/>
              <a:t>1</a:t>
            </a:r>
            <a:r>
              <a:rPr lang="ja-JP" altLang="en-US"/>
              <a:t>レベル</a:t>
            </a:r>
            <a:r>
              <a:rPr lang="en-US" altLang="ja-JP"/>
              <a:t>abc</a:t>
            </a:r>
          </a:p>
          <a:p>
            <a:pPr lvl="1"/>
            <a:r>
              <a:rPr lang="ja-JP" altLang="en-US"/>
              <a:t>第 </a:t>
            </a:r>
            <a:r>
              <a:rPr lang="en-US" altLang="ja-JP"/>
              <a:t>2 </a:t>
            </a:r>
            <a:r>
              <a:rPr lang="ja-JP" altLang="en-US"/>
              <a:t>レベル</a:t>
            </a:r>
            <a:r>
              <a:rPr lang="en-US" altLang="ja-JP"/>
              <a:t>abc</a:t>
            </a:r>
          </a:p>
          <a:p>
            <a:pPr lvl="2"/>
            <a:r>
              <a:rPr lang="ja-JP" altLang="en-US"/>
              <a:t>第 </a:t>
            </a:r>
            <a:r>
              <a:rPr lang="en-US" altLang="ja-JP"/>
              <a:t>3 </a:t>
            </a:r>
            <a:r>
              <a:rPr lang="ja-JP" altLang="en-US"/>
              <a:t>レベル</a:t>
            </a:r>
            <a:r>
              <a:rPr lang="en-US" altLang="ja-JP"/>
              <a:t>abc</a:t>
            </a:r>
          </a:p>
          <a:p>
            <a:pPr lvl="3"/>
            <a:r>
              <a:rPr lang="ja-JP" altLang="en-US"/>
              <a:t>第 </a:t>
            </a:r>
            <a:r>
              <a:rPr lang="en-US" altLang="ja-JP"/>
              <a:t>4 </a:t>
            </a:r>
            <a:r>
              <a:rPr lang="ja-JP" altLang="en-US"/>
              <a:t>レベル</a:t>
            </a:r>
            <a:r>
              <a:rPr lang="en-US" altLang="ja-JP"/>
              <a:t>abc</a:t>
            </a:r>
            <a:endParaRPr lang="ja-JP" altLang="en-US"/>
          </a:p>
          <a:p>
            <a:pPr lvl="4"/>
            <a:r>
              <a:rPr lang="ja-JP" altLang="en-US"/>
              <a:t>第 </a:t>
            </a:r>
            <a:r>
              <a:rPr lang="en-US" altLang="ja-JP"/>
              <a:t>5 </a:t>
            </a:r>
            <a:r>
              <a:rPr lang="ja-JP" altLang="en-US"/>
              <a:t>レベル</a:t>
            </a:r>
            <a:r>
              <a:rPr lang="en-US" altLang="ja-JP"/>
              <a:t>abc</a:t>
            </a:r>
            <a:endParaRPr lang="ja-JP" altLang="en-US"/>
          </a:p>
        </p:txBody>
      </p:sp>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6" name="Rectangle 9"/>
          <p:cNvSpPr>
            <a:spLocks noGrp="1" noChangeArrowheads="1"/>
          </p:cNvSpPr>
          <p:nvPr>
            <p:ph type="sldNum" sz="quarter" idx="12"/>
          </p:nvPr>
        </p:nvSpPr>
        <p:spPr>
          <a:xfrm>
            <a:off x="7884368" y="6553200"/>
            <a:ext cx="1224136" cy="304800"/>
          </a:xfrm>
          <a:prstGeom prst="rect">
            <a:avLst/>
          </a:prstGeom>
        </p:spPr>
        <p:txBody>
          <a:bodyPr/>
          <a:lstStyle>
            <a:lvl1pPr>
              <a:defRPr sz="1600" smtClean="0">
                <a:latin typeface="+mn-lt"/>
              </a:defRPr>
            </a:lvl1pPr>
          </a:lstStyle>
          <a:p>
            <a:pPr>
              <a:defRPr/>
            </a:pPr>
            <a:r>
              <a:rPr lang="en-US" altLang="ja-JP"/>
              <a:t>    </a:t>
            </a:r>
            <a:fld id="{B2782DEB-472A-4FE5-AC34-C17109CF5A91}" type="slidenum">
              <a:rPr lang="en-US" altLang="ja-JP" smtClean="0"/>
              <a:pPr>
                <a:defRPr/>
              </a:pPr>
              <a:t>‹#›</a:t>
            </a:fld>
            <a:r>
              <a:rPr lang="en-US" altLang="ja-JP"/>
              <a:t> / 19</a:t>
            </a:r>
          </a:p>
        </p:txBody>
      </p:sp>
      <p:sp>
        <p:nvSpPr>
          <p:cNvPr id="8" name="タイトル 1"/>
          <p:cNvSpPr>
            <a:spLocks noGrp="1"/>
          </p:cNvSpPr>
          <p:nvPr>
            <p:ph type="title" hasCustomPrompt="1"/>
          </p:nvPr>
        </p:nvSpPr>
        <p:spPr>
          <a:xfrm>
            <a:off x="14808" y="8625"/>
            <a:ext cx="9129192" cy="540056"/>
          </a:xfrm>
          <a:prstGeom prst="rect">
            <a:avLst/>
          </a:prstGeom>
        </p:spPr>
        <p:txBody>
          <a:bodyPr/>
          <a:lstStyle>
            <a:lvl1pPr>
              <a:defRPr sz="3200">
                <a:latin typeface="+mn-lt"/>
                <a:ea typeface="游ゴシック" panose="020B0400000000000000" pitchFamily="50" charset="-128"/>
              </a:defRPr>
            </a:lvl1pPr>
          </a:lstStyle>
          <a:p>
            <a:r>
              <a:rPr kumimoji="1" lang="ja-JP" altLang="en-US"/>
              <a:t>タイトル</a:t>
            </a:r>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8" name="タイトル 1"/>
          <p:cNvSpPr>
            <a:spLocks noGrp="1"/>
          </p:cNvSpPr>
          <p:nvPr>
            <p:ph type="title" hasCustomPrompt="1"/>
          </p:nvPr>
        </p:nvSpPr>
        <p:spPr>
          <a:xfrm>
            <a:off x="107504" y="3140968"/>
            <a:ext cx="9129192" cy="540056"/>
          </a:xfrm>
          <a:prstGeom prst="rect">
            <a:avLst/>
          </a:prstGeom>
        </p:spPr>
        <p:txBody>
          <a:bodyPr/>
          <a:lstStyle>
            <a:lvl1pPr algn="ctr">
              <a:defRPr sz="4400">
                <a:latin typeface="+mn-lt"/>
                <a:ea typeface="游ゴシック" panose="020B0400000000000000" pitchFamily="50" charset="-128"/>
              </a:defRPr>
            </a:lvl1pPr>
          </a:lstStyle>
          <a:p>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extLst>
      <p:ext uri="{BB962C8B-B14F-4D97-AF65-F5344CB8AC3E}">
        <p14:creationId xmlns:p14="http://schemas.microsoft.com/office/powerpoint/2010/main" val="221643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Lst>
  <p:hf sldNum="0" hdr="0" ftr="0" dt="0"/>
  <p:txStyles>
    <p:titleStyle>
      <a:lvl1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cs typeface="+mj-cs"/>
        </a:defRPr>
      </a:lvl1pPr>
      <a:lvl2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2pPr>
      <a:lvl3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3pPr>
      <a:lvl4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4pPr>
      <a:lvl5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6pPr>
      <a:lvl7pPr marL="9144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7pPr>
      <a:lvl8pPr marL="13716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8pPr>
      <a:lvl9pPr marL="18288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9pPr>
    </p:titleStyle>
    <p:bodyStyle>
      <a:lvl1pPr marL="342900" indent="-342900" algn="l" rtl="0" eaLnBrk="0" fontAlgn="base" hangingPunct="0">
        <a:spcBef>
          <a:spcPct val="20000"/>
        </a:spcBef>
        <a:spcAft>
          <a:spcPct val="0"/>
        </a:spcAft>
        <a:buClr>
          <a:srgbClr val="333399"/>
        </a:buClr>
        <a:buFont typeface="Wingdings" pitchFamily="2" charset="2"/>
        <a:buChar char="n"/>
        <a:defRPr kumimoji="1" sz="2800">
          <a:solidFill>
            <a:schemeClr val="tx1"/>
          </a:solidFill>
          <a:latin typeface="+mj-lt"/>
          <a:ea typeface="+mn-ea"/>
          <a:cs typeface="+mn-cs"/>
        </a:defRPr>
      </a:lvl1pPr>
      <a:lvl2pPr marL="742950" indent="-285750" algn="l" rtl="0" eaLnBrk="0" fontAlgn="base" hangingPunct="0">
        <a:spcBef>
          <a:spcPct val="20000"/>
        </a:spcBef>
        <a:spcAft>
          <a:spcPct val="0"/>
        </a:spcAft>
        <a:buClr>
          <a:srgbClr val="3366FF"/>
        </a:buClr>
        <a:buFont typeface="Wingdings" pitchFamily="2" charset="2"/>
        <a:buChar char="n"/>
        <a:defRPr kumimoji="1" sz="2400">
          <a:solidFill>
            <a:schemeClr val="tx1"/>
          </a:solidFill>
          <a:latin typeface="+mj-lt"/>
          <a:ea typeface="HG丸ｺﾞｼｯｸM-PRO" pitchFamily="50" charset="-128"/>
        </a:defRPr>
      </a:lvl2pPr>
      <a:lvl3pPr marL="1143000" indent="-228600" algn="l" rtl="0" eaLnBrk="0" fontAlgn="base" hangingPunct="0">
        <a:spcBef>
          <a:spcPct val="20000"/>
        </a:spcBef>
        <a:spcAft>
          <a:spcPct val="0"/>
        </a:spcAft>
        <a:buClr>
          <a:srgbClr val="F56161"/>
        </a:buClr>
        <a:buFont typeface="Wingdings" pitchFamily="2" charset="2"/>
        <a:buChar char="n"/>
        <a:defRPr kumimoji="1" sz="2000">
          <a:solidFill>
            <a:schemeClr val="tx1"/>
          </a:solidFill>
          <a:latin typeface="HG丸ｺﾞｼｯｸM-PRO" pitchFamily="50" charset="-128"/>
          <a:ea typeface="HG丸ｺﾞｼｯｸM-PRO" pitchFamily="50" charset="-128"/>
        </a:defRPr>
      </a:lvl3pPr>
      <a:lvl4pPr marL="1600200" indent="-228600" algn="l" rtl="0" eaLnBrk="0" fontAlgn="base" hangingPunct="0">
        <a:spcBef>
          <a:spcPct val="20000"/>
        </a:spcBef>
        <a:spcAft>
          <a:spcPct val="0"/>
        </a:spcAft>
        <a:buClr>
          <a:srgbClr val="EEAF12"/>
        </a:buClr>
        <a:buSzPct val="95000"/>
        <a:buFont typeface="Wingdings" pitchFamily="2" charset="2"/>
        <a:buChar char="n"/>
        <a:defRPr kumimoji="1" sz="2000">
          <a:solidFill>
            <a:schemeClr val="tx1"/>
          </a:solidFill>
          <a:latin typeface="HG丸ｺﾞｼｯｸM-PRO" pitchFamily="50" charset="-128"/>
          <a:ea typeface="HG丸ｺﾞｼｯｸM-PRO" pitchFamily="50" charset="-128"/>
        </a:defRPr>
      </a:lvl4pPr>
      <a:lvl5pPr marL="2057400" indent="-228600" algn="l" rtl="0" eaLnBrk="0" fontAlgn="base" hangingPunct="0">
        <a:spcBef>
          <a:spcPct val="20000"/>
        </a:spcBef>
        <a:spcAft>
          <a:spcPct val="0"/>
        </a:spcAft>
        <a:buClr>
          <a:srgbClr val="009999"/>
        </a:buClr>
        <a:buSzPct val="90000"/>
        <a:buFont typeface="Wingdings" pitchFamily="2" charset="2"/>
        <a:buChar char="n"/>
        <a:defRPr kumimoji="1" sz="2000">
          <a:solidFill>
            <a:schemeClr val="tx1"/>
          </a:solidFill>
          <a:latin typeface="HG丸ｺﾞｼｯｸM-PRO" pitchFamily="50" charset="-128"/>
          <a:ea typeface="HG丸ｺﾞｼｯｸM-PRO" pitchFamily="50" charset="-128"/>
        </a:defRPr>
      </a:lvl5pPr>
      <a:lvl6pPr marL="25146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6pPr>
      <a:lvl7pPr marL="29718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7pPr>
      <a:lvl8pPr marL="34290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8pPr>
      <a:lvl9pPr marL="38862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10.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0" y="1340768"/>
            <a:ext cx="9144000" cy="1224136"/>
          </a:xfrm>
        </p:spPr>
        <p:txBody>
          <a:bodyPr/>
          <a:lstStyle/>
          <a:p>
            <a:r>
              <a:rPr lang="ja-JP" altLang="en-US"/>
              <a:t>暗認本読書会</a:t>
            </a:r>
            <a:r>
              <a:rPr lang="en-US" altLang="ja-JP"/>
              <a:t>13 advanced</a:t>
            </a:r>
            <a:br>
              <a:rPr lang="en-US" altLang="ja-JP"/>
            </a:br>
            <a:r>
              <a:rPr lang="ja-JP" altLang="en-US" sz="2400"/>
              <a:t>準同型暗号</a:t>
            </a:r>
            <a:r>
              <a:rPr lang="en-US" altLang="ja-JP" sz="2400"/>
              <a:t>, DDH, ZKP</a:t>
            </a:r>
            <a:r>
              <a:rPr lang="ja-JP" altLang="en-US" sz="2400"/>
              <a:t>おかわり</a:t>
            </a:r>
            <a:endParaRPr lang="ja-JP" altLang="en-US"/>
          </a:p>
        </p:txBody>
      </p:sp>
      <p:sp>
        <p:nvSpPr>
          <p:cNvPr id="7" name="サブタイトル 6"/>
          <p:cNvSpPr>
            <a:spLocks noGrp="1"/>
          </p:cNvSpPr>
          <p:nvPr>
            <p:ph type="subTitle" idx="1"/>
          </p:nvPr>
        </p:nvSpPr>
        <p:spPr/>
        <p:txBody>
          <a:bodyPr/>
          <a:lstStyle/>
          <a:p>
            <a:r>
              <a:rPr lang="en-US" altLang="ja-JP" sz="1800"/>
              <a:t>2021/12/23</a:t>
            </a:r>
          </a:p>
          <a:p>
            <a:r>
              <a:rPr lang="en-US" altLang="ja-JP" sz="1800"/>
              <a:t>https://anninbon.connpass.com/</a:t>
            </a:r>
          </a:p>
          <a:p>
            <a:r>
              <a:rPr lang="ja-JP" altLang="en-US" sz="1800"/>
              <a:t>光成滋生</a:t>
            </a:r>
          </a:p>
        </p:txBody>
      </p:sp>
    </p:spTree>
    <p:extLst>
      <p:ext uri="{BB962C8B-B14F-4D97-AF65-F5344CB8AC3E}">
        <p14:creationId xmlns:p14="http://schemas.microsoft.com/office/powerpoint/2010/main" val="350888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89673A04-5970-45B3-8F32-9EF76366D92C}"/>
                  </a:ext>
                </a:extLst>
              </p:cNvPr>
              <p:cNvSpPr>
                <a:spLocks noGrp="1"/>
              </p:cNvSpPr>
              <p:nvPr>
                <p:ph idx="1"/>
              </p:nvPr>
            </p:nvSpPr>
            <p:spPr/>
            <p:txBody>
              <a:bodyPr/>
              <a:lstStyle/>
              <a:p>
                <a:r>
                  <a:rPr kumimoji="1" lang="ja-JP" altLang="en-US"/>
                  <a:t>攻撃者と挑戦者アリスのゲーム</a:t>
                </a:r>
                <a:r>
                  <a:rPr kumimoji="1" lang="en-US" altLang="ja-JP"/>
                  <a:t>IND(</a:t>
                </a:r>
                <a:r>
                  <a:rPr lang="en-US" altLang="ja-JP"/>
                  <a:t>istinguishability)</a:t>
                </a:r>
                <a:endParaRPr kumimoji="1" lang="en-US" altLang="ja-JP"/>
              </a:p>
              <a:p>
                <a:pPr lvl="1"/>
                <a:r>
                  <a:rPr kumimoji="1" lang="ja-JP" altLang="en-US"/>
                  <a:t>攻撃者が</a:t>
                </a:r>
                <a:r>
                  <a:rPr kumimoji="1" lang="en-US" altLang="ja-JP"/>
                  <a:t>2</a:t>
                </a:r>
                <a:r>
                  <a:rPr kumimoji="1" lang="ja-JP" altLang="en-US"/>
                  <a:t>個の平文</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2</m:t>
                        </m:r>
                      </m:sub>
                    </m:sSub>
                  </m:oMath>
                </a14:m>
                <a:r>
                  <a:rPr kumimoji="1" lang="ja-JP" altLang="en-US"/>
                  <a:t>を選びアリスに渡す</a:t>
                </a:r>
                <a:endParaRPr kumimoji="1" lang="en-US" altLang="ja-JP"/>
              </a:p>
              <a:p>
                <a:pPr lvl="1"/>
                <a:r>
                  <a:rPr kumimoji="1" lang="ja-JP" altLang="en-US"/>
                  <a:t>アリスはどちらかの平文を選び、その暗号文</a:t>
                </a:r>
                <a14:m>
                  <m:oMath xmlns:m="http://schemas.openxmlformats.org/officeDocument/2006/math">
                    <m:r>
                      <a:rPr kumimoji="1" lang="en-US" altLang="ja-JP" b="0" i="1" smtClean="0">
                        <a:latin typeface="Cambria Math" panose="02040503050406030204" pitchFamily="18" charset="0"/>
                      </a:rPr>
                      <m:t>𝑐</m:t>
                    </m:r>
                  </m:oMath>
                </a14:m>
                <a:r>
                  <a:rPr kumimoji="1" lang="ja-JP" altLang="en-US"/>
                  <a:t>を攻撃者に渡す</a:t>
                </a:r>
                <a:endParaRPr kumimoji="1" lang="en-US" altLang="ja-JP"/>
              </a:p>
              <a:p>
                <a:pPr lvl="1"/>
                <a:r>
                  <a:rPr kumimoji="1" lang="ja-JP" altLang="en-US"/>
                  <a:t>攻撃者は暗号文</a:t>
                </a:r>
                <a14:m>
                  <m:oMath xmlns:m="http://schemas.openxmlformats.org/officeDocument/2006/math">
                    <m:r>
                      <a:rPr kumimoji="1" lang="en-US" altLang="ja-JP" b="0" i="1" smtClean="0">
                        <a:latin typeface="Cambria Math" panose="02040503050406030204" pitchFamily="18" charset="0"/>
                      </a:rPr>
                      <m:t>𝑐</m:t>
                    </m:r>
                  </m:oMath>
                </a14:m>
                <a:r>
                  <a:rPr kumimoji="1" lang="ja-JP" altLang="en-US"/>
                  <a:t>がどちらの平文を暗号化したものか当てる</a:t>
                </a:r>
                <a:endParaRPr kumimoji="1" lang="en-US" altLang="ja-JP"/>
              </a:p>
              <a:p>
                <a:pPr lvl="2"/>
                <a:r>
                  <a:rPr kumimoji="1" lang="ja-JP" altLang="en-US"/>
                  <a:t>当てたら攻撃者の勝ち（攻撃成功）</a:t>
                </a:r>
                <a:endParaRPr kumimoji="1" lang="en-US" altLang="ja-JP"/>
              </a:p>
              <a:p>
                <a:pPr lvl="2"/>
                <a:r>
                  <a:rPr kumimoji="1" lang="ja-JP" altLang="en-US"/>
                  <a:t>攻撃者に非常に有利なゲーム</a:t>
                </a:r>
                <a:endParaRPr kumimoji="1" lang="en-US" altLang="ja-JP"/>
              </a:p>
              <a:p>
                <a:endParaRPr kumimoji="1" lang="en-US" altLang="ja-JP"/>
              </a:p>
              <a:p>
                <a:r>
                  <a:rPr kumimoji="1" lang="ja-JP" altLang="en-US"/>
                  <a:t>攻撃の種類</a:t>
                </a:r>
                <a:endParaRPr kumimoji="1" lang="en-US" altLang="ja-JP"/>
              </a:p>
              <a:p>
                <a:r>
                  <a:rPr kumimoji="1" lang="ja-JP" altLang="en-US"/>
                  <a:t>選択平文攻撃</a:t>
                </a:r>
                <a:r>
                  <a:rPr kumimoji="1" lang="en-US" altLang="ja-JP"/>
                  <a:t>CPA</a:t>
                </a:r>
              </a:p>
              <a:p>
                <a:pPr lvl="1"/>
                <a:r>
                  <a:rPr kumimoji="1" lang="ja-JP" altLang="en-US"/>
                  <a:t>自分が選んだ平文の暗号文を取得できる</a:t>
                </a:r>
                <a:r>
                  <a:rPr kumimoji="1" lang="en-US" altLang="ja-JP"/>
                  <a:t>(PKE</a:t>
                </a:r>
                <a:r>
                  <a:rPr kumimoji="1" lang="ja-JP" altLang="en-US"/>
                  <a:t>はいつでも可能</a:t>
                </a:r>
                <a:r>
                  <a:rPr kumimoji="1" lang="en-US" altLang="ja-JP"/>
                  <a:t>)</a:t>
                </a:r>
              </a:p>
              <a:p>
                <a:r>
                  <a:rPr kumimoji="1" lang="ja-JP" altLang="en-US"/>
                  <a:t>選択暗号文攻撃</a:t>
                </a:r>
                <a:r>
                  <a:rPr kumimoji="1" lang="en-US" altLang="ja-JP"/>
                  <a:t>CCA(</a:t>
                </a:r>
                <a:r>
                  <a:rPr lang="en-US" altLang="ja-JP"/>
                  <a:t>Chosen Ciphertext Attack</a:t>
                </a:r>
                <a:r>
                  <a:rPr kumimoji="1" lang="en-US" altLang="ja-JP"/>
                  <a:t>)</a:t>
                </a:r>
              </a:p>
              <a:p>
                <a:pPr lvl="1"/>
                <a:r>
                  <a:rPr kumimoji="1" lang="ja-JP" altLang="en-US"/>
                  <a:t>自分が選んだ暗号文</a:t>
                </a:r>
                <a:r>
                  <a:rPr kumimoji="1" lang="en-US" altLang="ja-JP"/>
                  <a:t>(</a:t>
                </a:r>
                <a14:m>
                  <m:oMath xmlns:m="http://schemas.openxmlformats.org/officeDocument/2006/math">
                    <m:r>
                      <a:rPr kumimoji="1" lang="en-US" altLang="ja-JP" b="0" i="1" smtClean="0">
                        <a:latin typeface="Cambria Math" panose="02040503050406030204" pitchFamily="18" charset="0"/>
                      </a:rPr>
                      <m:t>≠</m:t>
                    </m:r>
                  </m:oMath>
                </a14:m>
                <a:r>
                  <a:rPr kumimoji="1" lang="ja-JP" altLang="en-US"/>
                  <a:t>ターゲット暗号文</a:t>
                </a:r>
                <a:r>
                  <a:rPr kumimoji="1" lang="en-US" altLang="ja-JP"/>
                  <a:t>)</a:t>
                </a:r>
                <a:r>
                  <a:rPr kumimoji="1" lang="ja-JP" altLang="en-US"/>
                  <a:t>の平文を取得できる</a:t>
                </a:r>
                <a:endParaRPr kumimoji="1" lang="en-US" altLang="ja-JP"/>
              </a:p>
              <a:p>
                <a:pPr lvl="2"/>
                <a:endParaRPr kumimoji="1" lang="ja-JP" altLang="en-US"/>
              </a:p>
            </p:txBody>
          </p:sp>
        </mc:Choice>
        <mc:Fallback xmlns="">
          <p:sp>
            <p:nvSpPr>
              <p:cNvPr id="2" name="コンテンツ プレースホルダー 1">
                <a:extLst>
                  <a:ext uri="{FF2B5EF4-FFF2-40B4-BE49-F238E27FC236}">
                    <a16:creationId xmlns:a16="http://schemas.microsoft.com/office/drawing/2014/main" id="{89673A04-5970-45B3-8F32-9EF76366D92C}"/>
                  </a:ext>
                </a:extLst>
              </p:cNvPr>
              <p:cNvSpPr>
                <a:spLocks noGrp="1" noRot="1" noChangeAspect="1" noMove="1" noResize="1" noEditPoints="1" noAdjustHandles="1" noChangeArrowheads="1" noChangeShapeType="1" noTextEdit="1"/>
              </p:cNvSpPr>
              <p:nvPr>
                <p:ph idx="1"/>
              </p:nvPr>
            </p:nvSpPr>
            <p:spPr>
              <a:blipFill>
                <a:blip r:embed="rId2"/>
                <a:stretch>
                  <a:fillRect l="-1200" t="-1454" r="-200" b="-4361"/>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7820C120-FDE3-491F-B7D7-0D531084CD26}"/>
              </a:ext>
            </a:extLst>
          </p:cNvPr>
          <p:cNvSpPr>
            <a:spLocks noGrp="1"/>
          </p:cNvSpPr>
          <p:nvPr>
            <p:ph type="title"/>
          </p:nvPr>
        </p:nvSpPr>
        <p:spPr/>
        <p:txBody>
          <a:bodyPr/>
          <a:lstStyle/>
          <a:p>
            <a:r>
              <a:rPr kumimoji="1" lang="ja-JP" altLang="en-US"/>
              <a:t>公開鍵暗号</a:t>
            </a:r>
            <a:r>
              <a:rPr lang="en-US" altLang="ja-JP"/>
              <a:t>PKE</a:t>
            </a:r>
            <a:r>
              <a:rPr kumimoji="1" lang="ja-JP" altLang="en-US"/>
              <a:t>に求められる安全性要件</a:t>
            </a:r>
          </a:p>
        </p:txBody>
      </p:sp>
      <p:pic>
        <p:nvPicPr>
          <p:cNvPr id="8" name="図 7">
            <a:extLst>
              <a:ext uri="{FF2B5EF4-FFF2-40B4-BE49-F238E27FC236}">
                <a16:creationId xmlns:a16="http://schemas.microsoft.com/office/drawing/2014/main" id="{ADC35459-1D47-4969-91FF-4638E68ABB90}"/>
              </a:ext>
            </a:extLst>
          </p:cNvPr>
          <p:cNvPicPr>
            <a:picLocks noChangeAspect="1"/>
          </p:cNvPicPr>
          <p:nvPr/>
        </p:nvPicPr>
        <p:blipFill>
          <a:blip r:embed="rId3"/>
          <a:stretch>
            <a:fillRect/>
          </a:stretch>
        </p:blipFill>
        <p:spPr>
          <a:xfrm>
            <a:off x="3312368" y="3373765"/>
            <a:ext cx="5652120" cy="840572"/>
          </a:xfrm>
          <a:prstGeom prst="rect">
            <a:avLst/>
          </a:prstGeom>
        </p:spPr>
      </p:pic>
      <p:pic>
        <p:nvPicPr>
          <p:cNvPr id="10" name="図 9">
            <a:extLst>
              <a:ext uri="{FF2B5EF4-FFF2-40B4-BE49-F238E27FC236}">
                <a16:creationId xmlns:a16="http://schemas.microsoft.com/office/drawing/2014/main" id="{58360B0A-9703-45D7-AF2D-1E09094AC1BE}"/>
              </a:ext>
            </a:extLst>
          </p:cNvPr>
          <p:cNvPicPr>
            <a:picLocks noChangeAspect="1"/>
          </p:cNvPicPr>
          <p:nvPr/>
        </p:nvPicPr>
        <p:blipFill>
          <a:blip r:embed="rId4"/>
          <a:stretch>
            <a:fillRect/>
          </a:stretch>
        </p:blipFill>
        <p:spPr>
          <a:xfrm>
            <a:off x="7200800" y="2581677"/>
            <a:ext cx="1368152" cy="1062036"/>
          </a:xfrm>
          <a:prstGeom prst="rect">
            <a:avLst/>
          </a:prstGeom>
        </p:spPr>
      </p:pic>
      <p:pic>
        <p:nvPicPr>
          <p:cNvPr id="12" name="図 11">
            <a:extLst>
              <a:ext uri="{FF2B5EF4-FFF2-40B4-BE49-F238E27FC236}">
                <a16:creationId xmlns:a16="http://schemas.microsoft.com/office/drawing/2014/main" id="{56093717-79D2-460F-B84C-51F4395A40B7}"/>
              </a:ext>
            </a:extLst>
          </p:cNvPr>
          <p:cNvPicPr>
            <a:picLocks noChangeAspect="1"/>
          </p:cNvPicPr>
          <p:nvPr/>
        </p:nvPicPr>
        <p:blipFill>
          <a:blip r:embed="rId5"/>
          <a:stretch>
            <a:fillRect/>
          </a:stretch>
        </p:blipFill>
        <p:spPr>
          <a:xfrm>
            <a:off x="3672409" y="4489263"/>
            <a:ext cx="3528392" cy="523913"/>
          </a:xfrm>
          <a:prstGeom prst="rect">
            <a:avLst/>
          </a:prstGeom>
        </p:spPr>
      </p:pic>
    </p:spTree>
    <p:extLst>
      <p:ext uri="{BB962C8B-B14F-4D97-AF65-F5344CB8AC3E}">
        <p14:creationId xmlns:p14="http://schemas.microsoft.com/office/powerpoint/2010/main" val="2087405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CA35295-6160-4D4D-880E-3E10C2C8E8D5}"/>
                  </a:ext>
                </a:extLst>
              </p:cNvPr>
              <p:cNvSpPr>
                <a:spLocks noGrp="1"/>
              </p:cNvSpPr>
              <p:nvPr>
                <p:ph idx="1"/>
              </p:nvPr>
            </p:nvSpPr>
            <p:spPr/>
            <p:txBody>
              <a:bodyPr/>
              <a:lstStyle/>
              <a:p>
                <a:r>
                  <a:rPr kumimoji="1" lang="en-US" altLang="ja-JP"/>
                  <a:t>CCA1 ; </a:t>
                </a:r>
                <a:r>
                  <a:rPr kumimoji="1" lang="ja-JP" altLang="en-US"/>
                  <a:t>ゲーム開始前に情報収集可</a:t>
                </a:r>
                <a:endParaRPr kumimoji="1" lang="en-US" altLang="ja-JP"/>
              </a:p>
              <a:p>
                <a:r>
                  <a:rPr lang="en-US" altLang="ja-JP"/>
                  <a:t>CCA2 ; </a:t>
                </a:r>
                <a:r>
                  <a:rPr lang="ja-JP" altLang="en-US"/>
                  <a:t>ゲーム開始後に情報収集可</a:t>
                </a:r>
                <a:r>
                  <a:rPr lang="en-US" altLang="ja-JP"/>
                  <a:t>(</a:t>
                </a:r>
                <a:r>
                  <a:rPr lang="ja-JP" altLang="en-US"/>
                  <a:t>適応的</a:t>
                </a:r>
                <a:r>
                  <a:rPr lang="en-US" altLang="ja-JP"/>
                  <a:t>CCA)</a:t>
                </a:r>
              </a:p>
              <a:p>
                <a:endParaRPr lang="en-US" altLang="ja-JP"/>
              </a:p>
              <a:p>
                <a:endParaRPr lang="en-US" altLang="ja-JP"/>
              </a:p>
              <a:p>
                <a:endParaRPr lang="en-US" altLang="ja-JP"/>
              </a:p>
              <a:p>
                <a:endParaRPr lang="en-US" altLang="ja-JP"/>
              </a:p>
              <a:p>
                <a:endParaRPr lang="en-US" altLang="ja-JP"/>
              </a:p>
              <a:p>
                <a:r>
                  <a:rPr kumimoji="1" lang="en-US" altLang="ja-JP"/>
                  <a:t>CCA1/2</a:t>
                </a:r>
                <a:r>
                  <a:rPr kumimoji="1" lang="ja-JP" altLang="en-US"/>
                  <a:t>に対してアリスが勝つなら</a:t>
                </a:r>
                <a:r>
                  <a:rPr kumimoji="1" lang="en-US" altLang="ja-JP"/>
                  <a:t>IND-CCA1/2</a:t>
                </a:r>
                <a:r>
                  <a:rPr kumimoji="1" lang="ja-JP" altLang="en-US"/>
                  <a:t>安全</a:t>
                </a:r>
                <a:endParaRPr kumimoji="1" lang="en-US" altLang="ja-JP"/>
              </a:p>
              <a:p>
                <a:r>
                  <a:rPr kumimoji="1" lang="ja-JP" altLang="en-US"/>
                  <a:t>準同型暗号は</a:t>
                </a:r>
                <a:r>
                  <a:rPr kumimoji="1" lang="en-US" altLang="ja-JP"/>
                  <a:t>IND-CCA2</a:t>
                </a:r>
                <a:r>
                  <a:rPr kumimoji="1" lang="ja-JP" altLang="en-US"/>
                  <a:t>安全にはなり得ない</a:t>
                </a:r>
                <a:endParaRPr kumimoji="1" lang="en-US" altLang="ja-JP"/>
              </a:p>
              <a:p>
                <a:pPr lvl="1"/>
                <a:r>
                  <a:rPr lang="ja-JP" altLang="en-US"/>
                  <a:t>攻撃者は</a:t>
                </a:r>
                <a14:m>
                  <m:oMath xmlns:m="http://schemas.openxmlformats.org/officeDocument/2006/math">
                    <m:r>
                      <a:rPr kumimoji="1" lang="en-US" altLang="ja-JP" b="0" i="1" smtClean="0">
                        <a:latin typeface="Cambria Math" panose="02040503050406030204" pitchFamily="18" charset="0"/>
                      </a:rPr>
                      <m:t>𝑐</m:t>
                    </m:r>
                  </m:oMath>
                </a14:m>
                <a:r>
                  <a:rPr kumimoji="1" lang="ja-JP" altLang="en-US"/>
                  <a:t>に対して</a:t>
                </a:r>
                <a14:m>
                  <m:oMath xmlns:m="http://schemas.openxmlformats.org/officeDocument/2006/math">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𝐸𝑛𝑐</m:t>
                    </m:r>
                    <m:r>
                      <a:rPr kumimoji="1" lang="en-US" altLang="ja-JP" b="0" i="1" smtClean="0">
                        <a:latin typeface="Cambria Math" panose="02040503050406030204" pitchFamily="18" charset="0"/>
                      </a:rPr>
                      <m:t>(0)</m:t>
                    </m:r>
                  </m:oMath>
                </a14:m>
                <a:r>
                  <a:rPr kumimoji="1" lang="ja-JP" altLang="en-US"/>
                  <a:t>の答えを教えてもらえる</a:t>
                </a:r>
                <a:endParaRPr kumimoji="1" lang="en-US" altLang="ja-JP"/>
              </a:p>
              <a:p>
                <a:pPr lvl="1"/>
                <a:r>
                  <a:rPr kumimoji="1" lang="ja-JP" altLang="en-US"/>
                  <a:t>準同型演算するために「評価鍵」が必要な</a:t>
                </a:r>
                <a:r>
                  <a:rPr kumimoji="1" lang="en-US" altLang="ja-JP"/>
                  <a:t>HE</a:t>
                </a:r>
                <a:r>
                  <a:rPr kumimoji="1" lang="ja-JP" altLang="en-US"/>
                  <a:t>もある</a:t>
                </a:r>
                <a:endParaRPr kumimoji="1" lang="en-US" altLang="ja-JP"/>
              </a:p>
              <a:p>
                <a:endParaRPr lang="en-US" altLang="ja-JP"/>
              </a:p>
            </p:txBody>
          </p:sp>
        </mc:Choice>
        <mc:Fallback xmlns="">
          <p:sp>
            <p:nvSpPr>
              <p:cNvPr id="2" name="コンテンツ プレースホルダー 1">
                <a:extLst>
                  <a:ext uri="{FF2B5EF4-FFF2-40B4-BE49-F238E27FC236}">
                    <a16:creationId xmlns:a16="http://schemas.microsoft.com/office/drawing/2014/main" id="{4CA35295-6160-4D4D-880E-3E10C2C8E8D5}"/>
                  </a:ext>
                </a:extLst>
              </p:cNvPr>
              <p:cNvSpPr>
                <a:spLocks noGrp="1" noRot="1" noChangeAspect="1" noMove="1" noResize="1" noEditPoints="1" noAdjustHandles="1" noChangeArrowheads="1" noChangeShapeType="1" noTextEdit="1"/>
              </p:cNvSpPr>
              <p:nvPr>
                <p:ph idx="1"/>
              </p:nvPr>
            </p:nvSpPr>
            <p:spPr>
              <a:blipFill>
                <a:blip r:embed="rId2"/>
                <a:stretch>
                  <a:fillRect l="-1200" t="-1454" b="-6438"/>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B62458BE-6609-4EA0-AD3E-A31586BB69BB}"/>
              </a:ext>
            </a:extLst>
          </p:cNvPr>
          <p:cNvSpPr>
            <a:spLocks noGrp="1"/>
          </p:cNvSpPr>
          <p:nvPr>
            <p:ph type="title"/>
          </p:nvPr>
        </p:nvSpPr>
        <p:spPr/>
        <p:txBody>
          <a:bodyPr/>
          <a:lstStyle/>
          <a:p>
            <a:r>
              <a:rPr kumimoji="1" lang="en-US" altLang="ja-JP"/>
              <a:t>IND-CCA1</a:t>
            </a:r>
            <a:r>
              <a:rPr kumimoji="1" lang="ja-JP" altLang="en-US"/>
              <a:t>と</a:t>
            </a:r>
            <a:r>
              <a:rPr kumimoji="1" lang="en-US" altLang="ja-JP"/>
              <a:t>IND-CCA2</a:t>
            </a:r>
            <a:endParaRPr kumimoji="1" lang="ja-JP" altLang="en-US"/>
          </a:p>
        </p:txBody>
      </p:sp>
      <p:pic>
        <p:nvPicPr>
          <p:cNvPr id="8" name="図 7">
            <a:extLst>
              <a:ext uri="{FF2B5EF4-FFF2-40B4-BE49-F238E27FC236}">
                <a16:creationId xmlns:a16="http://schemas.microsoft.com/office/drawing/2014/main" id="{8E0CA005-9EC3-4C11-B051-0701E509E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1700808"/>
            <a:ext cx="4320480" cy="3110746"/>
          </a:xfrm>
          <a:prstGeom prst="rect">
            <a:avLst/>
          </a:prstGeom>
        </p:spPr>
      </p:pic>
    </p:spTree>
    <p:extLst>
      <p:ext uri="{BB962C8B-B14F-4D97-AF65-F5344CB8AC3E}">
        <p14:creationId xmlns:p14="http://schemas.microsoft.com/office/powerpoint/2010/main" val="734285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2E503ECC-2524-4039-836A-1DA1EC154401}"/>
                  </a:ext>
                </a:extLst>
              </p:cNvPr>
              <p:cNvSpPr>
                <a:spLocks noGrp="1"/>
              </p:cNvSpPr>
              <p:nvPr>
                <p:ph idx="1"/>
              </p:nvPr>
            </p:nvSpPr>
            <p:spPr/>
            <p:txBody>
              <a:bodyPr/>
              <a:lstStyle/>
              <a:p>
                <a:r>
                  <a:rPr lang="en-US" altLang="ja-JP"/>
                  <a:t>Lifted ElGamal</a:t>
                </a:r>
                <a:r>
                  <a:rPr lang="ja-JP" altLang="en-US"/>
                  <a:t>暗号</a:t>
                </a:r>
                <a:endParaRPr lang="en-US" altLang="ja-JP"/>
              </a:p>
              <a:p>
                <a:pPr lvl="1"/>
                <a14:m>
                  <m:oMath xmlns:m="http://schemas.openxmlformats.org/officeDocument/2006/math">
                    <m:r>
                      <a:rPr kumimoji="1" lang="en-US" altLang="ja-JP" b="0" i="1" smtClean="0">
                        <a:latin typeface="Cambria Math" panose="02040503050406030204" pitchFamily="18" charset="0"/>
                      </a:rPr>
                      <m:t>𝑑𝑒𝑐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=0</m:t>
                    </m:r>
                  </m:oMath>
                </a14:m>
                <a:r>
                  <a:rPr kumimoji="1" lang="ja-JP" altLang="en-US"/>
                  <a:t>か否か当てられてはいけない</a:t>
                </a:r>
                <a:r>
                  <a:rPr kumimoji="1" lang="en-US" altLang="ja-JP"/>
                  <a:t>(IND-CPA)</a:t>
                </a:r>
              </a:p>
              <a:p>
                <a:pPr lvl="1"/>
                <a14:m>
                  <m:oMath xmlns:m="http://schemas.openxmlformats.org/officeDocument/2006/math">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𝑟</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𝑟𝑄</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𝑟𝑃</m:t>
                        </m:r>
                      </m:e>
                    </m:d>
                  </m:oMath>
                </a14:m>
                <a:endParaRPr kumimoji="1" lang="en-US" altLang="ja-JP" b="0"/>
              </a:p>
              <a:p>
                <a:pPr lvl="1"/>
                <a14:m>
                  <m:oMath xmlns:m="http://schemas.openxmlformats.org/officeDocument/2006/math">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𝑟𝑄</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𝑟𝑃</m:t>
                    </m:r>
                    <m:r>
                      <a:rPr kumimoji="1" lang="en-US" altLang="ja-JP" b="0" i="1" smtClean="0">
                        <a:latin typeface="Cambria Math" panose="02040503050406030204" pitchFamily="18" charset="0"/>
                      </a:rPr>
                      <m:t>)</m:t>
                    </m:r>
                  </m:oMath>
                </a14:m>
                <a:endParaRPr kumimoji="1" lang="en-US" altLang="ja-JP"/>
              </a:p>
              <a:p>
                <a:pPr lvl="1"/>
                <a:r>
                  <a:rPr kumimoji="1" lang="ja-JP" altLang="en-US"/>
                  <a:t>暗号文の一つ目の成分を</a:t>
                </a:r>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𝑟𝑄</m:t>
                    </m:r>
                  </m:oMath>
                </a14:m>
                <a:r>
                  <a:rPr kumimoji="1" lang="ja-JP" altLang="en-US"/>
                  <a:t>とすると</a:t>
                </a:r>
                <a:endParaRPr kumimoji="1" lang="en-US" altLang="ja-JP"/>
              </a:p>
              <a:p>
                <a:r>
                  <a:rPr kumimoji="1" lang="ja-JP" altLang="en-US"/>
                  <a:t>「</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oMath>
                </a14:m>
                <a:r>
                  <a:rPr kumimoji="1" lang="ja-JP" altLang="en-US"/>
                  <a:t>」</a:t>
                </a:r>
                <a:r>
                  <a:rPr kumimoji="1" lang="en-US" altLang="ja-JP"/>
                  <a:t>given</a:t>
                </a:r>
                <a:r>
                  <a:rPr kumimoji="1" lang="ja-JP" altLang="en-US"/>
                  <a:t>で</a:t>
                </a:r>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𝑟𝑠𝑃</m:t>
                    </m:r>
                  </m:oMath>
                </a14:m>
                <a:r>
                  <a:rPr kumimoji="1" lang="ja-JP" altLang="en-US"/>
                  <a:t>か否か判れば</a:t>
                </a:r>
                <a:br>
                  <a:rPr kumimoji="1" lang="en-US" altLang="ja-JP" b="0" i="1">
                    <a:latin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rPr>
                      <m:t>𝑑𝑒𝑐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=0</m:t>
                    </m:r>
                  </m:oMath>
                </a14:m>
                <a:r>
                  <a:rPr kumimoji="1" lang="ja-JP" altLang="en-US"/>
                  <a:t>か</a:t>
                </a:r>
                <a14:m>
                  <m:oMath xmlns:m="http://schemas.openxmlformats.org/officeDocument/2006/math">
                    <m:r>
                      <a:rPr kumimoji="1" lang="en-US" altLang="ja-JP" b="0" i="1" smtClean="0">
                        <a:latin typeface="Cambria Math" panose="02040503050406030204" pitchFamily="18" charset="0"/>
                      </a:rPr>
                      <m:t>≠0</m:t>
                    </m:r>
                  </m:oMath>
                </a14:m>
                <a:r>
                  <a:rPr kumimoji="1" lang="ja-JP" altLang="en-US"/>
                  <a:t>か判別できる→安全でない</a:t>
                </a:r>
                <a:endParaRPr kumimoji="1" lang="en-US" altLang="ja-JP"/>
              </a:p>
              <a:p>
                <a:r>
                  <a:rPr kumimoji="1" lang="en-US" altLang="ja-JP"/>
                  <a:t>DDH(Decisional DH)</a:t>
                </a:r>
              </a:p>
              <a:p>
                <a:pPr lvl="1"/>
                <a:r>
                  <a:rPr kumimoji="1" lang="ja-JP" altLang="en-US" b="0"/>
                  <a:t>「</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oMath>
                </a14:m>
                <a:r>
                  <a:rPr kumimoji="1" lang="ja-JP" altLang="en-US" b="0"/>
                  <a:t>」</a:t>
                </a:r>
                <a:r>
                  <a:rPr lang="en-US" altLang="ja-JP"/>
                  <a:t>given</a:t>
                </a:r>
                <a:r>
                  <a:rPr lang="ja-JP" altLang="en-US"/>
                  <a:t>のとき「</a:t>
                </a: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m:t>
                    </m:r>
                    <m:r>
                      <a:rPr lang="en-US" altLang="ja-JP" b="0" i="1" smtClean="0">
                        <a:latin typeface="Cambria Math" panose="02040503050406030204" pitchFamily="18" charset="0"/>
                      </a:rPr>
                      <m:t>𝑎𝑏𝑃</m:t>
                    </m:r>
                  </m:oMath>
                </a14:m>
                <a:r>
                  <a:rPr lang="ja-JP" altLang="en-US"/>
                  <a:t>か否か」を判定せよ</a:t>
                </a:r>
                <a:endParaRPr lang="en-US" altLang="ja-JP"/>
              </a:p>
              <a:p>
                <a:pPr lvl="1"/>
                <a:r>
                  <a:rPr kumimoji="1" lang="ja-JP" altLang="en-US" b="0"/>
                  <a:t>従来の</a:t>
                </a:r>
                <a:r>
                  <a:rPr kumimoji="1" lang="en-US" altLang="ja-JP" b="0"/>
                  <a:t>DH</a:t>
                </a:r>
                <a:r>
                  <a:rPr kumimoji="1" lang="ja-JP" altLang="en-US" b="0"/>
                  <a:t>は</a:t>
                </a:r>
                <a:r>
                  <a:rPr kumimoji="1" lang="en-US" altLang="ja-JP" b="0"/>
                  <a:t>CDH(Computational DH)</a:t>
                </a:r>
                <a:r>
                  <a:rPr kumimoji="1" lang="ja-JP" altLang="en-US" b="0"/>
                  <a:t>という</a:t>
                </a:r>
                <a:endParaRPr kumimoji="1" lang="en-US" altLang="ja-JP" b="0"/>
              </a:p>
              <a:p>
                <a:r>
                  <a:rPr kumimoji="1" lang="en-US" altLang="ja-JP" b="0"/>
                  <a:t>DDH</a:t>
                </a:r>
                <a:r>
                  <a:rPr kumimoji="1" lang="ja-JP" altLang="en-US" b="0"/>
                  <a:t>が困難なら</a:t>
                </a:r>
                <a:r>
                  <a:rPr kumimoji="1" lang="en-US" altLang="ja-JP" b="0"/>
                  <a:t>Lifted ElGamal</a:t>
                </a:r>
                <a:r>
                  <a:rPr kumimoji="1" lang="ja-JP" altLang="en-US" b="0"/>
                  <a:t>暗号は</a:t>
                </a:r>
                <a:r>
                  <a:rPr kumimoji="1" lang="en-US" altLang="ja-JP" b="0"/>
                  <a:t>IND-CPA</a:t>
                </a:r>
                <a:r>
                  <a:rPr kumimoji="1" lang="ja-JP" altLang="en-US" b="0"/>
                  <a:t>安全</a:t>
                </a:r>
                <a:endParaRPr kumimoji="1" lang="en-US" altLang="ja-JP" b="0"/>
              </a:p>
            </p:txBody>
          </p:sp>
        </mc:Choice>
        <mc:Fallback xmlns="">
          <p:sp>
            <p:nvSpPr>
              <p:cNvPr id="2" name="コンテンツ プレースホルダー 1">
                <a:extLst>
                  <a:ext uri="{FF2B5EF4-FFF2-40B4-BE49-F238E27FC236}">
                    <a16:creationId xmlns:a16="http://schemas.microsoft.com/office/drawing/2014/main" id="{2E503ECC-2524-4039-836A-1DA1EC154401}"/>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FF71B9C5-5462-4293-830D-672E8F14B590}"/>
              </a:ext>
            </a:extLst>
          </p:cNvPr>
          <p:cNvSpPr>
            <a:spLocks noGrp="1"/>
          </p:cNvSpPr>
          <p:nvPr>
            <p:ph type="title"/>
          </p:nvPr>
        </p:nvSpPr>
        <p:spPr/>
        <p:txBody>
          <a:bodyPr/>
          <a:lstStyle/>
          <a:p>
            <a:r>
              <a:rPr kumimoji="1" lang="en-US" altLang="ja-JP"/>
              <a:t>Lifted ElGamal</a:t>
            </a:r>
            <a:r>
              <a:rPr kumimoji="1" lang="ja-JP" altLang="en-US"/>
              <a:t>暗号で考えてみると</a:t>
            </a:r>
            <a:endParaRPr kumimoji="1" lang="en-US" altLang="ja-JP"/>
          </a:p>
        </p:txBody>
      </p:sp>
    </p:spTree>
    <p:extLst>
      <p:ext uri="{BB962C8B-B14F-4D97-AF65-F5344CB8AC3E}">
        <p14:creationId xmlns:p14="http://schemas.microsoft.com/office/powerpoint/2010/main" val="1913315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ACA52B67-3F21-482C-8D69-7AA975430C6B}"/>
                  </a:ext>
                </a:extLst>
              </p:cNvPr>
              <p:cNvSpPr>
                <a:spLocks noGrp="1"/>
              </p:cNvSpPr>
              <p:nvPr>
                <p:ph idx="1"/>
              </p:nvPr>
            </p:nvSpPr>
            <p:spPr/>
            <p:txBody>
              <a:bodyPr/>
              <a:lstStyle/>
              <a:p>
                <a:r>
                  <a:rPr kumimoji="1" lang="ja-JP" altLang="en-US"/>
                  <a:t>準同型暗号で投票しよう</a:t>
                </a:r>
                <a:endParaRPr kumimoji="1" lang="en-US" altLang="ja-JP"/>
              </a:p>
              <a:p>
                <a:pPr lvl="1"/>
                <a:r>
                  <a:rPr kumimoji="1" lang="ja-JP" altLang="en-US"/>
                  <a:t>賛成</a:t>
                </a:r>
                <a:r>
                  <a:rPr kumimoji="1" lang="en-US" altLang="ja-JP"/>
                  <a:t>(1)</a:t>
                </a:r>
                <a:r>
                  <a:rPr kumimoji="1" lang="ja-JP" altLang="en-US"/>
                  <a:t>か反対</a:t>
                </a:r>
                <a:r>
                  <a:rPr kumimoji="1" lang="en-US" altLang="ja-JP"/>
                  <a:t>(0)</a:t>
                </a:r>
                <a:r>
                  <a:rPr kumimoji="1" lang="ja-JP" altLang="en-US"/>
                  <a:t>の暗号文を集計サーバに送る</a:t>
                </a:r>
                <a:endParaRPr kumimoji="1" lang="en-US" altLang="ja-JP"/>
              </a:p>
              <a:p>
                <a:pPr lvl="1"/>
                <a:r>
                  <a:rPr kumimoji="1" lang="ja-JP" altLang="en-US"/>
                  <a:t>集計してから復号</a:t>
                </a:r>
                <a:endParaRPr kumimoji="1" lang="en-US" altLang="ja-JP"/>
              </a:p>
              <a:p>
                <a:pPr lvl="1"/>
                <a:r>
                  <a:rPr lang="ja-JP" altLang="en-US"/>
                  <a:t>攻撃者が</a:t>
                </a:r>
                <a14:m>
                  <m:oMath xmlns:m="http://schemas.openxmlformats.org/officeDocument/2006/math">
                    <m:r>
                      <a:rPr lang="en-US" altLang="ja-JP" b="0" i="1" smtClean="0">
                        <a:latin typeface="Cambria Math" panose="02040503050406030204" pitchFamily="18" charset="0"/>
                      </a:rPr>
                      <m:t>𝐸𝑛𝑐</m:t>
                    </m:r>
                    <m:r>
                      <a:rPr lang="en-US" altLang="ja-JP" b="0" i="1" smtClean="0">
                        <a:latin typeface="Cambria Math" panose="02040503050406030204" pitchFamily="18" charset="0"/>
                      </a:rPr>
                      <m:t>(10)</m:t>
                    </m:r>
                  </m:oMath>
                </a14:m>
                <a:r>
                  <a:rPr lang="ja-JP" altLang="en-US"/>
                  <a:t>を</a:t>
                </a:r>
                <a:br>
                  <a:rPr lang="en-US" altLang="ja-JP"/>
                </a:br>
                <a:r>
                  <a:rPr lang="ja-JP" altLang="en-US"/>
                  <a:t>送ったら</a:t>
                </a:r>
                <a:r>
                  <a:rPr lang="en-US" altLang="ja-JP"/>
                  <a:t>?</a:t>
                </a:r>
              </a:p>
              <a:p>
                <a:pPr lvl="1"/>
                <a:endParaRPr lang="en-US" altLang="ja-JP"/>
              </a:p>
              <a:p>
                <a:pPr lvl="1"/>
                <a:endParaRPr lang="en-US" altLang="ja-JP"/>
              </a:p>
              <a:p>
                <a:r>
                  <a:rPr lang="ja-JP" altLang="en-US"/>
                  <a:t>要件</a:t>
                </a:r>
                <a:endParaRPr lang="en-US" altLang="ja-JP"/>
              </a:p>
              <a:p>
                <a:pPr lvl="1"/>
                <a:r>
                  <a:rPr lang="ja-JP" altLang="en-US"/>
                  <a:t>暗号文</a:t>
                </a:r>
                <a14:m>
                  <m:oMath xmlns:m="http://schemas.openxmlformats.org/officeDocument/2006/math">
                    <m:r>
                      <a:rPr lang="en-US" altLang="ja-JP" b="0" i="1" smtClean="0">
                        <a:latin typeface="Cambria Math" panose="02040503050406030204" pitchFamily="18" charset="0"/>
                      </a:rPr>
                      <m:t>𝑐</m:t>
                    </m:r>
                  </m:oMath>
                </a14:m>
                <a:r>
                  <a:rPr lang="ja-JP" altLang="en-US"/>
                  <a:t>が</a:t>
                </a:r>
                <a14:m>
                  <m:oMath xmlns:m="http://schemas.openxmlformats.org/officeDocument/2006/math">
                    <m:r>
                      <a:rPr lang="en-US" altLang="ja-JP" b="0" i="1" smtClean="0">
                        <a:latin typeface="Cambria Math" panose="02040503050406030204" pitchFamily="18" charset="0"/>
                      </a:rPr>
                      <m:t>𝐷𝑒𝑐</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𝑐</m:t>
                        </m:r>
                      </m:e>
                    </m:d>
                    <m:r>
                      <a:rPr lang="en-US" altLang="ja-JP" b="0" i="1" smtClean="0">
                        <a:latin typeface="Cambria Math" panose="02040503050406030204" pitchFamily="18" charset="0"/>
                      </a:rPr>
                      <m:t>∈{0,1}</m:t>
                    </m:r>
                  </m:oMath>
                </a14:m>
                <a:r>
                  <a:rPr lang="ja-JP" altLang="en-US"/>
                  <a:t>であることは知りたい</a:t>
                </a:r>
                <a:endParaRPr lang="en-US" altLang="ja-JP"/>
              </a:p>
              <a:p>
                <a:pPr lvl="2"/>
                <a:r>
                  <a:rPr lang="ja-JP" altLang="en-US"/>
                  <a:t>でも、どちらかは知りたくない</a:t>
                </a:r>
                <a:r>
                  <a:rPr lang="en-US" altLang="ja-JP"/>
                  <a:t>/</a:t>
                </a:r>
                <a:r>
                  <a:rPr lang="ja-JP" altLang="en-US"/>
                  <a:t>知られないようにしたい</a:t>
                </a:r>
                <a:endParaRPr lang="en-US" altLang="ja-JP"/>
              </a:p>
              <a:p>
                <a:pPr lvl="1"/>
                <a:r>
                  <a:rPr kumimoji="1" lang="ja-JP" altLang="en-US"/>
                  <a:t>「確認する人</a:t>
                </a:r>
                <a:r>
                  <a:rPr kumimoji="1" lang="en-US" altLang="ja-JP"/>
                  <a:t>C</a:t>
                </a:r>
                <a:r>
                  <a:rPr kumimoji="1" lang="ja-JP" altLang="en-US"/>
                  <a:t>に暗号文</a:t>
                </a:r>
                <a14:m>
                  <m:oMath xmlns:m="http://schemas.openxmlformats.org/officeDocument/2006/math">
                    <m:r>
                      <a:rPr kumimoji="1" lang="en-US" altLang="ja-JP" b="0" i="1" smtClean="0">
                        <a:latin typeface="Cambria Math" panose="02040503050406030204" pitchFamily="18" charset="0"/>
                      </a:rPr>
                      <m:t>𝑐</m:t>
                    </m:r>
                  </m:oMath>
                </a14:m>
                <a:r>
                  <a:rPr kumimoji="1" lang="ja-JP" altLang="en-US"/>
                  <a:t>を渡して正しく復号していること」</a:t>
                </a:r>
                <a:br>
                  <a:rPr lang="en-US" altLang="ja-JP" i="1">
                    <a:latin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oMath>
                </a14:m>
                <a:r>
                  <a:rPr kumimoji="1" lang="ja-JP" altLang="en-US"/>
                  <a:t>を確認したい</a:t>
                </a:r>
                <a:endParaRPr kumimoji="1" lang="en-US" altLang="ja-JP"/>
              </a:p>
              <a:p>
                <a:pPr lvl="1"/>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𝑚</m:t>
                            </m:r>
                          </m:e>
                        </m:d>
                      </m:e>
                    </m:d>
                    <m:r>
                      <a:rPr kumimoji="1" lang="en-US" altLang="ja-JP" b="0" i="1" smtClean="0">
                        <a:latin typeface="Cambria Math" panose="02040503050406030204" pitchFamily="18" charset="0"/>
                      </a:rPr>
                      <m:t>=0</m:t>
                    </m:r>
                  </m:oMath>
                </a14:m>
                <a:r>
                  <a:rPr kumimoji="1" lang="ja-JP" altLang="en-US"/>
                  <a:t>だから</a:t>
                </a:r>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=0</m:t>
                    </m:r>
                  </m:oMath>
                </a14:m>
                <a:r>
                  <a:rPr kumimoji="1" lang="ja-JP" altLang="en-US"/>
                  <a:t>だけ分かれば十分</a:t>
                </a:r>
                <a:endParaRPr kumimoji="1" lang="en-US" altLang="ja-JP"/>
              </a:p>
              <a:p>
                <a:pPr marL="218250" lvl="1" indent="0">
                  <a:buNone/>
                </a:pPr>
                <a:endParaRPr kumimoji="1" lang="ja-JP" altLang="en-US"/>
              </a:p>
            </p:txBody>
          </p:sp>
        </mc:Choice>
        <mc:Fallback>
          <p:sp>
            <p:nvSpPr>
              <p:cNvPr id="2" name="コンテンツ プレースホルダー 1">
                <a:extLst>
                  <a:ext uri="{FF2B5EF4-FFF2-40B4-BE49-F238E27FC236}">
                    <a16:creationId xmlns:a16="http://schemas.microsoft.com/office/drawing/2014/main" id="{ACA52B67-3F21-482C-8D69-7AA975430C6B}"/>
                  </a:ext>
                </a:extLst>
              </p:cNvPr>
              <p:cNvSpPr>
                <a:spLocks noGrp="1" noRot="1" noChangeAspect="1" noMove="1" noResize="1" noEditPoints="1" noAdjustHandles="1" noChangeArrowheads="1" noChangeShapeType="1" noTextEdit="1"/>
              </p:cNvSpPr>
              <p:nvPr>
                <p:ph idx="1"/>
              </p:nvPr>
            </p:nvSpPr>
            <p:spPr>
              <a:blipFill>
                <a:blip r:embed="rId2"/>
                <a:stretch>
                  <a:fillRect l="-1200" t="-1038" b="-2908"/>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3E68C144-B468-45FA-A93B-FF6D1BBDE1CF}"/>
              </a:ext>
            </a:extLst>
          </p:cNvPr>
          <p:cNvSpPr>
            <a:spLocks noGrp="1"/>
          </p:cNvSpPr>
          <p:nvPr>
            <p:ph type="title"/>
          </p:nvPr>
        </p:nvSpPr>
        <p:spPr/>
        <p:txBody>
          <a:bodyPr/>
          <a:lstStyle/>
          <a:p>
            <a:r>
              <a:rPr kumimoji="1" lang="ja-JP" altLang="en-US"/>
              <a:t>ゼロ知識証明</a:t>
            </a:r>
            <a:r>
              <a:rPr lang="en-US" altLang="ja-JP"/>
              <a:t>ZKP</a:t>
            </a:r>
            <a:endParaRPr kumimoji="1" lang="ja-JP" altLang="en-US"/>
          </a:p>
        </p:txBody>
      </p:sp>
      <p:pic>
        <p:nvPicPr>
          <p:cNvPr id="6" name="図 5">
            <a:extLst>
              <a:ext uri="{FF2B5EF4-FFF2-40B4-BE49-F238E27FC236}">
                <a16:creationId xmlns:a16="http://schemas.microsoft.com/office/drawing/2014/main" id="{FEC2D228-1AFD-4660-8DC8-57C7B26BB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2" y="1700808"/>
            <a:ext cx="5445538" cy="2770417"/>
          </a:xfrm>
          <a:prstGeom prst="rect">
            <a:avLst/>
          </a:prstGeom>
        </p:spPr>
      </p:pic>
    </p:spTree>
    <p:extLst>
      <p:ext uri="{BB962C8B-B14F-4D97-AF65-F5344CB8AC3E}">
        <p14:creationId xmlns:p14="http://schemas.microsoft.com/office/powerpoint/2010/main" val="369942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E4118053-D409-4C4F-9A8D-C873BA0A24E7}"/>
                  </a:ext>
                </a:extLst>
              </p:cNvPr>
              <p:cNvSpPr>
                <a:spLocks noGrp="1"/>
              </p:cNvSpPr>
              <p:nvPr>
                <p:ph idx="1"/>
              </p:nvPr>
            </p:nvSpPr>
            <p:spPr/>
            <p:txBody>
              <a:bodyPr/>
              <a:lstStyle/>
              <a:p>
                <a:r>
                  <a:rPr kumimoji="1" lang="ja-JP" altLang="en-US"/>
                  <a:t>公開情報</a:t>
                </a:r>
                <a14:m>
                  <m:oMath xmlns:m="http://schemas.openxmlformats.org/officeDocument/2006/math">
                    <m:r>
                      <a:rPr kumimoji="1" lang="en-US" altLang="ja-JP" b="0" i="1" smtClean="0">
                        <a:latin typeface="Cambria Math" panose="02040503050406030204" pitchFamily="18" charset="0"/>
                      </a:rPr>
                      <m:t>𝑋</m:t>
                    </m:r>
                  </m:oMath>
                </a14:m>
                <a:r>
                  <a:rPr kumimoji="1" lang="ja-JP" altLang="en-US"/>
                  <a:t>に対応する秘密の知識</a:t>
                </a:r>
                <a14:m>
                  <m:oMath xmlns:m="http://schemas.openxmlformats.org/officeDocument/2006/math">
                    <m:r>
                      <a:rPr kumimoji="1" lang="en-US" altLang="ja-JP" b="0" i="1" smtClean="0">
                        <a:latin typeface="Cambria Math" panose="02040503050406030204" pitchFamily="18" charset="0"/>
                      </a:rPr>
                      <m:t>𝑊</m:t>
                    </m:r>
                  </m:oMath>
                </a14:m>
                <a:r>
                  <a:rPr kumimoji="1" lang="ja-JP" altLang="en-US"/>
                  <a:t>であることを</a:t>
                </a:r>
                <a:br>
                  <a:rPr kumimoji="1" lang="en-US" altLang="ja-JP"/>
                </a:b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𝑊</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𝑅</m:t>
                    </m:r>
                  </m:oMath>
                </a14:m>
                <a:r>
                  <a:rPr kumimoji="1" lang="ja-JP" altLang="en-US"/>
                  <a:t>と表す</a:t>
                </a:r>
                <a:r>
                  <a:rPr kumimoji="1" lang="en-US" altLang="ja-JP"/>
                  <a:t>(R</a:t>
                </a:r>
                <a:r>
                  <a:rPr kumimoji="1" lang="ja-JP" altLang="en-US"/>
                  <a:t>は</a:t>
                </a:r>
                <a:r>
                  <a:rPr kumimoji="1" lang="en-US" altLang="ja-JP"/>
                  <a:t>relation)</a:t>
                </a:r>
              </a:p>
              <a:p>
                <a:pPr lvl="1"/>
                <a:r>
                  <a:rPr kumimoji="1" lang="ja-JP" altLang="en-US"/>
                  <a:t>例</a:t>
                </a:r>
                <a:r>
                  <a:rPr lang="en-US" altLang="ja-JP"/>
                  <a:t> : </a:t>
                </a:r>
                <a14:m>
                  <m:oMath xmlns:m="http://schemas.openxmlformats.org/officeDocument/2006/math">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𝑥𝑃</m:t>
                    </m:r>
                  </m:oMath>
                </a14:m>
                <a:r>
                  <a:rPr kumimoji="1" lang="ja-JP" altLang="en-US"/>
                  <a:t>のとき</a:t>
                </a:r>
                <a14:m>
                  <m:oMath xmlns:m="http://schemas.openxmlformats.org/officeDocument/2006/math">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oMath>
                </a14:m>
                <a:r>
                  <a:rPr kumimoji="1" lang="en-US" altLang="ja-JP"/>
                  <a:t>, </a:t>
                </a:r>
                <a14:m>
                  <m:oMath xmlns:m="http://schemas.openxmlformats.org/officeDocument/2006/math">
                    <m:r>
                      <a:rPr kumimoji="1" lang="en-US" altLang="ja-JP" b="0" i="1" smtClean="0">
                        <a:latin typeface="Cambria Math" panose="02040503050406030204" pitchFamily="18" charset="0"/>
                      </a:rPr>
                      <m:t>𝑊</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oMath>
                </a14:m>
                <a:r>
                  <a:rPr kumimoji="1" lang="en-US" altLang="ja-JP"/>
                  <a:t>, R</a:t>
                </a:r>
                <a:r>
                  <a:rPr kumimoji="1" lang="ja-JP" altLang="en-US"/>
                  <a:t>は</a:t>
                </a:r>
                <a14:m>
                  <m:oMath xmlns:m="http://schemas.openxmlformats.org/officeDocument/2006/math">
                    <m:r>
                      <a:rPr kumimoji="1" lang="en-US" altLang="ja-JP" b="0" i="1" smtClean="0">
                        <a:latin typeface="Cambria Math" panose="02040503050406030204" pitchFamily="18" charset="0"/>
                      </a:rPr>
                      <m:t>𝐷𝐿</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𝑃</m:t>
                        </m:r>
                      </m:sub>
                    </m:sSub>
                  </m:oMath>
                </a14:m>
                <a:endParaRPr kumimoji="1" lang="en-US" altLang="ja-JP"/>
              </a:p>
            </p:txBody>
          </p:sp>
        </mc:Choice>
        <mc:Fallback xmlns="">
          <p:sp>
            <p:nvSpPr>
              <p:cNvPr id="2" name="コンテンツ プレースホルダー 1">
                <a:extLst>
                  <a:ext uri="{FF2B5EF4-FFF2-40B4-BE49-F238E27FC236}">
                    <a16:creationId xmlns:a16="http://schemas.microsoft.com/office/drawing/2014/main" id="{E4118053-D409-4C4F-9A8D-C873BA0A24E7}"/>
                  </a:ext>
                </a:extLst>
              </p:cNvPr>
              <p:cNvSpPr>
                <a:spLocks noGrp="1" noRot="1" noChangeAspect="1" noMove="1" noResize="1" noEditPoints="1" noAdjustHandles="1" noChangeArrowheads="1" noChangeShapeType="1" noTextEdit="1"/>
              </p:cNvSpPr>
              <p:nvPr>
                <p:ph idx="1"/>
              </p:nvPr>
            </p:nvSpPr>
            <p:spPr>
              <a:blipFill>
                <a:blip r:embed="rId2"/>
                <a:stretch>
                  <a:fillRect l="-1200" t="-1038"/>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CDBBEAC6-4E6D-46D8-A215-3872829D2BDD}"/>
              </a:ext>
            </a:extLst>
          </p:cNvPr>
          <p:cNvSpPr>
            <a:spLocks noGrp="1"/>
          </p:cNvSpPr>
          <p:nvPr>
            <p:ph type="title"/>
          </p:nvPr>
        </p:nvSpPr>
        <p:spPr/>
        <p:txBody>
          <a:bodyPr/>
          <a:lstStyle/>
          <a:p>
            <a:r>
              <a:rPr kumimoji="1" lang="en-US" altLang="ja-JP"/>
              <a:t>Σ</a:t>
            </a:r>
            <a:r>
              <a:rPr kumimoji="1" lang="ja-JP" altLang="en-US"/>
              <a:t>プロトコル</a:t>
            </a:r>
          </a:p>
        </p:txBody>
      </p:sp>
      <p:sp>
        <p:nvSpPr>
          <p:cNvPr id="6" name="四角形: 角を丸くする 5">
            <a:extLst>
              <a:ext uri="{FF2B5EF4-FFF2-40B4-BE49-F238E27FC236}">
                <a16:creationId xmlns:a16="http://schemas.microsoft.com/office/drawing/2014/main" id="{18E2F110-74D1-4024-8CB9-82DB54264191}"/>
              </a:ext>
            </a:extLst>
          </p:cNvPr>
          <p:cNvSpPr/>
          <p:nvPr/>
        </p:nvSpPr>
        <p:spPr>
          <a:xfrm>
            <a:off x="1115615" y="5324581"/>
            <a:ext cx="1291349" cy="693688"/>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400"/>
              <a:t>judge</a:t>
            </a:r>
            <a:endParaRPr kumimoji="1" lang="ja-JP" altLang="en-US" sz="240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B834E09-8C70-42A6-96FC-6FF3AC76B40E}"/>
                  </a:ext>
                </a:extLst>
              </p:cNvPr>
              <p:cNvSpPr txBox="1"/>
              <p:nvPr/>
            </p:nvSpPr>
            <p:spPr>
              <a:xfrm>
                <a:off x="6231239" y="4281743"/>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𝐴</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9" name="テキスト ボックス 8">
                <a:extLst>
                  <a:ext uri="{FF2B5EF4-FFF2-40B4-BE49-F238E27FC236}">
                    <a16:creationId xmlns:a16="http://schemas.microsoft.com/office/drawing/2014/main" id="{AB834E09-8C70-42A6-96FC-6FF3AC76B40E}"/>
                  </a:ext>
                </a:extLst>
              </p:cNvPr>
              <p:cNvSpPr txBox="1">
                <a:spLocks noRot="1" noChangeAspect="1" noMove="1" noResize="1" noEditPoints="1" noAdjustHandles="1" noChangeArrowheads="1" noChangeShapeType="1" noTextEdit="1"/>
              </p:cNvSpPr>
              <p:nvPr/>
            </p:nvSpPr>
            <p:spPr>
              <a:xfrm>
                <a:off x="6231239" y="4281743"/>
                <a:ext cx="648072" cy="461665"/>
              </a:xfrm>
              <a:prstGeom prst="rect">
                <a:avLst/>
              </a:prstGeom>
              <a:blipFill>
                <a:blip r:embed="rId3"/>
                <a:stretch>
                  <a:fillRect/>
                </a:stretch>
              </a:blipFill>
              <a:ln w="19050" cap="rnd">
                <a:noFill/>
              </a:ln>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30F7B170-42FC-4388-A1F5-259A07AEB955}"/>
              </a:ext>
            </a:extLst>
          </p:cNvPr>
          <p:cNvCxnSpPr>
            <a:cxnSpLocks/>
          </p:cNvCxnSpPr>
          <p:nvPr/>
        </p:nvCxnSpPr>
        <p:spPr>
          <a:xfrm flipH="1">
            <a:off x="2411761" y="4497767"/>
            <a:ext cx="381947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B1FE59-7BDC-4416-970D-1BF006853AED}"/>
                  </a:ext>
                </a:extLst>
              </p:cNvPr>
              <p:cNvSpPr txBox="1"/>
              <p:nvPr/>
            </p:nvSpPr>
            <p:spPr>
              <a:xfrm>
                <a:off x="5111552" y="2850744"/>
                <a:ext cx="3708920" cy="461665"/>
              </a:xfrm>
              <a:prstGeom prst="rect">
                <a:avLst/>
              </a:prstGeom>
              <a:noFill/>
              <a:ln w="19050" cap="rnd">
                <a:noFill/>
              </a:ln>
            </p:spPr>
            <p:txBody>
              <a:bodyPr wrap="square" rtlCol="0">
                <a:spAutoFit/>
              </a:bodyPr>
              <a:lstStyle/>
              <a:p>
                <a:r>
                  <a:rPr kumimoji="1" lang="ja-JP" altLang="en-US" sz="2400">
                    <a:latin typeface="游ゴシック" panose="020B0400000000000000" pitchFamily="50" charset="-128"/>
                    <a:ea typeface="游ゴシック" panose="020B0400000000000000" pitchFamily="50" charset="-128"/>
                    <a:cs typeface="Courier New" pitchFamily="49" charset="0"/>
                  </a:rPr>
                  <a:t>証明者</a:t>
                </a:r>
                <a:r>
                  <a:rPr kumimoji="1" lang="en-US" altLang="ja-JP" sz="2400">
                    <a:latin typeface="游ゴシック" panose="020B0400000000000000" pitchFamily="50" charset="-128"/>
                    <a:ea typeface="游ゴシック" panose="020B0400000000000000" pitchFamily="50" charset="-128"/>
                    <a:cs typeface="Courier New" pitchFamily="49" charset="0"/>
                  </a:rPr>
                  <a:t>P : </a:t>
                </a:r>
                <a14:m>
                  <m:oMath xmlns:m="http://schemas.openxmlformats.org/officeDocument/2006/math">
                    <m:r>
                      <a:rPr kumimoji="1" lang="en-US" altLang="ja-JP" sz="2400" b="0" i="1" smtClean="0">
                        <a:latin typeface="Cambria Math" panose="02040503050406030204" pitchFamily="18" charset="0"/>
                        <a:ea typeface="游ゴシック" panose="020B0400000000000000" pitchFamily="50" charset="-128"/>
                        <a:cs typeface="Courier New" pitchFamily="49" charset="0"/>
                      </a:rPr>
                      <m:t>𝑊</m:t>
                    </m:r>
                  </m:oMath>
                </a14:m>
                <a:r>
                  <a:rPr kumimoji="1" lang="ja-JP" altLang="en-US" sz="2400">
                    <a:latin typeface="游ゴシック" panose="020B0400000000000000" pitchFamily="50" charset="-128"/>
                    <a:ea typeface="游ゴシック" panose="020B0400000000000000" pitchFamily="50" charset="-128"/>
                    <a:cs typeface="Courier New" pitchFamily="49" charset="0"/>
                  </a:rPr>
                  <a:t>を知っている</a:t>
                </a:r>
              </a:p>
            </p:txBody>
          </p:sp>
        </mc:Choice>
        <mc:Fallback xmlns="">
          <p:sp>
            <p:nvSpPr>
              <p:cNvPr id="12" name="テキスト ボックス 11">
                <a:extLst>
                  <a:ext uri="{FF2B5EF4-FFF2-40B4-BE49-F238E27FC236}">
                    <a16:creationId xmlns:a16="http://schemas.microsoft.com/office/drawing/2014/main" id="{60B1FE59-7BDC-4416-970D-1BF006853AED}"/>
                  </a:ext>
                </a:extLst>
              </p:cNvPr>
              <p:cNvSpPr txBox="1">
                <a:spLocks noRot="1" noChangeAspect="1" noMove="1" noResize="1" noEditPoints="1" noAdjustHandles="1" noChangeArrowheads="1" noChangeShapeType="1" noTextEdit="1"/>
              </p:cNvSpPr>
              <p:nvPr/>
            </p:nvSpPr>
            <p:spPr>
              <a:xfrm>
                <a:off x="5111552" y="2850744"/>
                <a:ext cx="3708920" cy="461665"/>
              </a:xfrm>
              <a:prstGeom prst="rect">
                <a:avLst/>
              </a:prstGeom>
              <a:blipFill>
                <a:blip r:embed="rId4"/>
                <a:stretch>
                  <a:fillRect l="-2632" t="-10667" r="-1974" b="-30667"/>
                </a:stretch>
              </a:blipFill>
              <a:ln w="19050" cap="rnd">
                <a:noFill/>
              </a:ln>
            </p:spPr>
            <p:txBody>
              <a:bodyPr/>
              <a:lstStyle/>
              <a:p>
                <a:r>
                  <a:rPr lang="ja-JP" altLang="en-US">
                    <a:noFill/>
                  </a:rPr>
                  <a:t> </a:t>
                </a:r>
              </a:p>
            </p:txBody>
          </p:sp>
        </mc:Fallback>
      </mc:AlternateContent>
      <p:pic>
        <p:nvPicPr>
          <p:cNvPr id="16" name="図 15">
            <a:extLst>
              <a:ext uri="{FF2B5EF4-FFF2-40B4-BE49-F238E27FC236}">
                <a16:creationId xmlns:a16="http://schemas.microsoft.com/office/drawing/2014/main" id="{7D238943-8053-4043-8028-C27D2551A6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47664" y="3316868"/>
            <a:ext cx="981997" cy="981997"/>
          </a:xfrm>
          <a:prstGeom prst="rect">
            <a:avLst/>
          </a:prstGeom>
        </p:spPr>
      </p:pic>
      <p:pic>
        <p:nvPicPr>
          <p:cNvPr id="17" name="図 16">
            <a:extLst>
              <a:ext uri="{FF2B5EF4-FFF2-40B4-BE49-F238E27FC236}">
                <a16:creationId xmlns:a16="http://schemas.microsoft.com/office/drawing/2014/main" id="{2659555D-2DC7-4307-951E-9BC7C43FD2F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97280" y="3383196"/>
            <a:ext cx="982031" cy="983759"/>
          </a:xfrm>
          <a:prstGeom prst="rect">
            <a:avLst/>
          </a:prstGeom>
        </p:spPr>
      </p:pic>
      <p:sp>
        <p:nvSpPr>
          <p:cNvPr id="18" name="テキスト ボックス 17">
            <a:extLst>
              <a:ext uri="{FF2B5EF4-FFF2-40B4-BE49-F238E27FC236}">
                <a16:creationId xmlns:a16="http://schemas.microsoft.com/office/drawing/2014/main" id="{61B7FF7F-0672-46E7-8BD9-328FEAAEA623}"/>
              </a:ext>
            </a:extLst>
          </p:cNvPr>
          <p:cNvSpPr txBox="1"/>
          <p:nvPr/>
        </p:nvSpPr>
        <p:spPr>
          <a:xfrm>
            <a:off x="1451840" y="2818158"/>
            <a:ext cx="1584176" cy="461665"/>
          </a:xfrm>
          <a:prstGeom prst="rect">
            <a:avLst/>
          </a:prstGeom>
          <a:noFill/>
          <a:ln w="19050" cap="rnd">
            <a:noFill/>
          </a:ln>
        </p:spPr>
        <p:txBody>
          <a:bodyPr wrap="square" rtlCol="0">
            <a:spAutoFit/>
          </a:bodyPr>
          <a:lstStyle/>
          <a:p>
            <a:r>
              <a:rPr kumimoji="1" lang="ja-JP" altLang="en-US" sz="2400">
                <a:latin typeface="游ゴシック" panose="020B0400000000000000" pitchFamily="50" charset="-128"/>
                <a:ea typeface="游ゴシック" panose="020B0400000000000000" pitchFamily="50" charset="-128"/>
                <a:cs typeface="Courier New" pitchFamily="49" charset="0"/>
              </a:rPr>
              <a:t>検証者</a:t>
            </a:r>
            <a:r>
              <a:rPr kumimoji="1" lang="en-US" altLang="ja-JP" sz="2400">
                <a:latin typeface="游ゴシック" panose="020B0400000000000000" pitchFamily="50" charset="-128"/>
                <a:ea typeface="游ゴシック" panose="020B0400000000000000" pitchFamily="50" charset="-128"/>
                <a:cs typeface="Courier New" pitchFamily="49" charset="0"/>
              </a:rPr>
              <a:t>V</a:t>
            </a:r>
            <a:endParaRPr kumimoji="1" lang="ja-JP" altLang="en-US" sz="2400">
              <a:latin typeface="游ゴシック" panose="020B0400000000000000" pitchFamily="50" charset="-128"/>
              <a:ea typeface="游ゴシック" panose="020B0400000000000000" pitchFamily="50" charset="-128"/>
              <a:cs typeface="Courier New" pitchFamily="49" charset="0"/>
            </a:endParaRP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7CB32915-45D9-475A-B680-900BA394F86F}"/>
                  </a:ext>
                </a:extLst>
              </p:cNvPr>
              <p:cNvSpPr txBox="1"/>
              <p:nvPr/>
            </p:nvSpPr>
            <p:spPr>
              <a:xfrm>
                <a:off x="1451840" y="4848015"/>
                <a:ext cx="981997" cy="461665"/>
              </a:xfrm>
              <a:prstGeom prst="rect">
                <a:avLst/>
              </a:prstGeom>
              <a:noFill/>
              <a:ln w="19050" cap="rnd">
                <a:noFill/>
              </a:ln>
            </p:spPr>
            <p:txBody>
              <a:bodyPr wrap="square" rtlCol="0">
                <a:spAutoFit/>
              </a:bodyPr>
              <a:lstStyle/>
              <a:p>
                <a:r>
                  <a:rPr kumimoji="1" lang="ja-JP" altLang="en-US" sz="2400">
                    <a:latin typeface="游ゴシック" panose="020B0400000000000000" pitchFamily="50" charset="-128"/>
                    <a:ea typeface="游ゴシック" panose="020B0400000000000000" pitchFamily="50" charset="-128"/>
                    <a:cs typeface="Courier New" pitchFamily="49" charset="0"/>
                  </a:rPr>
                  <a:t>乱数</a:t>
                </a:r>
                <a14:m>
                  <m:oMath xmlns:m="http://schemas.openxmlformats.org/officeDocument/2006/math">
                    <m:r>
                      <a:rPr kumimoji="1" lang="en-US" altLang="ja-JP" sz="2400" b="0" i="1" smtClean="0">
                        <a:latin typeface="Cambria Math" panose="02040503050406030204" pitchFamily="18" charset="0"/>
                        <a:ea typeface="游ゴシック" panose="020B0400000000000000" pitchFamily="50" charset="-128"/>
                        <a:cs typeface="Courier New" pitchFamily="49" charset="0"/>
                      </a:rPr>
                      <m:t>h</m:t>
                    </m:r>
                  </m:oMath>
                </a14:m>
                <a:endParaRPr kumimoji="1" lang="ja-JP" altLang="en-US" sz="2400">
                  <a:latin typeface="游ゴシック" panose="020B0400000000000000" pitchFamily="50" charset="-128"/>
                  <a:ea typeface="游ゴシック" panose="020B0400000000000000" pitchFamily="50" charset="-128"/>
                  <a:cs typeface="Courier New" pitchFamily="49" charset="0"/>
                </a:endParaRPr>
              </a:p>
            </p:txBody>
          </p:sp>
        </mc:Choice>
        <mc:Fallback xmlns="">
          <p:sp>
            <p:nvSpPr>
              <p:cNvPr id="21" name="テキスト ボックス 20">
                <a:extLst>
                  <a:ext uri="{FF2B5EF4-FFF2-40B4-BE49-F238E27FC236}">
                    <a16:creationId xmlns:a16="http://schemas.microsoft.com/office/drawing/2014/main" id="{7CB32915-45D9-475A-B680-900BA394F86F}"/>
                  </a:ext>
                </a:extLst>
              </p:cNvPr>
              <p:cNvSpPr txBox="1">
                <a:spLocks noRot="1" noChangeAspect="1" noMove="1" noResize="1" noEditPoints="1" noAdjustHandles="1" noChangeArrowheads="1" noChangeShapeType="1" noTextEdit="1"/>
              </p:cNvSpPr>
              <p:nvPr/>
            </p:nvSpPr>
            <p:spPr>
              <a:xfrm>
                <a:off x="1451840" y="4848015"/>
                <a:ext cx="981997" cy="461665"/>
              </a:xfrm>
              <a:prstGeom prst="rect">
                <a:avLst/>
              </a:prstGeom>
              <a:blipFill>
                <a:blip r:embed="rId7"/>
                <a:stretch>
                  <a:fillRect l="-9317" t="-10526" b="-28947"/>
                </a:stretch>
              </a:blipFill>
              <a:ln w="19050" cap="rnd">
                <a:noFill/>
              </a:ln>
            </p:spPr>
            <p:txBody>
              <a:bodyPr/>
              <a:lstStyle/>
              <a:p>
                <a:r>
                  <a:rPr lang="ja-JP" altLang="en-US">
                    <a:noFill/>
                  </a:rPr>
                  <a:t> </a:t>
                </a:r>
              </a:p>
            </p:txBody>
          </p:sp>
        </mc:Fallback>
      </mc:AlternateContent>
      <p:cxnSp>
        <p:nvCxnSpPr>
          <p:cNvPr id="22" name="直線矢印コネクタ 21">
            <a:extLst>
              <a:ext uri="{FF2B5EF4-FFF2-40B4-BE49-F238E27FC236}">
                <a16:creationId xmlns:a16="http://schemas.microsoft.com/office/drawing/2014/main" id="{CF7597EA-01E1-4D9A-924F-1895F9617D87}"/>
              </a:ext>
            </a:extLst>
          </p:cNvPr>
          <p:cNvCxnSpPr>
            <a:cxnSpLocks/>
            <a:stCxn id="21" idx="3"/>
          </p:cNvCxnSpPr>
          <p:nvPr/>
        </p:nvCxnSpPr>
        <p:spPr>
          <a:xfrm flipV="1">
            <a:off x="2433837" y="5077526"/>
            <a:ext cx="3797402" cy="13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BF3713C-1C19-4F92-8601-A8C93EFF184B}"/>
                  </a:ext>
                </a:extLst>
              </p:cNvPr>
              <p:cNvSpPr txBox="1"/>
              <p:nvPr/>
            </p:nvSpPr>
            <p:spPr>
              <a:xfrm>
                <a:off x="6254089" y="5440593"/>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𝐵</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27" name="テキスト ボックス 26">
                <a:extLst>
                  <a:ext uri="{FF2B5EF4-FFF2-40B4-BE49-F238E27FC236}">
                    <a16:creationId xmlns:a16="http://schemas.microsoft.com/office/drawing/2014/main" id="{4BF3713C-1C19-4F92-8601-A8C93EFF184B}"/>
                  </a:ext>
                </a:extLst>
              </p:cNvPr>
              <p:cNvSpPr txBox="1">
                <a:spLocks noRot="1" noChangeAspect="1" noMove="1" noResize="1" noEditPoints="1" noAdjustHandles="1" noChangeArrowheads="1" noChangeShapeType="1" noTextEdit="1"/>
              </p:cNvSpPr>
              <p:nvPr/>
            </p:nvSpPr>
            <p:spPr>
              <a:xfrm>
                <a:off x="6254089" y="5440593"/>
                <a:ext cx="648072" cy="461665"/>
              </a:xfrm>
              <a:prstGeom prst="rect">
                <a:avLst/>
              </a:prstGeom>
              <a:blipFill>
                <a:blip r:embed="rId8"/>
                <a:stretch>
                  <a:fillRect/>
                </a:stretch>
              </a:blipFill>
              <a:ln w="19050" cap="rnd">
                <a:noFill/>
              </a:ln>
            </p:spPr>
            <p:txBody>
              <a:bodyPr/>
              <a:lstStyle/>
              <a:p>
                <a:r>
                  <a:rPr lang="ja-JP" altLang="en-US">
                    <a:noFill/>
                  </a:rPr>
                  <a:t> </a:t>
                </a:r>
              </a:p>
            </p:txBody>
          </p:sp>
        </mc:Fallback>
      </mc:AlternateContent>
      <p:cxnSp>
        <p:nvCxnSpPr>
          <p:cNvPr id="28" name="直線矢印コネクタ 27">
            <a:extLst>
              <a:ext uri="{FF2B5EF4-FFF2-40B4-BE49-F238E27FC236}">
                <a16:creationId xmlns:a16="http://schemas.microsoft.com/office/drawing/2014/main" id="{70858A94-63D7-4F77-82F0-44AE693ADCA5}"/>
              </a:ext>
            </a:extLst>
          </p:cNvPr>
          <p:cNvCxnSpPr>
            <a:cxnSpLocks/>
            <a:stCxn id="27" idx="1"/>
          </p:cNvCxnSpPr>
          <p:nvPr/>
        </p:nvCxnSpPr>
        <p:spPr>
          <a:xfrm flipH="1" flipV="1">
            <a:off x="2434610" y="5671425"/>
            <a:ext cx="3819479"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6D59470D-2DD2-40FF-80EB-601208C302C7}"/>
              </a:ext>
            </a:extLst>
          </p:cNvPr>
          <p:cNvCxnSpPr>
            <a:cxnSpLocks/>
          </p:cNvCxnSpPr>
          <p:nvPr/>
        </p:nvCxnSpPr>
        <p:spPr>
          <a:xfrm>
            <a:off x="1763688" y="6018269"/>
            <a:ext cx="0" cy="25530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161D7071-4723-4AF9-9A7D-D29D70B8A4FE}"/>
              </a:ext>
            </a:extLst>
          </p:cNvPr>
          <p:cNvSpPr txBox="1"/>
          <p:nvPr/>
        </p:nvSpPr>
        <p:spPr>
          <a:xfrm>
            <a:off x="931061" y="6279703"/>
            <a:ext cx="1944209" cy="461665"/>
          </a:xfrm>
          <a:prstGeom prst="rect">
            <a:avLst/>
          </a:prstGeom>
          <a:noFill/>
          <a:ln w="19050" cap="rnd">
            <a:noFill/>
          </a:ln>
        </p:spPr>
        <p:txBody>
          <a:bodyPr wrap="square" rtlCol="0">
            <a:spAutoFit/>
          </a:bodyPr>
          <a:lstStyle/>
          <a:p>
            <a:r>
              <a:rPr kumimoji="1" lang="ja-JP" altLang="en-US" sz="2400">
                <a:latin typeface="游ゴシック" panose="020B0400000000000000" pitchFamily="50" charset="-128"/>
                <a:ea typeface="游ゴシック" panose="020B0400000000000000" pitchFamily="50" charset="-128"/>
                <a:cs typeface="Courier New" pitchFamily="49" charset="0"/>
              </a:rPr>
              <a:t>受理 </a:t>
            </a:r>
            <a:r>
              <a:rPr kumimoji="1" lang="en-US" altLang="ja-JP" sz="2400">
                <a:latin typeface="游ゴシック" panose="020B0400000000000000" pitchFamily="50" charset="-128"/>
                <a:ea typeface="游ゴシック" panose="020B0400000000000000" pitchFamily="50" charset="-128"/>
                <a:cs typeface="Courier New" pitchFamily="49" charset="0"/>
              </a:rPr>
              <a:t>or </a:t>
            </a:r>
            <a:r>
              <a:rPr kumimoji="1" lang="ja-JP" altLang="en-US" sz="2400">
                <a:latin typeface="游ゴシック" panose="020B0400000000000000" pitchFamily="50" charset="-128"/>
                <a:ea typeface="游ゴシック" panose="020B0400000000000000" pitchFamily="50" charset="-128"/>
                <a:cs typeface="Courier New" pitchFamily="49" charset="0"/>
              </a:rPr>
              <a:t>拒絶</a:t>
            </a:r>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DD856DFE-5AF7-42DB-8AC6-7D80BE9F052F}"/>
                  </a:ext>
                </a:extLst>
              </p:cNvPr>
              <p:cNvSpPr txBox="1"/>
              <p:nvPr/>
            </p:nvSpPr>
            <p:spPr>
              <a:xfrm>
                <a:off x="3337714" y="2561708"/>
                <a:ext cx="1479222" cy="412849"/>
              </a:xfrm>
              <a:prstGeom prst="rect">
                <a:avLst/>
              </a:prstGeom>
              <a:noFill/>
              <a:ln w="19050" cap="rnd">
                <a:noFill/>
                <a:prstDash val="sysDash"/>
              </a:ln>
            </p:spPr>
            <p:txBody>
              <a:bodyPr wrap="square" lIns="43094" tIns="21548" rIns="43094" bIns="21548" rtlCol="0">
                <a:spAutoFit/>
              </a:bodyPr>
              <a:lstStyle/>
              <a:p>
                <a14:m>
                  <m:oMath xmlns:m="http://schemas.openxmlformats.org/officeDocument/2006/math">
                    <m:r>
                      <a:rPr lang="en-US" altLang="ja-JP" sz="2400" b="0" i="1" smtClean="0">
                        <a:latin typeface="Cambria Math" panose="02040503050406030204" pitchFamily="18" charset="0"/>
                        <a:ea typeface="游ゴシック" panose="020B0400000000000000" pitchFamily="50" charset="-128"/>
                        <a:cs typeface="Courier New" pitchFamily="49" charset="0"/>
                      </a:rPr>
                      <m:t>𝑋</m:t>
                    </m:r>
                  </m:oMath>
                </a14:m>
                <a:r>
                  <a:rPr lang="ja-JP" altLang="en-US" sz="2400">
                    <a:latin typeface="游ゴシック" panose="020B0400000000000000" pitchFamily="50" charset="-128"/>
                    <a:ea typeface="游ゴシック" panose="020B0400000000000000" pitchFamily="50" charset="-128"/>
                    <a:cs typeface="Courier New" pitchFamily="49" charset="0"/>
                  </a:rPr>
                  <a:t>の共有</a:t>
                </a:r>
              </a:p>
            </p:txBody>
          </p:sp>
        </mc:Choice>
        <mc:Fallback xmlns="">
          <p:sp>
            <p:nvSpPr>
              <p:cNvPr id="35" name="テキスト ボックス 34">
                <a:extLst>
                  <a:ext uri="{FF2B5EF4-FFF2-40B4-BE49-F238E27FC236}">
                    <a16:creationId xmlns:a16="http://schemas.microsoft.com/office/drawing/2014/main" id="{DD856DFE-5AF7-42DB-8AC6-7D80BE9F052F}"/>
                  </a:ext>
                </a:extLst>
              </p:cNvPr>
              <p:cNvSpPr txBox="1">
                <a:spLocks noRot="1" noChangeAspect="1" noMove="1" noResize="1" noEditPoints="1" noAdjustHandles="1" noChangeArrowheads="1" noChangeShapeType="1" noTextEdit="1"/>
              </p:cNvSpPr>
              <p:nvPr/>
            </p:nvSpPr>
            <p:spPr>
              <a:xfrm>
                <a:off x="3337714" y="2561708"/>
                <a:ext cx="1479222" cy="412849"/>
              </a:xfrm>
              <a:prstGeom prst="rect">
                <a:avLst/>
              </a:prstGeom>
              <a:blipFill>
                <a:blip r:embed="rId9"/>
                <a:stretch>
                  <a:fillRect l="-4545" t="-17647" b="-38235"/>
                </a:stretch>
              </a:blipFill>
              <a:ln w="19050" cap="rnd">
                <a:noFill/>
                <a:prstDash val="sysDash"/>
              </a:ln>
            </p:spPr>
            <p:txBody>
              <a:bodyPr/>
              <a:lstStyle/>
              <a:p>
                <a:r>
                  <a:rPr lang="ja-JP" altLang="en-US">
                    <a:noFill/>
                  </a:rPr>
                  <a:t> </a:t>
                </a:r>
              </a:p>
            </p:txBody>
          </p:sp>
        </mc:Fallback>
      </mc:AlternateContent>
      <p:cxnSp>
        <p:nvCxnSpPr>
          <p:cNvPr id="36" name="直線矢印コネクタ 33">
            <a:extLst>
              <a:ext uri="{FF2B5EF4-FFF2-40B4-BE49-F238E27FC236}">
                <a16:creationId xmlns:a16="http://schemas.microsoft.com/office/drawing/2014/main" id="{280FDEDA-1303-435F-8221-E5302D118FAD}"/>
              </a:ext>
            </a:extLst>
          </p:cNvPr>
          <p:cNvCxnSpPr>
            <a:cxnSpLocks/>
            <a:stCxn id="35" idx="2"/>
            <a:endCxn id="17" idx="1"/>
          </p:cNvCxnSpPr>
          <p:nvPr/>
        </p:nvCxnSpPr>
        <p:spPr>
          <a:xfrm rot="16200000" flipH="1">
            <a:off x="4537043" y="2514838"/>
            <a:ext cx="900519" cy="1819955"/>
          </a:xfrm>
          <a:prstGeom prst="curvedConnector2">
            <a:avLst/>
          </a:prstGeom>
          <a:ln w="3175">
            <a:solidFill>
              <a:schemeClr val="tx1"/>
            </a:solidFill>
            <a:prstDash val="lgDash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3">
            <a:extLst>
              <a:ext uri="{FF2B5EF4-FFF2-40B4-BE49-F238E27FC236}">
                <a16:creationId xmlns:a16="http://schemas.microsoft.com/office/drawing/2014/main" id="{2CCC82B1-670A-45D9-BA43-8B97B974F32E}"/>
              </a:ext>
            </a:extLst>
          </p:cNvPr>
          <p:cNvCxnSpPr>
            <a:cxnSpLocks/>
            <a:stCxn id="35" idx="2"/>
            <a:endCxn id="16" idx="3"/>
          </p:cNvCxnSpPr>
          <p:nvPr/>
        </p:nvCxnSpPr>
        <p:spPr>
          <a:xfrm rot="5400000">
            <a:off x="2886838" y="2617380"/>
            <a:ext cx="833310" cy="1547664"/>
          </a:xfrm>
          <a:prstGeom prst="curvedConnector2">
            <a:avLst/>
          </a:prstGeom>
          <a:ln w="3175">
            <a:solidFill>
              <a:schemeClr val="tx1"/>
            </a:solidFill>
            <a:prstDash val="lgDash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16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56D019AB-F684-46D8-9969-2662AD58B374}"/>
                  </a:ext>
                </a:extLst>
              </p:cNvPr>
              <p:cNvSpPr>
                <a:spLocks noGrp="1"/>
              </p:cNvSpPr>
              <p:nvPr>
                <p:ph idx="1"/>
              </p:nvPr>
            </p:nvSpPr>
            <p:spPr/>
            <p:txBody>
              <a:bodyPr/>
              <a:lstStyle/>
              <a:p>
                <a:r>
                  <a:rPr kumimoji="1" lang="ja-JP" altLang="en-US"/>
                  <a:t>完全性</a:t>
                </a:r>
                <a:endParaRPr kumimoji="1" lang="en-US" altLang="ja-JP"/>
              </a:p>
              <a:p>
                <a:pPr lvl="1"/>
                <a:r>
                  <a:rPr lang="ja-JP" altLang="en-US"/>
                  <a:t>証明者</a:t>
                </a:r>
                <a:r>
                  <a:rPr lang="en-US" altLang="ja-JP"/>
                  <a:t>P</a:t>
                </a:r>
                <a:r>
                  <a:rPr lang="ja-JP" altLang="en-US"/>
                  <a:t>が</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𝑊</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𝑅</m:t>
                    </m:r>
                  </m:oMath>
                </a14:m>
                <a:r>
                  <a:rPr kumimoji="1" lang="ja-JP" altLang="en-US" b="0"/>
                  <a:t>となる</a:t>
                </a:r>
                <a14:m>
                  <m:oMath xmlns:m="http://schemas.openxmlformats.org/officeDocument/2006/math">
                    <m:r>
                      <a:rPr kumimoji="1" lang="en-US" altLang="ja-JP" b="0" i="1" smtClean="0">
                        <a:latin typeface="Cambria Math" panose="02040503050406030204" pitchFamily="18" charset="0"/>
                      </a:rPr>
                      <m:t>𝑊</m:t>
                    </m:r>
                  </m:oMath>
                </a14:m>
                <a:r>
                  <a:rPr kumimoji="1" lang="ja-JP" altLang="en-US" b="0"/>
                  <a:t>を知っていたら検証者</a:t>
                </a:r>
                <a:r>
                  <a:rPr kumimoji="1" lang="en-US" altLang="ja-JP" b="0"/>
                  <a:t>V</a:t>
                </a:r>
                <a:r>
                  <a:rPr kumimoji="1" lang="ja-JP" altLang="en-US" b="0"/>
                  <a:t>は受理</a:t>
                </a:r>
                <a:endParaRPr kumimoji="1" lang="en-US" altLang="ja-JP" b="0"/>
              </a:p>
              <a:p>
                <a:r>
                  <a:rPr kumimoji="1" lang="ja-JP" altLang="en-US" b="0"/>
                  <a:t>健全性</a:t>
                </a:r>
                <a:endParaRPr kumimoji="1" lang="en-US" altLang="ja-JP" b="0"/>
              </a:p>
              <a:p>
                <a:pPr lvl="1"/>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h</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𝐵</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oMath>
                </a14:m>
                <a:r>
                  <a:rPr kumimoji="1" lang="ja-JP" altLang="en-US" b="0"/>
                  <a:t> </a:t>
                </a:r>
                <a:r>
                  <a:rPr kumimoji="1" lang="en-US" altLang="ja-JP" b="0"/>
                  <a:t>(</a:t>
                </a:r>
                <a14:m>
                  <m:oMath xmlns:m="http://schemas.openxmlformats.org/officeDocument/2006/math">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oMath>
                </a14:m>
                <a:r>
                  <a:rPr kumimoji="1" lang="en-US" altLang="ja-JP" b="0"/>
                  <a:t>)</a:t>
                </a:r>
                <a:r>
                  <a:rPr kumimoji="1" lang="ja-JP" altLang="en-US" b="0"/>
                  <a:t>が受理されれば</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𝑊</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𝑅</m:t>
                    </m:r>
                  </m:oMath>
                </a14:m>
                <a:r>
                  <a:rPr kumimoji="1" lang="ja-JP" altLang="en-US" b="0"/>
                  <a:t>となる</a:t>
                </a:r>
                <a14:m>
                  <m:oMath xmlns:m="http://schemas.openxmlformats.org/officeDocument/2006/math">
                    <m:r>
                      <a:rPr kumimoji="1" lang="en-US" altLang="ja-JP" b="0" i="1" smtClean="0">
                        <a:latin typeface="Cambria Math" panose="02040503050406030204" pitchFamily="18" charset="0"/>
                      </a:rPr>
                      <m:t>𝑊</m:t>
                    </m:r>
                  </m:oMath>
                </a14:m>
                <a:r>
                  <a:rPr kumimoji="1" lang="ja-JP" altLang="en-US" b="0"/>
                  <a:t>を計算できる</a:t>
                </a:r>
                <a:endParaRPr kumimoji="1" lang="en-US" altLang="ja-JP" b="0"/>
              </a:p>
              <a:p>
                <a:r>
                  <a:rPr kumimoji="1" lang="en-US" altLang="ja-JP" b="0"/>
                  <a:t>(special honest-verifier)</a:t>
                </a:r>
                <a:r>
                  <a:rPr kumimoji="1" lang="ja-JP" altLang="en-US" b="0"/>
                  <a:t> ゼロ知識性</a:t>
                </a:r>
                <a:endParaRPr kumimoji="1" lang="en-US" altLang="ja-JP" b="0"/>
              </a:p>
              <a:p>
                <a:pPr lvl="1"/>
                <a14:m>
                  <m:oMath xmlns:m="http://schemas.openxmlformats.org/officeDocument/2006/math">
                    <m:r>
                      <a:rPr kumimoji="1" lang="en-US" altLang="ja-JP" b="0" i="1" smtClean="0">
                        <a:latin typeface="Cambria Math" panose="02040503050406030204" pitchFamily="18" charset="0"/>
                      </a:rPr>
                      <m:t>𝑊</m:t>
                    </m:r>
                  </m:oMath>
                </a14:m>
                <a:r>
                  <a:rPr kumimoji="1" lang="ja-JP" altLang="en-US" b="0">
                    <a:latin typeface="Cambria Math" panose="02040503050406030204" pitchFamily="18" charset="0"/>
                  </a:rPr>
                  <a:t>を知らずに</a:t>
                </a:r>
                <a14:m>
                  <m:oMath xmlns:m="http://schemas.openxmlformats.org/officeDocument/2006/math">
                    <m:r>
                      <a:rPr kumimoji="1" lang="en-US" altLang="ja-JP" b="0" i="1" smtClean="0">
                        <a:latin typeface="Cambria Math" panose="02040503050406030204" pitchFamily="18" charset="0"/>
                      </a:rPr>
                      <m:t>𝑋</m:t>
                    </m:r>
                  </m:oMath>
                </a14:m>
                <a:r>
                  <a:rPr kumimoji="1" lang="ja-JP" altLang="en-US" b="0"/>
                  <a:t>に対して受理する</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a14:m>
                <a:r>
                  <a:rPr kumimoji="1" lang="ja-JP" altLang="en-US" b="0"/>
                  <a:t>を本物そっくりにシミュレートする</a:t>
                </a:r>
                <a14:m>
                  <m:oMath xmlns:m="http://schemas.openxmlformats.org/officeDocument/2006/math">
                    <m:r>
                      <a:rPr kumimoji="1" lang="en-US" altLang="ja-JP" b="0" i="1" smtClean="0">
                        <a:latin typeface="Cambria Math" panose="02040503050406030204" pitchFamily="18" charset="0"/>
                      </a:rPr>
                      <m:t>𝑀</m:t>
                    </m:r>
                  </m:oMath>
                </a14:m>
                <a:r>
                  <a:rPr kumimoji="1" lang="ja-JP" altLang="en-US" b="0"/>
                  <a:t>がある</a:t>
                </a:r>
                <a:endParaRPr kumimoji="1" lang="en-US" altLang="ja-JP" b="0"/>
              </a:p>
              <a:p>
                <a:pPr lvl="1"/>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a14:m>
                <a:r>
                  <a:rPr kumimoji="1" lang="ja-JP" altLang="en-US" b="0"/>
                  <a:t>の情報は</a:t>
                </a:r>
                <a14:m>
                  <m:oMath xmlns:m="http://schemas.openxmlformats.org/officeDocument/2006/math">
                    <m:r>
                      <a:rPr kumimoji="1" lang="en-US" altLang="ja-JP" b="0" i="1" smtClean="0">
                        <a:latin typeface="Cambria Math" panose="02040503050406030204" pitchFamily="18" charset="0"/>
                      </a:rPr>
                      <m:t>𝑊</m:t>
                    </m:r>
                  </m:oMath>
                </a14:m>
                <a:r>
                  <a:rPr kumimoji="1" lang="ja-JP" altLang="en-US" b="0"/>
                  <a:t>が無くても得られるものと同じと考える</a:t>
                </a:r>
                <a:endParaRPr kumimoji="1" lang="en-US" altLang="ja-JP" b="0"/>
              </a:p>
            </p:txBody>
          </p:sp>
        </mc:Choice>
        <mc:Fallback xmlns="">
          <p:sp>
            <p:nvSpPr>
              <p:cNvPr id="2" name="コンテンツ プレースホルダー 1">
                <a:extLst>
                  <a:ext uri="{FF2B5EF4-FFF2-40B4-BE49-F238E27FC236}">
                    <a16:creationId xmlns:a16="http://schemas.microsoft.com/office/drawing/2014/main" id="{56D019AB-F684-46D8-9969-2662AD58B374}"/>
                  </a:ext>
                </a:extLst>
              </p:cNvPr>
              <p:cNvSpPr>
                <a:spLocks noGrp="1" noRot="1" noChangeAspect="1" noMove="1" noResize="1" noEditPoints="1" noAdjustHandles="1" noChangeArrowheads="1" noChangeShapeType="1" noTextEdit="1"/>
              </p:cNvSpPr>
              <p:nvPr>
                <p:ph idx="1"/>
              </p:nvPr>
            </p:nvSpPr>
            <p:spPr>
              <a:blipFill>
                <a:blip r:embed="rId2"/>
                <a:stretch>
                  <a:fillRect l="-1200" t="-1038"/>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D59D5FCB-0070-4E6D-B48F-DE560EB0A714}"/>
              </a:ext>
            </a:extLst>
          </p:cNvPr>
          <p:cNvSpPr>
            <a:spLocks noGrp="1"/>
          </p:cNvSpPr>
          <p:nvPr>
            <p:ph type="title"/>
          </p:nvPr>
        </p:nvSpPr>
        <p:spPr/>
        <p:txBody>
          <a:bodyPr/>
          <a:lstStyle/>
          <a:p>
            <a:r>
              <a:rPr kumimoji="1" lang="en-US" altLang="ja-JP"/>
              <a:t>Σ</a:t>
            </a:r>
            <a:r>
              <a:rPr kumimoji="1" lang="ja-JP" altLang="en-US"/>
              <a:t>プロトコルの要件</a:t>
            </a:r>
          </a:p>
        </p:txBody>
      </p:sp>
    </p:spTree>
    <p:extLst>
      <p:ext uri="{BB962C8B-B14F-4D97-AF65-F5344CB8AC3E}">
        <p14:creationId xmlns:p14="http://schemas.microsoft.com/office/powerpoint/2010/main" val="1322239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8261E551-2CAA-4133-B381-7FC458ABD4D7}"/>
                  </a:ext>
                </a:extLst>
              </p:cNvPr>
              <p:cNvSpPr>
                <a:spLocks noGrp="1"/>
              </p:cNvSpPr>
              <p:nvPr>
                <p:ph idx="1"/>
              </p:nvPr>
            </p:nvSpPr>
            <p:spPr/>
            <p:txBody>
              <a:bodyPr/>
              <a:lstStyle/>
              <a:p>
                <a:r>
                  <a:rPr kumimoji="1" lang="ja-JP" altLang="en-US"/>
                  <a:t>公開鍵</a:t>
                </a:r>
                <a14:m>
                  <m:oMath xmlns:m="http://schemas.openxmlformats.org/officeDocument/2006/math">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oMath>
                </a14:m>
                <a:r>
                  <a:rPr kumimoji="1" lang="en-US" altLang="ja-JP"/>
                  <a:t>, </a:t>
                </a:r>
                <a14:m>
                  <m:oMath xmlns:m="http://schemas.openxmlformats.org/officeDocument/2006/math">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𝑠𝑃</m:t>
                    </m:r>
                  </m:oMath>
                </a14:m>
                <a:r>
                  <a:rPr kumimoji="1" lang="en-US" altLang="ja-JP"/>
                  <a:t>, </a:t>
                </a:r>
                <a:r>
                  <a:rPr kumimoji="1" lang="ja-JP" altLang="en-US"/>
                  <a:t>暗号文</a:t>
                </a:r>
                <a14:m>
                  <m:oMath xmlns:m="http://schemas.openxmlformats.org/officeDocument/2006/math">
                    <m:r>
                      <a:rPr kumimoji="1" lang="en-US" altLang="ja-JP" b="0" i="1" smtClean="0">
                        <a:latin typeface="Cambria Math" panose="02040503050406030204" pitchFamily="18" charset="0"/>
                      </a:rPr>
                      <m:t>𝐶</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𝑟𝑄</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𝑟</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oMath>
                </a14:m>
                <a:endParaRPr kumimoji="1" lang="en-US" altLang="ja-JP"/>
              </a:p>
              <a:p>
                <a:pPr lvl="1"/>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𝐶</m:t>
                        </m:r>
                      </m:e>
                    </m:d>
                    <m:r>
                      <a:rPr kumimoji="1" lang="en-US" altLang="ja-JP" b="0" i="1" smtClean="0">
                        <a:latin typeface="Cambria Math" panose="02040503050406030204" pitchFamily="18" charset="0"/>
                      </a:rPr>
                      <m:t>=0</m:t>
                    </m:r>
                  </m:oMath>
                </a14:m>
                <a:r>
                  <a:rPr kumimoji="1" lang="ja-JP" altLang="en-US"/>
                  <a:t>であるためには</a:t>
                </a:r>
                <a14:m>
                  <m:oMath xmlns:m="http://schemas.openxmlformats.org/officeDocument/2006/math">
                    <m:r>
                      <a:rPr kumimoji="1" lang="en-US" altLang="ja-JP" b="0" i="1" smtClean="0">
                        <a:latin typeface="Cambria Math" panose="02040503050406030204" pitchFamily="18" charset="0"/>
                      </a:rPr>
                      <m:t>𝑟𝑄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𝑟</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=0</m:t>
                    </m:r>
                  </m:oMath>
                </a14:m>
                <a:r>
                  <a:rPr kumimoji="1" lang="ja-JP" altLang="en-US"/>
                  <a:t>つまり</a:t>
                </a:r>
                <a14:m>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oMath>
                </a14:m>
                <a:endParaRPr kumimoji="1" lang="en-US" altLang="ja-JP"/>
              </a:p>
              <a:p>
                <a:r>
                  <a:rPr kumimoji="1" lang="en-US" altLang="ja-JP"/>
                  <a:t>(</a:t>
                </a:r>
                <a:r>
                  <a:rPr kumimoji="1" lang="ja-JP" altLang="en-US"/>
                  <a:t>秘密鍵</a:t>
                </a:r>
                <a14:m>
                  <m:oMath xmlns:m="http://schemas.openxmlformats.org/officeDocument/2006/math">
                    <m:r>
                      <a:rPr kumimoji="1" lang="en-US" altLang="ja-JP" b="0" i="1" smtClean="0">
                        <a:latin typeface="Cambria Math" panose="02040503050406030204" pitchFamily="18" charset="0"/>
                      </a:rPr>
                      <m:t>𝑠</m:t>
                    </m:r>
                  </m:oMath>
                </a14:m>
                <a:r>
                  <a:rPr kumimoji="1" lang="ja-JP" altLang="en-US"/>
                  <a:t>を持つ</a:t>
                </a:r>
                <a:r>
                  <a:rPr kumimoji="1" lang="en-US" altLang="ja-JP"/>
                  <a:t>)</a:t>
                </a:r>
                <a:r>
                  <a:rPr kumimoji="1" lang="ja-JP" altLang="en-US"/>
                  <a:t>証明者</a:t>
                </a:r>
                <a:r>
                  <a:rPr kumimoji="1" lang="en-US" altLang="ja-JP"/>
                  <a:t>P : </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は未知だが</a:t>
                </a:r>
                <a14:m>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oMath>
                </a14:m>
                <a:r>
                  <a:rPr kumimoji="1" lang="ja-JP" altLang="en-US"/>
                  <a:t>は分かる</a:t>
                </a:r>
                <a:endParaRPr kumimoji="1" lang="en-US" altLang="ja-JP"/>
              </a:p>
              <a:p>
                <a:pPr lvl="1"/>
                <a:r>
                  <a:rPr kumimoji="1" lang="en-US" altLang="ja-JP"/>
                  <a:t>P</a:t>
                </a:r>
                <a:r>
                  <a:rPr kumimoji="1" lang="ja-JP" altLang="en-US"/>
                  <a:t>→</a:t>
                </a:r>
                <a:r>
                  <a:rPr kumimoji="1" lang="en-US" altLang="ja-JP"/>
                  <a:t>V : </a:t>
                </a:r>
                <a:r>
                  <a:rPr kumimoji="1" lang="ja-JP" altLang="en-US"/>
                  <a:t>乱数</a:t>
                </a:r>
                <a14:m>
                  <m:oMath xmlns:m="http://schemas.openxmlformats.org/officeDocument/2006/math">
                    <m:r>
                      <a:rPr kumimoji="1" lang="en-US" altLang="ja-JP" b="0" i="1" smtClean="0">
                        <a:latin typeface="Cambria Math" panose="02040503050406030204" pitchFamily="18" charset="0"/>
                      </a:rPr>
                      <m:t>𝑡</m:t>
                    </m:r>
                  </m:oMath>
                </a14:m>
                <a:r>
                  <a:rPr kumimoji="1" lang="ja-JP" altLang="en-US"/>
                  <a:t>をとり</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𝑡𝑇</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𝑡𝑃</m:t>
                    </m:r>
                    <m:r>
                      <a:rPr kumimoji="1" lang="en-US" altLang="ja-JP" b="0" i="1" smtClean="0">
                        <a:latin typeface="Cambria Math" panose="02040503050406030204" pitchFamily="18" charset="0"/>
                      </a:rPr>
                      <m:t>)</m:t>
                    </m:r>
                  </m:oMath>
                </a14:m>
                <a:r>
                  <a:rPr kumimoji="1" lang="ja-JP" altLang="en-US"/>
                  <a:t>を送る</a:t>
                </a:r>
                <a:endParaRPr kumimoji="1" lang="en-US" altLang="ja-JP"/>
              </a:p>
              <a:p>
                <a:pPr lvl="1"/>
                <a:r>
                  <a:rPr kumimoji="1" lang="en-US" altLang="ja-JP"/>
                  <a:t>V</a:t>
                </a:r>
                <a:r>
                  <a:rPr kumimoji="1" lang="ja-JP" altLang="en-US"/>
                  <a:t>→</a:t>
                </a:r>
                <a:r>
                  <a:rPr kumimoji="1" lang="en-US" altLang="ja-JP"/>
                  <a:t>P : </a:t>
                </a:r>
                <a:r>
                  <a:rPr kumimoji="1" lang="ja-JP" altLang="en-US"/>
                  <a:t>乱数</a:t>
                </a:r>
                <a14:m>
                  <m:oMath xmlns:m="http://schemas.openxmlformats.org/officeDocument/2006/math">
                    <m:r>
                      <a:rPr kumimoji="1" lang="en-US" altLang="ja-JP" b="0" i="1" smtClean="0">
                        <a:latin typeface="Cambria Math" panose="02040503050406030204" pitchFamily="18" charset="0"/>
                      </a:rPr>
                      <m:t>h</m:t>
                    </m:r>
                  </m:oMath>
                </a14:m>
                <a:r>
                  <a:rPr kumimoji="1" lang="ja-JP" altLang="en-US"/>
                  <a:t>を送る</a:t>
                </a:r>
                <a:endParaRPr kumimoji="1" lang="en-US" altLang="ja-JP"/>
              </a:p>
              <a:p>
                <a:pPr lvl="1"/>
                <a:r>
                  <a:rPr lang="en-US" altLang="ja-JP"/>
                  <a:t>P</a:t>
                </a:r>
                <a:r>
                  <a:rPr lang="ja-JP" altLang="en-US"/>
                  <a:t>→</a:t>
                </a:r>
                <a:r>
                  <a:rPr lang="en-US" altLang="ja-JP"/>
                  <a:t>V : </a:t>
                </a:r>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a:rPr lang="en-US" altLang="ja-JP" b="0" i="1" smtClean="0">
                        <a:latin typeface="Cambria Math" panose="02040503050406030204" pitchFamily="18" charset="0"/>
                      </a:rPr>
                      <m:t>h𝑠</m:t>
                    </m:r>
                  </m:oMath>
                </a14:m>
                <a:r>
                  <a:rPr kumimoji="1" lang="ja-JP" altLang="en-US"/>
                  <a:t>を送り</a:t>
                </a:r>
                <a:r>
                  <a:rPr kumimoji="1" lang="en-US" altLang="ja-JP"/>
                  <a:t>V</a:t>
                </a:r>
                <a:r>
                  <a:rPr lang="ja-JP" altLang="en-US"/>
                  <a:t>は</a:t>
                </a:r>
                <a14:m>
                  <m:oMath xmlns:m="http://schemas.openxmlformats.org/officeDocument/2006/math">
                    <m:r>
                      <a:rPr lang="en-US" altLang="ja-JP" b="0" i="1" smtClean="0">
                        <a:latin typeface="Cambria Math" panose="02040503050406030204" pitchFamily="18" charset="0"/>
                      </a:rPr>
                      <m:t>h</m:t>
                    </m:r>
                    <m:r>
                      <a:rPr lang="en-US" altLang="ja-JP" b="0" i="1" smtClean="0">
                        <a:latin typeface="Cambria Math" panose="02040503050406030204" pitchFamily="18" charset="0"/>
                      </a:rPr>
                      <m:t>(</m:t>
                    </m:r>
                    <m:r>
                      <a:rPr lang="en-US" altLang="ja-JP" b="0" i="1" smtClean="0">
                        <a:latin typeface="Cambria Math" panose="02040503050406030204" pitchFamily="18" charset="0"/>
                      </a:rPr>
                      <m:t>𝑆</m:t>
                    </m:r>
                    <m:r>
                      <a:rPr lang="en-US" altLang="ja-JP" b="0" i="1" smtClean="0">
                        <a:latin typeface="Cambria Math" panose="02040503050406030204" pitchFamily="18" charset="0"/>
                      </a:rPr>
                      <m:t>,</m:t>
                    </m:r>
                    <m:r>
                      <a:rPr lang="en-US" altLang="ja-JP" b="0" i="1" smtClean="0">
                        <a:latin typeface="Cambria Math" panose="02040503050406030204" pitchFamily="18" charset="0"/>
                      </a:rPr>
                      <m:t>𝑄</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rPr>
                      <m:t>(</m:t>
                    </m:r>
                    <m:r>
                      <a:rPr lang="en-US" altLang="ja-JP" b="0" i="1" smtClean="0">
                        <a:latin typeface="Cambria Math" panose="02040503050406030204" pitchFamily="18" charset="0"/>
                      </a:rPr>
                      <m:t>𝑇</m:t>
                    </m:r>
                    <m:r>
                      <a:rPr lang="en-US" altLang="ja-JP" b="0" i="1" smtClean="0">
                        <a:latin typeface="Cambria Math" panose="02040503050406030204" pitchFamily="18" charset="0"/>
                      </a:rPr>
                      <m:t>,</m:t>
                    </m:r>
                    <m:r>
                      <a:rPr lang="en-US" altLang="ja-JP" b="0" i="1" smtClean="0">
                        <a:latin typeface="Cambria Math" panose="02040503050406030204" pitchFamily="18" charset="0"/>
                      </a:rPr>
                      <m:t>𝑃</m:t>
                    </m:r>
                    <m:r>
                      <a:rPr lang="en-US" altLang="ja-JP" b="0" i="1" smtClean="0">
                        <a:latin typeface="Cambria Math" panose="02040503050406030204" pitchFamily="18" charset="0"/>
                      </a:rPr>
                      <m:t>)=</m:t>
                    </m:r>
                    <m:r>
                      <a:rPr lang="en-US" altLang="ja-JP" b="0" i="1" smtClean="0">
                        <a:latin typeface="Cambria Math" panose="02040503050406030204" pitchFamily="18" charset="0"/>
                      </a:rPr>
                      <m:t>𝐴</m:t>
                    </m:r>
                  </m:oMath>
                </a14:m>
                <a:r>
                  <a:rPr lang="ja-JP" altLang="en-US"/>
                  <a:t>なら受理</a:t>
                </a:r>
              </a:p>
              <a:p>
                <a:r>
                  <a:rPr lang="ja-JP" altLang="en-US" b="0">
                    <a:latin typeface="Cambria Math" panose="02040503050406030204" pitchFamily="18" charset="0"/>
                  </a:rPr>
                  <a:t>完全性</a:t>
                </a:r>
                <a:endParaRPr lang="en-US" altLang="ja-JP" b="0">
                  <a:latin typeface="Cambria Math" panose="02040503050406030204" pitchFamily="18" charset="0"/>
                </a:endParaRPr>
              </a:p>
              <a:p>
                <a:pPr lvl="1"/>
                <a:r>
                  <a:rPr lang="ja-JP" altLang="en-US" b="0">
                    <a:latin typeface="Cambria Math" panose="02040503050406030204" pitchFamily="18" charset="0"/>
                  </a:rPr>
                  <a:t>正しければ</a:t>
                </a:r>
                <a14:m>
                  <m:oMath xmlns:m="http://schemas.openxmlformats.org/officeDocument/2006/math">
                    <m:r>
                      <a:rPr lang="en-US" altLang="ja-JP" b="0" i="1" smtClean="0">
                        <a:latin typeface="Cambria Math" panose="02040503050406030204" pitchFamily="18" charset="0"/>
                      </a:rPr>
                      <m:t>𝑙h𝑠</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h𝑟𝑠𝑃</m:t>
                        </m:r>
                        <m:r>
                          <a:rPr lang="en-US" altLang="ja-JP" b="0" i="1" smtClean="0">
                            <a:latin typeface="Cambria Math" panose="02040503050406030204" pitchFamily="18" charset="0"/>
                          </a:rPr>
                          <m:t>,</m:t>
                        </m:r>
                        <m:r>
                          <a:rPr lang="en-US" altLang="ja-JP" b="0" i="1" smtClean="0">
                            <a:latin typeface="Cambria Math" panose="02040503050406030204" pitchFamily="18" charset="0"/>
                          </a:rPr>
                          <m:t>h𝑠𝑃</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𝑏𝑟𝑃</m:t>
                    </m:r>
                    <m:r>
                      <a:rPr lang="en-US" altLang="ja-JP" b="0" i="1" smtClean="0">
                        <a:latin typeface="Cambria Math" panose="02040503050406030204" pitchFamily="18" charset="0"/>
                      </a:rPr>
                      <m:t>,</m:t>
                    </m:r>
                    <m:r>
                      <a:rPr lang="en-US" altLang="ja-JP" b="0" i="1" smtClean="0">
                        <a:latin typeface="Cambria Math" panose="02040503050406030204" pitchFamily="18" charset="0"/>
                      </a:rPr>
                      <m:t>𝑏𝑃</m:t>
                    </m:r>
                    <m:r>
                      <a:rPr lang="en-US" altLang="ja-JP" b="0" i="1" smtClean="0">
                        <a:latin typeface="Cambria Math" panose="02040503050406030204" pitchFamily="18" charset="0"/>
                      </a:rPr>
                      <m:t>)=(</m:t>
                    </m:r>
                    <m:r>
                      <a:rPr lang="en-US" altLang="ja-JP" b="0" i="1" smtClean="0">
                        <a:latin typeface="Cambria Math" panose="02040503050406030204" pitchFamily="18" charset="0"/>
                      </a:rPr>
                      <m:t>𝑡𝑟𝑃</m:t>
                    </m:r>
                    <m:r>
                      <a:rPr lang="en-US" altLang="ja-JP" b="0" i="1" smtClean="0">
                        <a:latin typeface="Cambria Math" panose="02040503050406030204" pitchFamily="18" charset="0"/>
                      </a:rPr>
                      <m:t>,</m:t>
                    </m:r>
                    <m:r>
                      <a:rPr lang="en-US" altLang="ja-JP" b="0" i="1" smtClean="0">
                        <a:latin typeface="Cambria Math" panose="02040503050406030204" pitchFamily="18" charset="0"/>
                      </a:rPr>
                      <m:t>𝑡𝑃</m:t>
                    </m:r>
                    <m:r>
                      <a:rPr lang="en-US" altLang="ja-JP" b="0" i="1" smtClean="0">
                        <a:latin typeface="Cambria Math" panose="02040503050406030204" pitchFamily="18" charset="0"/>
                      </a:rPr>
                      <m:t>)</m:t>
                    </m:r>
                  </m:oMath>
                </a14:m>
                <a:endParaRPr lang="en-US" altLang="ja-JP" b="0">
                  <a:latin typeface="Cambria Math" panose="02040503050406030204" pitchFamily="18" charset="0"/>
                </a:endParaRPr>
              </a:p>
              <a:p>
                <a:r>
                  <a:rPr lang="ja-JP" altLang="en-US" b="0">
                    <a:latin typeface="Cambria Math" panose="02040503050406030204" pitchFamily="18" charset="0"/>
                  </a:rPr>
                  <a:t>健全性</a:t>
                </a:r>
                <a:endParaRPr lang="en-US" altLang="ja-JP" b="0">
                  <a:latin typeface="Cambria Math" panose="02040503050406030204" pitchFamily="18" charset="0"/>
                </a:endParaRPr>
              </a:p>
              <a:p>
                <a:pPr lvl="1"/>
                <a14:m>
                  <m:oMath xmlns:m="http://schemas.openxmlformats.org/officeDocument/2006/math">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en-US" altLang="ja-JP" b="0" i="1" smtClean="0">
                            <a:latin typeface="Cambria Math" panose="02040503050406030204" pitchFamily="18" charset="0"/>
                          </a:rPr>
                          <m:t>h</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h</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𝑏</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oMath>
                </a14:m>
                <a:r>
                  <a:rPr lang="ja-JP" altLang="en-US" b="0">
                    <a:latin typeface="Cambria Math" panose="02040503050406030204" pitchFamily="18" charset="0"/>
                  </a:rPr>
                  <a:t>を受理</a:t>
                </a:r>
                <a:r>
                  <a:rPr lang="en-US" altLang="ja-JP" b="0">
                    <a:latin typeface="Cambria Math" panose="02040503050406030204" pitchFamily="18" charset="0"/>
                  </a:rPr>
                  <a:t>(</a:t>
                </a:r>
                <a14:m>
                  <m:oMath xmlns:m="http://schemas.openxmlformats.org/officeDocument/2006/math">
                    <m:r>
                      <a:rPr lang="en-US" altLang="ja-JP" b="0" i="1" smtClean="0">
                        <a:latin typeface="Cambria Math" panose="02040503050406030204" pitchFamily="18" charset="0"/>
                      </a:rPr>
                      <m:t>h</m:t>
                    </m:r>
                    <m:r>
                      <a:rPr lang="en-US" altLang="ja-JP" b="0" i="1" smtClean="0">
                        <a:latin typeface="Cambria Math" panose="02040503050406030204" pitchFamily="18" charset="0"/>
                      </a:rPr>
                      <m:t>≠</m:t>
                    </m:r>
                    <m:r>
                      <a:rPr lang="en-US" altLang="ja-JP" b="0" i="1" smtClean="0">
                        <a:latin typeface="Cambria Math" panose="02040503050406030204" pitchFamily="18" charset="0"/>
                      </a:rPr>
                      <m:t>h</m:t>
                    </m:r>
                    <m:r>
                      <a:rPr lang="en-US" altLang="ja-JP" b="0" i="1" smtClean="0">
                        <a:latin typeface="Cambria Math" panose="02040503050406030204" pitchFamily="18" charset="0"/>
                      </a:rPr>
                      <m:t>′</m:t>
                    </m:r>
                  </m:oMath>
                </a14:m>
                <a:r>
                  <a:rPr lang="en-US" altLang="ja-JP" b="0">
                    <a:latin typeface="Cambria Math" panose="02040503050406030204" pitchFamily="18" charset="0"/>
                  </a:rPr>
                  <a:t>)</a:t>
                </a:r>
                <a:r>
                  <a:rPr lang="ja-JP" altLang="en-US" b="0">
                    <a:latin typeface="Cambria Math" panose="02040503050406030204" pitchFamily="18" charset="0"/>
                  </a:rPr>
                  <a:t>すれば</a:t>
                </a:r>
                <a14:m>
                  <m:oMath xmlns:m="http://schemas.openxmlformats.org/officeDocument/2006/math">
                    <m:r>
                      <a:rPr lang="en-US" altLang="ja-JP" b="0" i="1" smtClean="0">
                        <a:latin typeface="Cambria Math" panose="02040503050406030204" pitchFamily="18" charset="0"/>
                      </a:rPr>
                      <m:t>𝐶</m:t>
                    </m:r>
                    <m:r>
                      <a:rPr lang="en-US" altLang="ja-JP" b="0" i="1" smtClean="0">
                        <a:latin typeface="Cambria Math" panose="02040503050406030204" pitchFamily="18" charset="0"/>
                      </a:rPr>
                      <m:t>=(</m:t>
                    </m:r>
                    <m:r>
                      <a:rPr lang="en-US" altLang="ja-JP" b="0" i="1" smtClean="0">
                        <a:latin typeface="Cambria Math" panose="02040503050406030204" pitchFamily="18" charset="0"/>
                      </a:rPr>
                      <m:t>𝑟</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𝑃</m:t>
                    </m:r>
                    <m:r>
                      <a:rPr lang="en-US" altLang="ja-JP" b="0" i="1" smtClean="0">
                        <a:latin typeface="Cambria Math" panose="02040503050406030204" pitchFamily="18" charset="0"/>
                      </a:rPr>
                      <m:t>,</m:t>
                    </m:r>
                    <m:r>
                      <a:rPr lang="en-US" altLang="ja-JP" b="0" i="1" smtClean="0">
                        <a:latin typeface="Cambria Math" panose="02040503050406030204" pitchFamily="18" charset="0"/>
                      </a:rPr>
                      <m:t>𝑟</m:t>
                    </m:r>
                    <m:r>
                      <a:rPr lang="en-US" altLang="ja-JP" b="0" i="1" smtClean="0">
                        <a:latin typeface="Cambria Math" panose="02040503050406030204" pitchFamily="18" charset="0"/>
                      </a:rPr>
                      <m:t>𝑃</m:t>
                    </m:r>
                    <m:r>
                      <a:rPr lang="en-US" altLang="ja-JP" b="0" i="1" smtClean="0">
                        <a:latin typeface="Cambria Math" panose="02040503050406030204" pitchFamily="18" charset="0"/>
                      </a:rPr>
                      <m:t>)</m:t>
                    </m:r>
                  </m:oMath>
                </a14:m>
                <a:r>
                  <a:rPr lang="ja-JP" altLang="en-US" b="0">
                    <a:latin typeface="Cambria Math" panose="02040503050406030204" pitchFamily="18" charset="0"/>
                  </a:rPr>
                  <a:t>に対して</a:t>
                </a:r>
                <a:br>
                  <a:rPr lang="en-US" altLang="ja-JP" b="0">
                    <a:latin typeface="Cambria Math" panose="02040503050406030204" pitchFamily="18" charset="0"/>
                  </a:rPr>
                </a:br>
                <a14:m>
                  <m:oMath xmlns:m="http://schemas.openxmlformats.org/officeDocument/2006/math">
                    <m:r>
                      <a:rPr lang="en-US" altLang="ja-JP" b="0" i="1" smtClean="0">
                        <a:latin typeface="Cambria Math" panose="02040503050406030204" pitchFamily="18" charset="0"/>
                      </a:rPr>
                      <m:t>h</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𝑟</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𝑃</m:t>
                        </m:r>
                        <m:r>
                          <a:rPr lang="en-US" altLang="ja-JP" b="0" i="1" smtClean="0">
                            <a:latin typeface="Cambria Math" panose="02040503050406030204" pitchFamily="18" charset="0"/>
                          </a:rPr>
                          <m:t>,</m:t>
                        </m:r>
                        <m:r>
                          <a:rPr lang="en-US" altLang="ja-JP" b="0" i="1" smtClean="0">
                            <a:latin typeface="Cambria Math" panose="02040503050406030204" pitchFamily="18" charset="0"/>
                          </a:rPr>
                          <m:t>𝑠𝑃</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𝑏</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𝑟</m:t>
                        </m:r>
                        <m:r>
                          <a:rPr lang="en-US" altLang="ja-JP" b="0" i="1" smtClean="0">
                            <a:latin typeface="Cambria Math" panose="02040503050406030204" pitchFamily="18" charset="0"/>
                          </a:rPr>
                          <m:t>𝑃</m:t>
                        </m:r>
                        <m:r>
                          <a:rPr lang="en-US" altLang="ja-JP" b="0" i="1" smtClean="0">
                            <a:latin typeface="Cambria Math" panose="02040503050406030204" pitchFamily="18" charset="0"/>
                          </a:rPr>
                          <m:t>,</m:t>
                        </m:r>
                        <m:r>
                          <a:rPr lang="en-US" altLang="ja-JP" b="0" i="1" smtClean="0">
                            <a:latin typeface="Cambria Math" panose="02040503050406030204" pitchFamily="18" charset="0"/>
                          </a:rPr>
                          <m:t>𝑃</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h</m:t>
                        </m:r>
                      </m:e>
                      <m:sup>
                        <m:r>
                          <a:rPr lang="en-US" altLang="ja-JP" b="0" i="1" smtClean="0">
                            <a:latin typeface="Cambria Math" panose="02040503050406030204" pitchFamily="18" charset="0"/>
                          </a:rPr>
                          <m:t>′</m:t>
                        </m:r>
                      </m:sup>
                    </m:s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𝑟</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𝑃</m:t>
                        </m:r>
                        <m:r>
                          <a:rPr lang="en-US" altLang="ja-JP" b="0" i="1" smtClean="0">
                            <a:latin typeface="Cambria Math" panose="02040503050406030204" pitchFamily="18" charset="0"/>
                          </a:rPr>
                          <m:t>,</m:t>
                        </m:r>
                        <m:r>
                          <a:rPr lang="en-US" altLang="ja-JP" b="0" i="1" smtClean="0">
                            <a:latin typeface="Cambria Math" panose="02040503050406030204" pitchFamily="18" charset="0"/>
                          </a:rPr>
                          <m:t>𝑠𝑃</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rPr>
                      <m:t>′(</m:t>
                    </m:r>
                    <m:r>
                      <a:rPr lang="en-US" altLang="ja-JP" b="0" i="1" smtClean="0">
                        <a:latin typeface="Cambria Math" panose="02040503050406030204" pitchFamily="18" charset="0"/>
                      </a:rPr>
                      <m:t>𝑟</m:t>
                    </m:r>
                    <m:r>
                      <a:rPr lang="en-US" altLang="ja-JP" b="0" i="1" smtClean="0">
                        <a:latin typeface="Cambria Math" panose="02040503050406030204" pitchFamily="18" charset="0"/>
                      </a:rPr>
                      <m:t>𝑃</m:t>
                    </m:r>
                    <m:r>
                      <a:rPr lang="en-US" altLang="ja-JP" b="0" i="1" smtClean="0">
                        <a:latin typeface="Cambria Math" panose="02040503050406030204" pitchFamily="18" charset="0"/>
                      </a:rPr>
                      <m:t>,</m:t>
                    </m:r>
                    <m:r>
                      <a:rPr lang="en-US" altLang="ja-JP" b="0" i="1" smtClean="0">
                        <a:latin typeface="Cambria Math" panose="02040503050406030204" pitchFamily="18" charset="0"/>
                      </a:rPr>
                      <m:t>𝑃</m:t>
                    </m:r>
                    <m:r>
                      <a:rPr lang="en-US" altLang="ja-JP" b="0" i="1" smtClean="0">
                        <a:latin typeface="Cambria Math" panose="02040503050406030204" pitchFamily="18" charset="0"/>
                      </a:rPr>
                      <m:t>)</m:t>
                    </m:r>
                  </m:oMath>
                </a14:m>
                <a:r>
                  <a:rPr lang="ja-JP" altLang="en-US" b="0">
                    <a:latin typeface="Cambria Math" panose="02040503050406030204" pitchFamily="18" charset="0"/>
                  </a:rPr>
                  <a:t>より</a:t>
                </a:r>
                <a:br>
                  <a:rPr lang="en-US" altLang="ja-JP" b="0">
                    <a:latin typeface="Cambria Math" panose="02040503050406030204" pitchFamily="18" charset="0"/>
                  </a:rPr>
                </a:br>
                <a14:m>
                  <m:oMath xmlns:m="http://schemas.openxmlformats.org/officeDocument/2006/math">
                    <m:r>
                      <a:rPr lang="en-US" altLang="ja-JP" b="0" i="1" smtClean="0">
                        <a:latin typeface="Cambria Math" panose="02040503050406030204" pitchFamily="18" charset="0"/>
                      </a:rPr>
                      <m:t>h𝑟</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𝑏𝑟</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h</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𝑟</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𝑏</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𝑟</m:t>
                    </m:r>
                  </m:oMath>
                </a14:m>
                <a:r>
                  <a:rPr lang="en-US" altLang="ja-JP" b="0">
                    <a:latin typeface="Cambria Math" panose="02040503050406030204" pitchFamily="18" charset="0"/>
                  </a:rPr>
                  <a:t>, </a:t>
                </a:r>
                <a14:m>
                  <m:oMath xmlns:m="http://schemas.openxmlformats.org/officeDocument/2006/math">
                    <m:r>
                      <a:rPr lang="en-US" altLang="ja-JP" b="0" i="1" smtClean="0">
                        <a:latin typeface="Cambria Math" panose="02040503050406030204" pitchFamily="18" charset="0"/>
                      </a:rPr>
                      <m:t>h𝑠</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h</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𝑠</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𝑏</m:t>
                        </m:r>
                      </m:e>
                      <m:sup>
                        <m:r>
                          <a:rPr lang="en-US" altLang="ja-JP" b="0" i="1" smtClean="0">
                            <a:latin typeface="Cambria Math" panose="02040503050406030204" pitchFamily="18" charset="0"/>
                          </a:rPr>
                          <m:t>′</m:t>
                        </m:r>
                      </m:sup>
                    </m:sSup>
                  </m:oMath>
                </a14:m>
                <a:r>
                  <a:rPr lang="ja-JP" altLang="en-US" b="0">
                    <a:latin typeface="Cambria Math" panose="02040503050406030204" pitchFamily="18" charset="0"/>
                  </a:rPr>
                  <a:t>より</a:t>
                </a:r>
                <a14:m>
                  <m:oMath xmlns:m="http://schemas.openxmlformats.org/officeDocument/2006/math">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oMath>
                </a14:m>
                <a:endParaRPr lang="en-US" altLang="ja-JP" b="0" i="1">
                  <a:latin typeface="Cambria Math" panose="02040503050406030204" pitchFamily="18" charset="0"/>
                </a:endParaRPr>
              </a:p>
            </p:txBody>
          </p:sp>
        </mc:Choice>
        <mc:Fallback>
          <p:sp>
            <p:nvSpPr>
              <p:cNvPr id="2" name="コンテンツ プレースホルダー 1">
                <a:extLst>
                  <a:ext uri="{FF2B5EF4-FFF2-40B4-BE49-F238E27FC236}">
                    <a16:creationId xmlns:a16="http://schemas.microsoft.com/office/drawing/2014/main" id="{8261E551-2CAA-4133-B381-7FC458ABD4D7}"/>
                  </a:ext>
                </a:extLst>
              </p:cNvPr>
              <p:cNvSpPr>
                <a:spLocks noGrp="1" noRot="1" noChangeAspect="1" noMove="1" noResize="1" noEditPoints="1" noAdjustHandles="1" noChangeArrowheads="1" noChangeShapeType="1" noTextEdit="1"/>
              </p:cNvSpPr>
              <p:nvPr>
                <p:ph idx="1"/>
              </p:nvPr>
            </p:nvSpPr>
            <p:spPr>
              <a:blipFill>
                <a:blip r:embed="rId2"/>
                <a:stretch>
                  <a:fillRect l="-1200" t="-1454" r="-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タイトル 3">
                <a:extLst>
                  <a:ext uri="{FF2B5EF4-FFF2-40B4-BE49-F238E27FC236}">
                    <a16:creationId xmlns:a16="http://schemas.microsoft.com/office/drawing/2014/main" id="{830ED612-0B7F-4F97-86C0-1ECB18713CB0}"/>
                  </a:ext>
                </a:extLst>
              </p:cNvPr>
              <p:cNvSpPr>
                <a:spLocks noGrp="1"/>
              </p:cNvSpPr>
              <p:nvPr>
                <p:ph type="title"/>
              </p:nvPr>
            </p:nvSpPr>
            <p:spPr/>
            <p:txBody>
              <a:bodyPr/>
              <a:lstStyle/>
              <a:p>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𝐶</m:t>
                        </m:r>
                      </m:e>
                    </m:d>
                    <m:r>
                      <a:rPr kumimoji="1" lang="en-US" altLang="ja-JP" b="0" i="1" smtClean="0">
                        <a:latin typeface="Cambria Math" panose="02040503050406030204" pitchFamily="18" charset="0"/>
                      </a:rPr>
                      <m:t>=0</m:t>
                    </m:r>
                  </m:oMath>
                </a14:m>
                <a:r>
                  <a:rPr kumimoji="1" lang="ja-JP" altLang="en-US"/>
                  <a:t>の</a:t>
                </a:r>
                <a:r>
                  <a:rPr kumimoji="1" lang="en-US" altLang="ja-JP"/>
                  <a:t>Σ</a:t>
                </a:r>
                <a:r>
                  <a:rPr kumimoji="1" lang="ja-JP" altLang="en-US"/>
                  <a:t>プロトコル</a:t>
                </a:r>
              </a:p>
            </p:txBody>
          </p:sp>
        </mc:Choice>
        <mc:Fallback xmlns="">
          <p:sp>
            <p:nvSpPr>
              <p:cNvPr id="4" name="タイトル 3">
                <a:extLst>
                  <a:ext uri="{FF2B5EF4-FFF2-40B4-BE49-F238E27FC236}">
                    <a16:creationId xmlns:a16="http://schemas.microsoft.com/office/drawing/2014/main" id="{830ED612-0B7F-4F97-86C0-1ECB18713CB0}"/>
                  </a:ext>
                </a:extLst>
              </p:cNvPr>
              <p:cNvSpPr>
                <a:spLocks noGrp="1" noRot="1" noChangeAspect="1" noMove="1" noResize="1" noEditPoints="1" noAdjustHandles="1" noChangeArrowheads="1" noChangeShapeType="1" noTextEdit="1"/>
              </p:cNvSpPr>
              <p:nvPr>
                <p:ph type="title"/>
              </p:nvPr>
            </p:nvSpPr>
            <p:spPr>
              <a:blipFill>
                <a:blip r:embed="rId3"/>
                <a:stretch>
                  <a:fillRect t="-17978" b="-4494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06060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8E206781-1B4F-4DE4-A05E-C2CF8E585CBD}"/>
                  </a:ext>
                </a:extLst>
              </p:cNvPr>
              <p:cNvSpPr>
                <a:spLocks noGrp="1"/>
              </p:cNvSpPr>
              <p:nvPr>
                <p:ph idx="1"/>
              </p:nvPr>
            </p:nvSpPr>
            <p:spPr/>
            <p:txBody>
              <a:bodyPr/>
              <a:lstStyle/>
              <a:p>
                <a:r>
                  <a:rPr kumimoji="1" lang="ja-JP" altLang="en-US"/>
                  <a:t>乱数</a:t>
                </a:r>
                <a14:m>
                  <m:oMath xmlns:m="http://schemas.openxmlformats.org/officeDocument/2006/math">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r>
                  <a:rPr kumimoji="1" lang="ja-JP" altLang="en-US"/>
                  <a:t>をとり</a:t>
                </a:r>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h𝑠</m:t>
                    </m:r>
                  </m:oMath>
                </a14:m>
                <a:r>
                  <a:rPr kumimoji="1" lang="en-US" altLang="ja-JP"/>
                  <a:t>, </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𝑡𝑟𝑃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𝑡𝑃</m:t>
                    </m:r>
                    <m:r>
                      <a:rPr kumimoji="1" lang="en-US" altLang="ja-JP" b="0" i="1" smtClean="0">
                        <a:latin typeface="Cambria Math" panose="02040503050406030204" pitchFamily="18" charset="0"/>
                      </a:rPr>
                      <m:t>)</m:t>
                    </m:r>
                  </m:oMath>
                </a14:m>
                <a:r>
                  <a:rPr kumimoji="1" lang="ja-JP" altLang="en-US"/>
                  <a:t>とすると</a:t>
                </a:r>
                <a:br>
                  <a:rPr lang="en-US" altLang="ja-JP"/>
                </a:b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en-US" altLang="ja-JP" b="0" i="1" smtClean="0">
                        <a:latin typeface="Cambria Math" panose="02040503050406030204" pitchFamily="18" charset="0"/>
                      </a:rPr>
                      <m:t>h</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rPr>
                      <m:t>)</m:t>
                    </m:r>
                  </m:oMath>
                </a14:m>
                <a:r>
                  <a:rPr kumimoji="1" lang="ja-JP" altLang="en-US"/>
                  <a:t>は受理される</a:t>
                </a:r>
                <a:endParaRPr kumimoji="1" lang="en-US" altLang="ja-JP"/>
              </a:p>
              <a:p>
                <a:pPr lvl="1"/>
                <a14:m>
                  <m:oMath xmlns:m="http://schemas.openxmlformats.org/officeDocument/2006/math">
                    <m:r>
                      <a:rPr lang="en-US" altLang="ja-JP" b="0" i="1" smtClean="0">
                        <a:latin typeface="Cambria Math" panose="02040503050406030204" pitchFamily="18" charset="0"/>
                      </a:rPr>
                      <m:t>h</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𝑟𝑄</m:t>
                        </m:r>
                        <m:r>
                          <a:rPr lang="en-US" altLang="ja-JP" b="0" i="1" smtClean="0">
                            <a:latin typeface="Cambria Math" panose="02040503050406030204" pitchFamily="18" charset="0"/>
                          </a:rPr>
                          <m:t>,</m:t>
                        </m:r>
                        <m:r>
                          <a:rPr lang="en-US" altLang="ja-JP" b="0" i="1" smtClean="0">
                            <a:latin typeface="Cambria Math" panose="02040503050406030204" pitchFamily="18" charset="0"/>
                          </a:rPr>
                          <m:t>𝑄</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𝑏</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𝑟𝑃</m:t>
                        </m:r>
                        <m:r>
                          <a:rPr lang="en-US" altLang="ja-JP" b="0" i="1" smtClean="0">
                            <a:latin typeface="Cambria Math" panose="02040503050406030204" pitchFamily="18" charset="0"/>
                          </a:rPr>
                          <m:t>,</m:t>
                        </m:r>
                        <m:r>
                          <a:rPr lang="en-US" altLang="ja-JP" b="0" i="1" smtClean="0">
                            <a:latin typeface="Cambria Math" panose="02040503050406030204" pitchFamily="18" charset="0"/>
                          </a:rPr>
                          <m:t>𝑃</m:t>
                        </m:r>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h𝑟𝑠</m:t>
                            </m:r>
                            <m:r>
                              <a:rPr lang="en-US" altLang="ja-JP" b="0" i="1" smtClean="0">
                                <a:latin typeface="Cambria Math" panose="02040503050406030204" pitchFamily="18" charset="0"/>
                              </a:rPr>
                              <m:t>+</m:t>
                            </m:r>
                            <m:r>
                              <a:rPr lang="en-US" altLang="ja-JP" b="0" i="1" smtClean="0">
                                <a:latin typeface="Cambria Math" panose="02040503050406030204" pitchFamily="18" charset="0"/>
                              </a:rPr>
                              <m:t>𝑏𝑟</m:t>
                            </m:r>
                          </m:e>
                        </m:d>
                        <m:r>
                          <a:rPr lang="en-US" altLang="ja-JP" b="0" i="1" smtClean="0">
                            <a:latin typeface="Cambria Math" panose="02040503050406030204" pitchFamily="18" charset="0"/>
                          </a:rPr>
                          <m:t>𝑃</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h𝑠</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e>
                        </m:d>
                        <m:r>
                          <a:rPr lang="en-US" altLang="ja-JP" b="0" i="1" smtClean="0">
                            <a:latin typeface="Cambria Math" panose="02040503050406030204" pitchFamily="18" charset="0"/>
                          </a:rPr>
                          <m:t>𝑃</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𝑡𝑟𝑃</m:t>
                    </m:r>
                    <m:r>
                      <a:rPr lang="en-US" altLang="ja-JP" b="0" i="1" smtClean="0">
                        <a:latin typeface="Cambria Math" panose="02040503050406030204" pitchFamily="18" charset="0"/>
                      </a:rPr>
                      <m:t>,</m:t>
                    </m:r>
                    <m:r>
                      <a:rPr lang="en-US" altLang="ja-JP" b="0" i="1" smtClean="0">
                        <a:latin typeface="Cambria Math" panose="02040503050406030204" pitchFamily="18" charset="0"/>
                      </a:rPr>
                      <m:t>𝑡𝑃</m:t>
                    </m:r>
                    <m:r>
                      <a:rPr lang="en-US" altLang="ja-JP" b="0" i="1" smtClean="0">
                        <a:latin typeface="Cambria Math" panose="02040503050406030204" pitchFamily="18" charset="0"/>
                      </a:rPr>
                      <m:t>)</m:t>
                    </m:r>
                  </m:oMath>
                </a14:m>
                <a:endParaRPr kumimoji="1" lang="en-US" altLang="ja-JP"/>
              </a:p>
            </p:txBody>
          </p:sp>
        </mc:Choice>
        <mc:Fallback xmlns="">
          <p:sp>
            <p:nvSpPr>
              <p:cNvPr id="2" name="コンテンツ プレースホルダー 1">
                <a:extLst>
                  <a:ext uri="{FF2B5EF4-FFF2-40B4-BE49-F238E27FC236}">
                    <a16:creationId xmlns:a16="http://schemas.microsoft.com/office/drawing/2014/main" id="{8E206781-1B4F-4DE4-A05E-C2CF8E585CBD}"/>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1D836643-BAE2-4E43-9532-FF4DBE250C0F}"/>
              </a:ext>
            </a:extLst>
          </p:cNvPr>
          <p:cNvSpPr>
            <a:spLocks noGrp="1"/>
          </p:cNvSpPr>
          <p:nvPr>
            <p:ph type="title"/>
          </p:nvPr>
        </p:nvSpPr>
        <p:spPr/>
        <p:txBody>
          <a:bodyPr/>
          <a:lstStyle/>
          <a:p>
            <a:r>
              <a:rPr kumimoji="1" lang="ja-JP" altLang="en-US"/>
              <a:t>シミュレータ</a:t>
            </a:r>
          </a:p>
        </p:txBody>
      </p:sp>
    </p:spTree>
    <p:extLst>
      <p:ext uri="{BB962C8B-B14F-4D97-AF65-F5344CB8AC3E}">
        <p14:creationId xmlns:p14="http://schemas.microsoft.com/office/powerpoint/2010/main" val="286558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F41CBA5-0C2E-460B-BEF2-7970F3146F7D}"/>
                  </a:ext>
                </a:extLst>
              </p:cNvPr>
              <p:cNvSpPr>
                <a:spLocks noGrp="1"/>
              </p:cNvSpPr>
              <p:nvPr>
                <p:ph idx="1"/>
              </p:nvPr>
            </p:nvSpPr>
            <p:spPr/>
            <p:txBody>
              <a:bodyPr/>
              <a:lstStyle/>
              <a:p>
                <a:r>
                  <a:rPr kumimoji="1" lang="en-US" altLang="ja-JP"/>
                  <a:t>Σ</a:t>
                </a:r>
                <a:r>
                  <a:rPr kumimoji="1" lang="ja-JP" altLang="en-US"/>
                  <a:t>プロトコルで検証者が乱数</a:t>
                </a:r>
                <a14:m>
                  <m:oMath xmlns:m="http://schemas.openxmlformats.org/officeDocument/2006/math">
                    <m:r>
                      <a:rPr kumimoji="1" lang="en-US" altLang="ja-JP" b="0" i="1" smtClean="0">
                        <a:latin typeface="Cambria Math" panose="02040503050406030204" pitchFamily="18" charset="0"/>
                      </a:rPr>
                      <m:t>h</m:t>
                    </m:r>
                  </m:oMath>
                </a14:m>
                <a:r>
                  <a:rPr kumimoji="1" lang="ja-JP" altLang="en-US"/>
                  <a:t>を送る代わりに</a:t>
                </a:r>
                <a:br>
                  <a:rPr kumimoji="1" lang="en-US" altLang="ja-JP"/>
                </a:br>
                <a:r>
                  <a:rPr kumimoji="1" lang="ja-JP" altLang="en-US"/>
                  <a:t>パラメータのハッシュ値を利用する</a:t>
                </a:r>
                <a:endParaRPr kumimoji="1" lang="en-US" altLang="ja-JP"/>
              </a:p>
              <a:p>
                <a:pPr lvl="1"/>
                <a:r>
                  <a:rPr kumimoji="1" lang="ja-JP" altLang="en-US"/>
                  <a:t>証明者が</a:t>
                </a:r>
                <a14:m>
                  <m:oMath xmlns:m="http://schemas.openxmlformats.org/officeDocument/2006/math">
                    <m:r>
                      <a:rPr kumimoji="1" lang="en-US" altLang="ja-JP" b="0" i="1" smtClean="0">
                        <a:latin typeface="Cambria Math" panose="02040503050406030204" pitchFamily="18" charset="0"/>
                      </a:rPr>
                      <m:t>h</m:t>
                    </m:r>
                  </m:oMath>
                </a14:m>
                <a:r>
                  <a:rPr kumimoji="1" lang="ja-JP" altLang="en-US"/>
                  <a:t>を制御できないなら検証者が乱数を送らなくてもよいのではという理屈</a:t>
                </a:r>
                <a:endParaRPr kumimoji="1" lang="en-US" altLang="ja-JP"/>
              </a:p>
              <a:p>
                <a:pPr lvl="1"/>
                <a:r>
                  <a:rPr kumimoji="1" lang="ja-JP" altLang="en-US"/>
                  <a:t>ハッシュ関数が理想形であるランダムオラクルモデルを仮定</a:t>
                </a:r>
                <a:endParaRPr kumimoji="1" lang="en-US" altLang="ja-JP"/>
              </a:p>
              <a:p>
                <a:pPr lvl="1"/>
                <a:r>
                  <a:rPr kumimoji="1" lang="ja-JP" altLang="en-US"/>
                  <a:t>証明者</a:t>
                </a:r>
                <a:r>
                  <a:rPr kumimoji="1" lang="en-US" altLang="ja-JP"/>
                  <a:t>P</a:t>
                </a:r>
                <a:r>
                  <a:rPr kumimoji="1" lang="ja-JP" altLang="en-US"/>
                  <a:t>が証明</a:t>
                </a:r>
                <a14:m>
                  <m:oMath xmlns:m="http://schemas.openxmlformats.org/officeDocument/2006/math">
                    <m:r>
                      <a:rPr kumimoji="1" lang="en-US" altLang="ja-JP" b="0" i="1" smtClean="0">
                        <a:latin typeface="Cambria Math" panose="02040503050406030204" pitchFamily="18" charset="0"/>
                      </a:rPr>
                      <m:t>𝜋</m:t>
                    </m:r>
                  </m:oMath>
                </a14:m>
                <a:r>
                  <a:rPr kumimoji="1" lang="ja-JP" altLang="en-US"/>
                  <a:t>を送るだけでよくなる</a:t>
                </a:r>
                <a:endParaRPr kumimoji="1" lang="en-US" altLang="ja-JP"/>
              </a:p>
              <a:p>
                <a:pPr lvl="1"/>
                <a:r>
                  <a:rPr kumimoji="1" lang="ja-JP" altLang="en-US"/>
                  <a:t>対話証明の非対話化</a:t>
                </a:r>
                <a:endParaRPr kumimoji="1" lang="en-US" altLang="ja-JP"/>
              </a:p>
            </p:txBody>
          </p:sp>
        </mc:Choice>
        <mc:Fallback xmlns="">
          <p:sp>
            <p:nvSpPr>
              <p:cNvPr id="2" name="コンテンツ プレースホルダー 1">
                <a:extLst>
                  <a:ext uri="{FF2B5EF4-FFF2-40B4-BE49-F238E27FC236}">
                    <a16:creationId xmlns:a16="http://schemas.microsoft.com/office/drawing/2014/main" id="{FF41CBA5-0C2E-460B-BEF2-7970F3146F7D}"/>
                  </a:ext>
                </a:extLst>
              </p:cNvPr>
              <p:cNvSpPr>
                <a:spLocks noGrp="1" noRot="1" noChangeAspect="1" noMove="1" noResize="1" noEditPoints="1" noAdjustHandles="1" noChangeArrowheads="1" noChangeShapeType="1" noTextEdit="1"/>
              </p:cNvSpPr>
              <p:nvPr>
                <p:ph idx="1"/>
              </p:nvPr>
            </p:nvSpPr>
            <p:spPr>
              <a:blipFill>
                <a:blip r:embed="rId2"/>
                <a:stretch>
                  <a:fillRect l="-1200" t="-1454" r="-467"/>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F6C2E4EF-611B-4497-906C-C55D85E863D6}"/>
              </a:ext>
            </a:extLst>
          </p:cNvPr>
          <p:cNvSpPr>
            <a:spLocks noGrp="1"/>
          </p:cNvSpPr>
          <p:nvPr>
            <p:ph type="title"/>
          </p:nvPr>
        </p:nvSpPr>
        <p:spPr/>
        <p:txBody>
          <a:bodyPr/>
          <a:lstStyle/>
          <a:p>
            <a:r>
              <a:rPr kumimoji="1" lang="en-US" altLang="ja-JP"/>
              <a:t>Fiat-Shamir heuristic</a:t>
            </a:r>
            <a:endParaRPr kumimoji="1" lang="ja-JP" altLang="en-US"/>
          </a:p>
        </p:txBody>
      </p:sp>
    </p:spTree>
    <p:extLst>
      <p:ext uri="{BB962C8B-B14F-4D97-AF65-F5344CB8AC3E}">
        <p14:creationId xmlns:p14="http://schemas.microsoft.com/office/powerpoint/2010/main" val="1158883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FF41CBA5-0C2E-460B-BEF2-7970F3146F7D}"/>
                  </a:ext>
                </a:extLst>
              </p:cNvPr>
              <p:cNvSpPr>
                <a:spLocks noGrp="1"/>
              </p:cNvSpPr>
              <p:nvPr>
                <p:ph idx="1"/>
              </p:nvPr>
            </p:nvSpPr>
            <p:spPr/>
            <p:txBody>
              <a:bodyPr/>
              <a:lstStyle/>
              <a:p>
                <a:r>
                  <a:rPr kumimoji="1" lang="ja-JP" altLang="en-US"/>
                  <a:t>再掲 </a:t>
                </a:r>
                <a:r>
                  <a:rPr kumimoji="1" lang="en-US" altLang="ja-JP"/>
                  <a:t>: </a:t>
                </a:r>
                <a:r>
                  <a:rPr kumimoji="1" lang="ja-JP" altLang="en-US"/>
                  <a:t>公開情報</a:t>
                </a:r>
                <a14:m>
                  <m:oMath xmlns:m="http://schemas.openxmlformats.org/officeDocument/2006/math">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oMath>
                </a14:m>
                <a:r>
                  <a:rPr kumimoji="1" lang="en-US" altLang="ja-JP"/>
                  <a:t>, </a:t>
                </a:r>
                <a14:m>
                  <m:oMath xmlns:m="http://schemas.openxmlformats.org/officeDocument/2006/math">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𝑠𝑃</m:t>
                    </m:r>
                  </m:oMath>
                </a14:m>
                <a:r>
                  <a:rPr kumimoji="1" lang="en-US" altLang="ja-JP"/>
                  <a:t>, </a:t>
                </a:r>
                <a:r>
                  <a:rPr kumimoji="1" lang="ja-JP" altLang="en-US"/>
                  <a:t>暗号文</a:t>
                </a:r>
                <a14:m>
                  <m:oMath xmlns:m="http://schemas.openxmlformats.org/officeDocument/2006/math">
                    <m:r>
                      <a:rPr kumimoji="1" lang="en-US" altLang="ja-JP" b="0" i="1" smtClean="0">
                        <a:latin typeface="Cambria Math" panose="02040503050406030204" pitchFamily="18" charset="0"/>
                      </a:rPr>
                      <m:t>𝐶</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a14:m>
                <a:endParaRPr kumimoji="1" lang="en-US" altLang="ja-JP"/>
              </a:p>
              <a:p>
                <a:pPr lvl="1"/>
                <a:r>
                  <a:rPr kumimoji="1" lang="en-US" altLang="ja-JP"/>
                  <a:t>P</a:t>
                </a:r>
                <a:r>
                  <a:rPr kumimoji="1" lang="ja-JP" altLang="en-US"/>
                  <a:t>→</a:t>
                </a:r>
                <a:r>
                  <a:rPr kumimoji="1" lang="en-US" altLang="ja-JP"/>
                  <a:t>V : </a:t>
                </a:r>
                <a:r>
                  <a:rPr kumimoji="1" lang="ja-JP" altLang="en-US"/>
                  <a:t>乱数</a:t>
                </a:r>
                <a14:m>
                  <m:oMath xmlns:m="http://schemas.openxmlformats.org/officeDocument/2006/math">
                    <m:r>
                      <a:rPr kumimoji="1" lang="en-US" altLang="ja-JP" b="0" i="1" smtClean="0">
                        <a:latin typeface="Cambria Math" panose="02040503050406030204" pitchFamily="18" charset="0"/>
                      </a:rPr>
                      <m:t>𝑡</m:t>
                    </m:r>
                  </m:oMath>
                </a14:m>
                <a:r>
                  <a:rPr kumimoji="1" lang="ja-JP" altLang="en-US"/>
                  <a:t>をとり</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𝑡𝑇</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𝑡𝑃</m:t>
                    </m:r>
                    <m:r>
                      <a:rPr kumimoji="1" lang="en-US" altLang="ja-JP" b="0" i="1" smtClean="0">
                        <a:latin typeface="Cambria Math" panose="02040503050406030204" pitchFamily="18" charset="0"/>
                      </a:rPr>
                      <m:t>)</m:t>
                    </m:r>
                  </m:oMath>
                </a14:m>
                <a:r>
                  <a:rPr kumimoji="1" lang="ja-JP" altLang="en-US"/>
                  <a:t>を送る</a:t>
                </a:r>
                <a:endParaRPr kumimoji="1" lang="en-US" altLang="ja-JP"/>
              </a:p>
              <a:p>
                <a:pPr lvl="1"/>
                <a:r>
                  <a:rPr kumimoji="1" lang="en-US" altLang="ja-JP"/>
                  <a:t>V</a:t>
                </a:r>
                <a:r>
                  <a:rPr kumimoji="1" lang="ja-JP" altLang="en-US"/>
                  <a:t>→</a:t>
                </a:r>
                <a:r>
                  <a:rPr kumimoji="1" lang="en-US" altLang="ja-JP"/>
                  <a:t>P : </a:t>
                </a:r>
                <a:r>
                  <a:rPr kumimoji="1" lang="ja-JP" altLang="en-US"/>
                  <a:t>乱数</a:t>
                </a:r>
                <a14:m>
                  <m:oMath xmlns:m="http://schemas.openxmlformats.org/officeDocument/2006/math">
                    <m:r>
                      <a:rPr kumimoji="1" lang="en-US" altLang="ja-JP" b="0" i="1" smtClean="0">
                        <a:latin typeface="Cambria Math" panose="02040503050406030204" pitchFamily="18" charset="0"/>
                      </a:rPr>
                      <m:t>h</m:t>
                    </m:r>
                  </m:oMath>
                </a14:m>
                <a:r>
                  <a:rPr kumimoji="1" lang="ja-JP" altLang="en-US"/>
                  <a:t>を送る</a:t>
                </a:r>
                <a:endParaRPr kumimoji="1" lang="en-US" altLang="ja-JP"/>
              </a:p>
              <a:p>
                <a:pPr lvl="1"/>
                <a:r>
                  <a:rPr lang="en-US" altLang="ja-JP"/>
                  <a:t>P</a:t>
                </a:r>
                <a:r>
                  <a:rPr lang="ja-JP" altLang="en-US"/>
                  <a:t>→</a:t>
                </a:r>
                <a:r>
                  <a:rPr lang="en-US" altLang="ja-JP"/>
                  <a:t>V : </a:t>
                </a:r>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a:rPr lang="en-US" altLang="ja-JP" b="0" i="1" smtClean="0">
                        <a:latin typeface="Cambria Math" panose="02040503050406030204" pitchFamily="18" charset="0"/>
                      </a:rPr>
                      <m:t>h𝑠</m:t>
                    </m:r>
                  </m:oMath>
                </a14:m>
                <a:r>
                  <a:rPr lang="ja-JP" altLang="en-US"/>
                  <a:t>を送り</a:t>
                </a:r>
                <a:r>
                  <a:rPr lang="en-US" altLang="ja-JP"/>
                  <a:t>V</a:t>
                </a:r>
                <a:r>
                  <a:rPr lang="ja-JP" altLang="en-US"/>
                  <a:t>は</a:t>
                </a:r>
                <a14:m>
                  <m:oMath xmlns:m="http://schemas.openxmlformats.org/officeDocument/2006/math">
                    <m:r>
                      <a:rPr lang="en-US" altLang="ja-JP" i="1">
                        <a:latin typeface="Cambria Math" panose="02040503050406030204" pitchFamily="18" charset="0"/>
                      </a:rPr>
                      <m:t>h</m:t>
                    </m:r>
                    <m:r>
                      <a:rPr lang="en-US" altLang="ja-JP" i="1">
                        <a:latin typeface="Cambria Math" panose="02040503050406030204" pitchFamily="18" charset="0"/>
                      </a:rPr>
                      <m:t>(</m:t>
                    </m:r>
                    <m:r>
                      <a:rPr lang="en-US" altLang="ja-JP" i="1">
                        <a:latin typeface="Cambria Math" panose="02040503050406030204" pitchFamily="18" charset="0"/>
                      </a:rPr>
                      <m:t>𝑆</m:t>
                    </m:r>
                    <m:r>
                      <a:rPr lang="en-US" altLang="ja-JP" i="1">
                        <a:latin typeface="Cambria Math" panose="02040503050406030204" pitchFamily="18" charset="0"/>
                      </a:rPr>
                      <m:t>,</m:t>
                    </m:r>
                    <m:r>
                      <a:rPr lang="en-US" altLang="ja-JP" i="1">
                        <a:latin typeface="Cambria Math" panose="02040503050406030204" pitchFamily="18" charset="0"/>
                      </a:rPr>
                      <m:t>𝑄</m:t>
                    </m:r>
                    <m:r>
                      <a:rPr lang="en-US" altLang="ja-JP" i="1">
                        <a:latin typeface="Cambria Math" panose="02040503050406030204" pitchFamily="18" charset="0"/>
                      </a:rPr>
                      <m:t>)+</m:t>
                    </m:r>
                    <m:r>
                      <a:rPr lang="en-US" altLang="ja-JP" i="1">
                        <a:latin typeface="Cambria Math" panose="02040503050406030204" pitchFamily="18" charset="0"/>
                      </a:rPr>
                      <m:t>𝑏</m:t>
                    </m:r>
                    <m:r>
                      <a:rPr lang="en-US" altLang="ja-JP" i="1">
                        <a:latin typeface="Cambria Math" panose="02040503050406030204" pitchFamily="18" charset="0"/>
                      </a:rPr>
                      <m:t>(</m:t>
                    </m:r>
                    <m:r>
                      <a:rPr lang="en-US" altLang="ja-JP" i="1">
                        <a:latin typeface="Cambria Math" panose="02040503050406030204" pitchFamily="18" charset="0"/>
                      </a:rPr>
                      <m:t>𝑇</m:t>
                    </m:r>
                    <m:r>
                      <a:rPr lang="en-US" altLang="ja-JP" i="1">
                        <a:latin typeface="Cambria Math" panose="02040503050406030204" pitchFamily="18" charset="0"/>
                      </a:rPr>
                      <m:t>,</m:t>
                    </m:r>
                    <m:r>
                      <a:rPr lang="en-US" altLang="ja-JP" i="1">
                        <a:latin typeface="Cambria Math" panose="02040503050406030204" pitchFamily="18" charset="0"/>
                      </a:rPr>
                      <m:t>𝑃</m:t>
                    </m:r>
                    <m:r>
                      <a:rPr lang="en-US" altLang="ja-JP" i="1">
                        <a:latin typeface="Cambria Math" panose="02040503050406030204" pitchFamily="18" charset="0"/>
                      </a:rPr>
                      <m:t>)=</m:t>
                    </m:r>
                    <m:r>
                      <a:rPr lang="en-US" altLang="ja-JP" i="1">
                        <a:latin typeface="Cambria Math" panose="02040503050406030204" pitchFamily="18" charset="0"/>
                      </a:rPr>
                      <m:t>𝐴</m:t>
                    </m:r>
                  </m:oMath>
                </a14:m>
                <a:r>
                  <a:rPr lang="ja-JP" altLang="en-US"/>
                  <a:t>なら受理</a:t>
                </a:r>
              </a:p>
              <a:p>
                <a:r>
                  <a:rPr lang="en-US" altLang="ja-JP"/>
                  <a:t>FS</a:t>
                </a:r>
                <a:r>
                  <a:rPr lang="ja-JP" altLang="en-US"/>
                  <a:t>変換</a:t>
                </a:r>
                <a:endParaRPr kumimoji="1" lang="en-US" altLang="ja-JP"/>
              </a:p>
              <a:p>
                <a:pPr lvl="1"/>
                <a:r>
                  <a:rPr kumimoji="1" lang="ja-JP" altLang="en-US"/>
                  <a:t>証明者 </a:t>
                </a:r>
                <a:r>
                  <a:rPr kumimoji="1" lang="en-US" altLang="ja-JP"/>
                  <a:t>:</a:t>
                </a:r>
                <a:r>
                  <a:rPr kumimoji="1" lang="ja-JP" altLang="en-US"/>
                  <a:t> 乱数</a:t>
                </a:r>
                <a14:m>
                  <m:oMath xmlns:m="http://schemas.openxmlformats.org/officeDocument/2006/math">
                    <m:r>
                      <a:rPr kumimoji="1" lang="en-US" altLang="ja-JP" b="0" i="1" smtClean="0">
                        <a:latin typeface="Cambria Math" panose="02040503050406030204" pitchFamily="18" charset="0"/>
                      </a:rPr>
                      <m:t>𝑡</m:t>
                    </m:r>
                  </m:oMath>
                </a14:m>
                <a:r>
                  <a:rPr kumimoji="1" lang="ja-JP" altLang="en-US"/>
                  <a:t>を</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𝑡𝑇</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𝑡𝑃</m:t>
                    </m:r>
                    <m:r>
                      <a:rPr kumimoji="1" lang="en-US" altLang="ja-JP" b="0" i="1" smtClean="0">
                        <a:latin typeface="Cambria Math" panose="02040503050406030204" pitchFamily="18" charset="0"/>
                      </a:rPr>
                      <m:t>)</m:t>
                    </m:r>
                  </m:oMath>
                </a14:m>
                <a:r>
                  <a:rPr kumimoji="1" lang="en-US" altLang="ja-JP"/>
                  <a:t>, </a:t>
                </a:r>
                <a14:m>
                  <m:oMath xmlns:m="http://schemas.openxmlformats.org/officeDocument/2006/math">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𝐻</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𝐶</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a14:m>
                <a:r>
                  <a:rPr kumimoji="1" lang="ja-JP" altLang="en-US"/>
                  <a:t>とする</a:t>
                </a:r>
                <a:br>
                  <a:rPr kumimoji="1" lang="en-US" altLang="ja-JP"/>
                </a:br>
                <a14:m>
                  <m:oMath xmlns:m="http://schemas.openxmlformats.org/officeDocument/2006/math">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h𝑠</m:t>
                    </m:r>
                  </m:oMath>
                </a14:m>
                <a:r>
                  <a:rPr kumimoji="1" lang="ja-JP" altLang="en-US"/>
                  <a:t>として</a:t>
                </a:r>
                <a14:m>
                  <m:oMath xmlns:m="http://schemas.openxmlformats.org/officeDocument/2006/math">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oMath>
                </a14:m>
                <a:r>
                  <a:rPr kumimoji="1" lang="ja-JP" altLang="en-US"/>
                  <a:t>を検証者に送る</a:t>
                </a:r>
                <a:endParaRPr kumimoji="1" lang="en-US" altLang="ja-JP"/>
              </a:p>
              <a:p>
                <a:pPr lvl="1"/>
                <a:r>
                  <a:rPr kumimoji="1" lang="ja-JP" altLang="en-US"/>
                  <a:t>検証者 </a:t>
                </a:r>
                <a:r>
                  <a:rPr kumimoji="1" lang="en-US" altLang="ja-JP"/>
                  <a:t>: </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𝐴</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oMath>
                </a14:m>
                <a:r>
                  <a:rPr kumimoji="1" lang="en-US" altLang="ja-JP"/>
                  <a:t>, </a:t>
                </a:r>
                <a14:m>
                  <m:oMath xmlns:m="http://schemas.openxmlformats.org/officeDocument/2006/math">
                    <m:r>
                      <a:rPr kumimoji="1" lang="en-US" altLang="ja-JP" b="0" i="1" smtClean="0">
                        <a:latin typeface="Cambria Math" panose="02040503050406030204" pitchFamily="18" charset="0"/>
                      </a:rPr>
                      <m:t>𝐻</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𝐶</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𝐴</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oMath>
                </a14:m>
                <a:r>
                  <a:rPr kumimoji="1" lang="ja-JP" altLang="en-US"/>
                  <a:t>なら受理</a:t>
                </a:r>
                <a:endParaRPr kumimoji="1" lang="en-US" altLang="ja-JP"/>
              </a:p>
              <a:p>
                <a14:m>
                  <m:oMath xmlns:m="http://schemas.openxmlformats.org/officeDocument/2006/math">
                    <m:r>
                      <a:rPr kumimoji="1" lang="en-US" altLang="ja-JP" b="0" i="1" smtClean="0">
                        <a:latin typeface="Cambria Math" panose="02040503050406030204" pitchFamily="18" charset="0"/>
                      </a:rPr>
                      <m:t>𝐶</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𝑠</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𝑟𝑃</m:t>
                    </m:r>
                    <m:r>
                      <a:rPr kumimoji="1" lang="en-US" altLang="ja-JP" b="0" i="1" smtClean="0">
                        <a:latin typeface="Cambria Math" panose="02040503050406030204" pitchFamily="18" charset="0"/>
                      </a:rPr>
                      <m:t>)</m:t>
                    </m:r>
                  </m:oMath>
                </a14:m>
                <a:r>
                  <a:rPr kumimoji="1" lang="ja-JP" altLang="en-US"/>
                  <a:t>に対して</a:t>
                </a:r>
                <a14:m>
                  <m:oMath xmlns:m="http://schemas.openxmlformats.org/officeDocument/2006/math">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oMath>
                </a14:m>
                <a:r>
                  <a:rPr kumimoji="1" lang="ja-JP" altLang="en-US"/>
                  <a:t>を受理したら</a:t>
                </a:r>
                <a:br>
                  <a:rPr kumimoji="1" lang="en-US" altLang="ja-JP"/>
                </a:b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𝐴</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h𝑟</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𝑠</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𝑏𝑟𝑃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h𝑠</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𝑏𝑃</m:t>
                    </m:r>
                    <m:r>
                      <a:rPr kumimoji="1" lang="en-US" altLang="ja-JP" b="0" i="1" smtClean="0">
                        <a:latin typeface="Cambria Math" panose="02040503050406030204" pitchFamily="18" charset="0"/>
                      </a:rPr>
                      <m:t>)</m:t>
                    </m:r>
                  </m:oMath>
                </a14:m>
                <a:r>
                  <a:rPr kumimoji="1" lang="en-US" altLang="ja-JP" b="0" i="1">
                    <a:latin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h𝑠</m:t>
                    </m:r>
                  </m:oMath>
                </a14:m>
                <a:r>
                  <a:rPr kumimoji="1" lang="ja-JP" altLang="en-US"/>
                  <a:t>とすると</a:t>
                </a:r>
                <a:br>
                  <a:rPr kumimoji="1" lang="en-US" altLang="ja-JP"/>
                </a:br>
                <a14:m>
                  <m:oMath xmlns:m="http://schemas.openxmlformats.org/officeDocument/2006/math">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𝑟</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𝑠</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𝑏𝑟</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𝑠</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e>
                        </m:d>
                      </m:e>
                    </m:d>
                    <m:r>
                      <a:rPr kumimoji="1" lang="en-US" altLang="ja-JP" b="0" i="1" smtClean="0">
                        <a:latin typeface="Cambria Math" panose="02040503050406030204" pitchFamily="18" charset="0"/>
                      </a:rPr>
                      <m:t>𝑟</m:t>
                    </m:r>
                  </m:oMath>
                </a14:m>
                <a:r>
                  <a:rPr kumimoji="1" lang="ja-JP" altLang="en-US"/>
                  <a:t>なので</a:t>
                </a:r>
                <a:br>
                  <a:rPr kumimoji="1" lang="en-US" altLang="ja-JP"/>
                </a:br>
                <a14:m>
                  <m:oMath xmlns:m="http://schemas.openxmlformats.org/officeDocument/2006/math">
                    <m:r>
                      <a:rPr kumimoji="1" lang="en-US" altLang="ja-JP" b="0" i="1" smtClean="0">
                        <a:latin typeface="Cambria Math" panose="02040503050406030204" pitchFamily="18" charset="0"/>
                      </a:rPr>
                      <m:t>𝐻</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𝐶</m:t>
                        </m:r>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𝑠</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e>
                                </m:d>
                              </m:e>
                            </m:d>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𝑡𝑃</m:t>
                            </m:r>
                          </m:e>
                        </m:d>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oMath>
                </a14:m>
                <a:r>
                  <a:rPr kumimoji="1" lang="ja-JP" altLang="en-US"/>
                  <a:t> → </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𝑠</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oMath>
                </a14:m>
                <a:endParaRPr kumimoji="1" lang="en-US" altLang="ja-JP"/>
              </a:p>
            </p:txBody>
          </p:sp>
        </mc:Choice>
        <mc:Fallback>
          <p:sp>
            <p:nvSpPr>
              <p:cNvPr id="2" name="コンテンツ プレースホルダー 1">
                <a:extLst>
                  <a:ext uri="{FF2B5EF4-FFF2-40B4-BE49-F238E27FC236}">
                    <a16:creationId xmlns:a16="http://schemas.microsoft.com/office/drawing/2014/main" id="{FF41CBA5-0C2E-460B-BEF2-7970F3146F7D}"/>
                  </a:ext>
                </a:extLst>
              </p:cNvPr>
              <p:cNvSpPr>
                <a:spLocks noGrp="1" noRot="1" noChangeAspect="1" noMove="1" noResize="1" noEditPoints="1" noAdjustHandles="1" noChangeArrowheads="1" noChangeShapeType="1" noTextEdit="1"/>
              </p:cNvSpPr>
              <p:nvPr>
                <p:ph idx="1"/>
              </p:nvPr>
            </p:nvSpPr>
            <p:spPr>
              <a:blipFill>
                <a:blip r:embed="rId2"/>
                <a:stretch>
                  <a:fillRect l="-1200" t="-1454" b="-51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タイトル 3">
                <a:extLst>
                  <a:ext uri="{FF2B5EF4-FFF2-40B4-BE49-F238E27FC236}">
                    <a16:creationId xmlns:a16="http://schemas.microsoft.com/office/drawing/2014/main" id="{F6C2E4EF-611B-4497-906C-C55D85E863D6}"/>
                  </a:ext>
                </a:extLst>
              </p:cNvPr>
              <p:cNvSpPr>
                <a:spLocks noGrp="1"/>
              </p:cNvSpPr>
              <p:nvPr>
                <p:ph type="title"/>
              </p:nvPr>
            </p:nvSpPr>
            <p:spPr/>
            <p:txBody>
              <a:bodyPr/>
              <a:lstStyle/>
              <a:p>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=0</m:t>
                    </m:r>
                  </m:oMath>
                </a14:m>
                <a:r>
                  <a:rPr kumimoji="1" lang="ja-JP" altLang="en-US"/>
                  <a:t>の</a:t>
                </a:r>
                <a:r>
                  <a:rPr kumimoji="1" lang="en-US" altLang="ja-JP"/>
                  <a:t>ZKP</a:t>
                </a:r>
                <a:endParaRPr kumimoji="1" lang="ja-JP" altLang="en-US"/>
              </a:p>
            </p:txBody>
          </p:sp>
        </mc:Choice>
        <mc:Fallback xmlns="">
          <p:sp>
            <p:nvSpPr>
              <p:cNvPr id="4" name="タイトル 3">
                <a:extLst>
                  <a:ext uri="{FF2B5EF4-FFF2-40B4-BE49-F238E27FC236}">
                    <a16:creationId xmlns:a16="http://schemas.microsoft.com/office/drawing/2014/main" id="{F6C2E4EF-611B-4497-906C-C55D85E863D6}"/>
                  </a:ext>
                </a:extLst>
              </p:cNvPr>
              <p:cNvSpPr>
                <a:spLocks noGrp="1" noRot="1" noChangeAspect="1" noMove="1" noResize="1" noEditPoints="1" noAdjustHandles="1" noChangeArrowheads="1" noChangeShapeType="1" noTextEdit="1"/>
              </p:cNvSpPr>
              <p:nvPr>
                <p:ph type="title"/>
              </p:nvPr>
            </p:nvSpPr>
            <p:spPr>
              <a:blipFill>
                <a:blip r:embed="rId3"/>
                <a:stretch>
                  <a:fillRect t="-17978" b="-44944"/>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EAA8FCAB-E755-4B2C-8A84-68A056B1194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19</a:t>
            </a:fld>
            <a:r>
              <a:rPr lang="en-US" altLang="ja-JP"/>
              <a:t> / 19</a:t>
            </a:r>
          </a:p>
        </p:txBody>
      </p:sp>
    </p:spTree>
    <p:extLst>
      <p:ext uri="{BB962C8B-B14F-4D97-AF65-F5344CB8AC3E}">
        <p14:creationId xmlns:p14="http://schemas.microsoft.com/office/powerpoint/2010/main" val="62567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B2748C97-E634-4AA1-AF3E-F321B2B4810B}"/>
                  </a:ext>
                </a:extLst>
              </p:cNvPr>
              <p:cNvSpPr>
                <a:spLocks noGrp="1"/>
              </p:cNvSpPr>
              <p:nvPr>
                <p:ph idx="1"/>
              </p:nvPr>
            </p:nvSpPr>
            <p:spPr/>
            <p:txBody>
              <a:bodyPr/>
              <a:lstStyle/>
              <a:p>
                <a:r>
                  <a:rPr kumimoji="1" lang="ja-JP" altLang="en-US"/>
                  <a:t>楕円曲線</a:t>
                </a:r>
                <a:endParaRPr kumimoji="1" lang="en-US" altLang="ja-JP"/>
              </a:p>
              <a:p>
                <a:pPr lvl="1"/>
                <a:r>
                  <a:rPr kumimoji="1" lang="ja-JP" altLang="en-US"/>
                  <a:t>演算</a:t>
                </a:r>
                <a:endParaRPr kumimoji="1" lang="en-US" altLang="ja-JP"/>
              </a:p>
              <a:p>
                <a:pPr lvl="1"/>
                <a:r>
                  <a:rPr lang="en-US" altLang="ja-JP"/>
                  <a:t>ECDLP</a:t>
                </a:r>
                <a:r>
                  <a:rPr lang="ja-JP" altLang="en-US"/>
                  <a:t>と</a:t>
                </a:r>
                <a:r>
                  <a:rPr lang="en-US" altLang="ja-JP"/>
                  <a:t>ECDH</a:t>
                </a:r>
              </a:p>
              <a:p>
                <a:r>
                  <a:rPr kumimoji="1" lang="ja-JP" altLang="en-US"/>
                  <a:t>楕円</a:t>
                </a:r>
                <a:r>
                  <a:rPr kumimoji="1" lang="en-US" altLang="ja-JP"/>
                  <a:t>ElGamal</a:t>
                </a:r>
                <a:r>
                  <a:rPr kumimoji="1" lang="ja-JP" altLang="en-US"/>
                  <a:t>暗号</a:t>
                </a:r>
                <a:endParaRPr kumimoji="1" lang="en-US" altLang="ja-JP"/>
              </a:p>
              <a:p>
                <a:r>
                  <a:rPr lang="ja-JP" altLang="en-US"/>
                  <a:t>楕円</a:t>
                </a:r>
                <a:r>
                  <a:rPr lang="en-US" altLang="ja-JP"/>
                  <a:t>Lifted-ElGamal</a:t>
                </a:r>
                <a:r>
                  <a:rPr lang="ja-JP" altLang="en-US"/>
                  <a:t>暗号</a:t>
                </a:r>
                <a:endParaRPr kumimoji="1" lang="en-US" altLang="ja-JP"/>
              </a:p>
              <a:p>
                <a:pPr lvl="1"/>
                <a:r>
                  <a:rPr kumimoji="1" lang="ja-JP" altLang="en-US"/>
                  <a:t>準同型暗号</a:t>
                </a:r>
                <a:endParaRPr kumimoji="1" lang="en-US" altLang="ja-JP"/>
              </a:p>
              <a:p>
                <a:pPr lvl="1"/>
                <a:r>
                  <a:rPr kumimoji="1" lang="ja-JP" altLang="en-US"/>
                  <a:t>安全性と</a:t>
                </a:r>
                <a:r>
                  <a:rPr kumimoji="1" lang="en-US" altLang="ja-JP"/>
                  <a:t>DDH</a:t>
                </a:r>
              </a:p>
              <a:p>
                <a:r>
                  <a:rPr lang="en-US" altLang="ja-JP"/>
                  <a:t>ZKP</a:t>
                </a:r>
              </a:p>
              <a:p>
                <a:pPr lvl="1"/>
                <a:r>
                  <a:rPr kumimoji="1" lang="en-US" altLang="ja-JP"/>
                  <a:t>Σ</a:t>
                </a:r>
                <a:r>
                  <a:rPr kumimoji="1" lang="ja-JP" altLang="en-US"/>
                  <a:t>プロトコル</a:t>
                </a:r>
                <a:endParaRPr kumimoji="1" lang="en-US" altLang="ja-JP"/>
              </a:p>
              <a:p>
                <a:pPr lvl="1"/>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=0</m:t>
                    </m:r>
                  </m:oMath>
                </a14:m>
                <a:r>
                  <a:rPr kumimoji="1" lang="ja-JP" altLang="en-US"/>
                  <a:t>の場合</a:t>
                </a:r>
                <a:endParaRPr kumimoji="1" lang="en-US" altLang="ja-JP"/>
              </a:p>
              <a:p>
                <a:pPr lvl="1"/>
                <a:r>
                  <a:rPr lang="en-US" altLang="ja-JP"/>
                  <a:t>Fiat-Shamir heuristic</a:t>
                </a:r>
                <a:endParaRPr kumimoji="1" lang="ja-JP" altLang="en-US"/>
              </a:p>
            </p:txBody>
          </p:sp>
        </mc:Choice>
        <mc:Fallback xmlns="">
          <p:sp>
            <p:nvSpPr>
              <p:cNvPr id="2" name="コンテンツ プレースホルダー 1">
                <a:extLst>
                  <a:ext uri="{FF2B5EF4-FFF2-40B4-BE49-F238E27FC236}">
                    <a16:creationId xmlns:a16="http://schemas.microsoft.com/office/drawing/2014/main" id="{B2748C97-E634-4AA1-AF3E-F321B2B4810B}"/>
                  </a:ext>
                </a:extLst>
              </p:cNvPr>
              <p:cNvSpPr>
                <a:spLocks noGrp="1" noRot="1" noChangeAspect="1" noMove="1" noResize="1" noEditPoints="1" noAdjustHandles="1" noChangeArrowheads="1" noChangeShapeType="1" noTextEdit="1"/>
              </p:cNvSpPr>
              <p:nvPr>
                <p:ph idx="1"/>
              </p:nvPr>
            </p:nvSpPr>
            <p:spPr>
              <a:blipFill>
                <a:blip r:embed="rId2"/>
                <a:stretch>
                  <a:fillRect l="-1200" t="-1038"/>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CF7E3A48-10E6-4A96-8C24-5999931C9A58}"/>
              </a:ext>
            </a:extLst>
          </p:cNvPr>
          <p:cNvSpPr>
            <a:spLocks noGrp="1"/>
          </p:cNvSpPr>
          <p:nvPr>
            <p:ph type="title"/>
          </p:nvPr>
        </p:nvSpPr>
        <p:spPr/>
        <p:txBody>
          <a:bodyPr/>
          <a:lstStyle/>
          <a:p>
            <a:r>
              <a:rPr kumimoji="1" lang="ja-JP" altLang="en-US"/>
              <a:t>目次</a:t>
            </a:r>
          </a:p>
        </p:txBody>
      </p:sp>
    </p:spTree>
    <p:extLst>
      <p:ext uri="{BB962C8B-B14F-4D97-AF65-F5344CB8AC3E}">
        <p14:creationId xmlns:p14="http://schemas.microsoft.com/office/powerpoint/2010/main" val="963995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4030FCA0-7728-44F4-AD87-C4F878438B99}"/>
              </a:ext>
            </a:extLst>
          </p:cNvPr>
          <p:cNvPicPr>
            <a:picLocks noChangeAspect="1"/>
          </p:cNvPicPr>
          <p:nvPr/>
        </p:nvPicPr>
        <p:blipFill>
          <a:blip r:embed="rId2"/>
          <a:stretch>
            <a:fillRect/>
          </a:stretch>
        </p:blipFill>
        <p:spPr>
          <a:xfrm>
            <a:off x="1547664" y="1916832"/>
            <a:ext cx="4248472" cy="1909426"/>
          </a:xfrm>
          <a:prstGeom prst="rect">
            <a:avLst/>
          </a:prstGeom>
        </p:spPr>
      </p:pic>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9E90BE13-76E7-485F-8A13-5C34D647D79B}"/>
                  </a:ext>
                </a:extLst>
              </p:cNvPr>
              <p:cNvSpPr>
                <a:spLocks noGrp="1"/>
              </p:cNvSpPr>
              <p:nvPr>
                <p:ph idx="1"/>
              </p:nvPr>
            </p:nvSpPr>
            <p:spPr/>
            <p:txBody>
              <a:bodyPr/>
              <a:lstStyle/>
              <a:p>
                <a:r>
                  <a:rPr kumimoji="1" lang="ja-JP" altLang="en-US" b="0">
                    <a:latin typeface="Cambria Math" panose="02040503050406030204" pitchFamily="18" charset="0"/>
                  </a:rPr>
                  <a:t>このスライドで使う共通の記号</a:t>
                </a:r>
                <a:endParaRPr kumimoji="1" lang="en-US" altLang="ja-JP" b="0">
                  <a:latin typeface="Cambria Math" panose="02040503050406030204" pitchFamily="18" charset="0"/>
                </a:endParaRPr>
              </a:p>
              <a:p>
                <a:pPr lvl="1"/>
                <a14:m>
                  <m:oMath xmlns:m="http://schemas.openxmlformats.org/officeDocument/2006/math">
                    <m:r>
                      <a:rPr kumimoji="1" lang="en-US" altLang="ja-JP" b="0" i="1" smtClean="0">
                        <a:latin typeface="Cambria Math" panose="02040503050406030204" pitchFamily="18" charset="0"/>
                      </a:rPr>
                      <m:t>𝐸</m:t>
                    </m:r>
                  </m:oMath>
                </a14:m>
                <a:r>
                  <a:rPr kumimoji="1" lang="ja-JP" altLang="en-US"/>
                  <a:t> </a:t>
                </a:r>
                <a:r>
                  <a:rPr kumimoji="1" lang="en-US" altLang="ja-JP"/>
                  <a:t>: </a:t>
                </a:r>
                <a:r>
                  <a:rPr kumimoji="1" lang="ja-JP" altLang="en-US"/>
                  <a:t>楕円曲線</a:t>
                </a:r>
                <a:r>
                  <a:rPr kumimoji="1" lang="en-US" altLang="ja-JP"/>
                  <a:t>, </a:t>
                </a:r>
                <a14:m>
                  <m:oMath xmlns:m="http://schemas.openxmlformats.org/officeDocument/2006/math">
                    <m:r>
                      <a:rPr kumimoji="1" lang="en-US" altLang="ja-JP" b="0" i="1" smtClean="0">
                        <a:latin typeface="Cambria Math" panose="02040503050406030204" pitchFamily="18" charset="0"/>
                      </a:rPr>
                      <m:t>𝑃</m:t>
                    </m:r>
                  </m:oMath>
                </a14:m>
                <a:r>
                  <a:rPr kumimoji="1" lang="en-US" altLang="ja-JP"/>
                  <a:t> : </a:t>
                </a:r>
                <a14:m>
                  <m:oMath xmlns:m="http://schemas.openxmlformats.org/officeDocument/2006/math">
                    <m:r>
                      <a:rPr kumimoji="1" lang="en-US" altLang="ja-JP" b="0" i="1" smtClean="0">
                        <a:latin typeface="Cambria Math" panose="02040503050406030204" pitchFamily="18" charset="0"/>
                      </a:rPr>
                      <m:t>𝐸</m:t>
                    </m:r>
                  </m:oMath>
                </a14:m>
                <a:r>
                  <a:rPr kumimoji="1" lang="ja-JP" altLang="en-US"/>
                  <a:t>上の点</a:t>
                </a:r>
                <a:endParaRPr kumimoji="1" lang="en-US" altLang="ja-JP"/>
              </a:p>
              <a:p>
                <a:pPr lvl="1"/>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 …, </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oMath>
                </a14:m>
                <a:r>
                  <a:rPr kumimoji="1" lang="ja-JP" altLang="en-US"/>
                  <a:t>とする</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𝑝𝑃</m:t>
                    </m:r>
                    <m:r>
                      <a:rPr kumimoji="1" lang="en-US" altLang="ja-JP" b="0" i="1" smtClean="0">
                        <a:latin typeface="Cambria Math" panose="02040503050406030204" pitchFamily="18" charset="0"/>
                      </a:rPr>
                      <m:t>=0)</m:t>
                    </m:r>
                  </m:oMath>
                </a14:m>
                <a:endParaRPr kumimoji="1" lang="en-US" altLang="ja-JP"/>
              </a:p>
              <a:p>
                <a:pPr lvl="1"/>
                <a:endParaRPr kumimoji="1" lang="en-US" altLang="ja-JP"/>
              </a:p>
              <a:p>
                <a:pPr lvl="1"/>
                <a:endParaRPr lang="en-US" altLang="ja-JP"/>
              </a:p>
              <a:p>
                <a:pPr lvl="1"/>
                <a:endParaRPr kumimoji="1" lang="en-US" altLang="ja-JP"/>
              </a:p>
              <a:p>
                <a:pPr lvl="1"/>
                <a:endParaRPr lang="en-US" altLang="ja-JP"/>
              </a:p>
              <a:p>
                <a:pPr lvl="1"/>
                <a:r>
                  <a:rPr kumimoji="1" lang="ja-JP" altLang="en-US"/>
                  <a:t>トーラス上を巻きつきながら進み</a:t>
                </a:r>
                <a14:m>
                  <m:oMath xmlns:m="http://schemas.openxmlformats.org/officeDocument/2006/math">
                    <m:r>
                      <a:rPr kumimoji="1" lang="en-US" altLang="ja-JP" b="0" i="1" smtClean="0">
                        <a:latin typeface="Cambria Math" panose="02040503050406030204" pitchFamily="18" charset="0"/>
                      </a:rPr>
                      <m:t>𝑝</m:t>
                    </m:r>
                  </m:oMath>
                </a14:m>
                <a:r>
                  <a:rPr kumimoji="1" lang="ja-JP" altLang="en-US"/>
                  <a:t>倍すると</a:t>
                </a:r>
                <a14:m>
                  <m:oMath xmlns:m="http://schemas.openxmlformats.org/officeDocument/2006/math">
                    <m:r>
                      <a:rPr kumimoji="1" lang="en-US" altLang="ja-JP" b="0" i="1" smtClean="0">
                        <a:latin typeface="Cambria Math" panose="02040503050406030204" pitchFamily="18" charset="0"/>
                      </a:rPr>
                      <m:t>𝑂</m:t>
                    </m:r>
                  </m:oMath>
                </a14:m>
                <a:r>
                  <a:rPr kumimoji="1" lang="ja-JP" altLang="en-US"/>
                  <a:t>に戻る</a:t>
                </a:r>
                <a:endParaRPr kumimoji="1" lang="en-US" altLang="ja-JP"/>
              </a:p>
              <a:p>
                <a:r>
                  <a:rPr kumimoji="1" lang="ja-JP" altLang="en-US"/>
                  <a:t>計算が容易なもの</a:t>
                </a:r>
                <a:endParaRPr kumimoji="1" lang="en-US" altLang="ja-JP"/>
              </a:p>
            </p:txBody>
          </p:sp>
        </mc:Choice>
        <mc:Fallback xmlns="">
          <p:sp>
            <p:nvSpPr>
              <p:cNvPr id="2" name="コンテンツ プレースホルダー 1">
                <a:extLst>
                  <a:ext uri="{FF2B5EF4-FFF2-40B4-BE49-F238E27FC236}">
                    <a16:creationId xmlns:a16="http://schemas.microsoft.com/office/drawing/2014/main" id="{9E90BE13-76E7-485F-8A13-5C34D647D79B}"/>
                  </a:ext>
                </a:extLst>
              </p:cNvPr>
              <p:cNvSpPr>
                <a:spLocks noGrp="1" noRot="1" noChangeAspect="1" noMove="1" noResize="1" noEditPoints="1" noAdjustHandles="1" noChangeArrowheads="1" noChangeShapeType="1" noTextEdit="1"/>
              </p:cNvSpPr>
              <p:nvPr>
                <p:ph idx="1"/>
              </p:nvPr>
            </p:nvSpPr>
            <p:spPr>
              <a:blipFill>
                <a:blip r:embed="rId3"/>
                <a:stretch>
                  <a:fillRect l="-1200" t="-1038"/>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73265BB0-C954-4216-B28C-05EF2E201F83}"/>
              </a:ext>
            </a:extLst>
          </p:cNvPr>
          <p:cNvSpPr>
            <a:spLocks noGrp="1"/>
          </p:cNvSpPr>
          <p:nvPr>
            <p:ph type="title"/>
          </p:nvPr>
        </p:nvSpPr>
        <p:spPr/>
        <p:txBody>
          <a:bodyPr/>
          <a:lstStyle/>
          <a:p>
            <a:r>
              <a:rPr kumimoji="1" lang="ja-JP" altLang="en-US"/>
              <a:t>楕円曲線の性質の復習</a:t>
            </a:r>
          </a:p>
        </p:txBody>
      </p:sp>
      <p:grpSp>
        <p:nvGrpSpPr>
          <p:cNvPr id="30" name="グループ化 29">
            <a:extLst>
              <a:ext uri="{FF2B5EF4-FFF2-40B4-BE49-F238E27FC236}">
                <a16:creationId xmlns:a16="http://schemas.microsoft.com/office/drawing/2014/main" id="{EC620543-15D0-4E72-99E7-844FD3082B01}"/>
              </a:ext>
            </a:extLst>
          </p:cNvPr>
          <p:cNvGrpSpPr/>
          <p:nvPr/>
        </p:nvGrpSpPr>
        <p:grpSpPr>
          <a:xfrm>
            <a:off x="251520" y="4968751"/>
            <a:ext cx="3816424" cy="908521"/>
            <a:chOff x="107504" y="4829342"/>
            <a:chExt cx="3816424" cy="908521"/>
          </a:xfrm>
        </p:grpSpPr>
        <p:sp>
          <p:nvSpPr>
            <p:cNvPr id="9" name="四角形: 角を丸くする 8">
              <a:extLst>
                <a:ext uri="{FF2B5EF4-FFF2-40B4-BE49-F238E27FC236}">
                  <a16:creationId xmlns:a16="http://schemas.microsoft.com/office/drawing/2014/main" id="{9475689F-E67C-431F-A7B9-8071A426EB74}"/>
                </a:ext>
              </a:extLst>
            </p:cNvPr>
            <p:cNvSpPr/>
            <p:nvPr/>
          </p:nvSpPr>
          <p:spPr>
            <a:xfrm>
              <a:off x="1043608" y="4967560"/>
              <a:ext cx="1872208" cy="693688"/>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a:t>スカラー倍</a:t>
              </a:r>
            </a:p>
          </p:txBody>
        </p:sp>
        <p:cxnSp>
          <p:nvCxnSpPr>
            <p:cNvPr id="13" name="直線矢印コネクタ 12">
              <a:extLst>
                <a:ext uri="{FF2B5EF4-FFF2-40B4-BE49-F238E27FC236}">
                  <a16:creationId xmlns:a16="http://schemas.microsoft.com/office/drawing/2014/main" id="{C5F74096-0FD6-418D-9CAA-E4E1092A16A6}"/>
                </a:ext>
              </a:extLst>
            </p:cNvPr>
            <p:cNvCxnSpPr>
              <a:cxnSpLocks/>
            </p:cNvCxnSpPr>
            <p:nvPr/>
          </p:nvCxnSpPr>
          <p:spPr>
            <a:xfrm>
              <a:off x="683568" y="5085184"/>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4EA2390B-890D-4162-9895-3A6316560349}"/>
                </a:ext>
              </a:extLst>
            </p:cNvPr>
            <p:cNvCxnSpPr>
              <a:cxnSpLocks/>
            </p:cNvCxnSpPr>
            <p:nvPr/>
          </p:nvCxnSpPr>
          <p:spPr>
            <a:xfrm>
              <a:off x="683568" y="5517232"/>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97D039A-C287-40A6-A017-634BB7D353B6}"/>
                    </a:ext>
                  </a:extLst>
                </p:cNvPr>
                <p:cNvSpPr txBox="1"/>
                <p:nvPr/>
              </p:nvSpPr>
              <p:spPr>
                <a:xfrm>
                  <a:off x="107504" y="4829342"/>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𝑎</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17" name="テキスト ボックス 16">
                  <a:extLst>
                    <a:ext uri="{FF2B5EF4-FFF2-40B4-BE49-F238E27FC236}">
                      <a16:creationId xmlns:a16="http://schemas.microsoft.com/office/drawing/2014/main" id="{497D039A-C287-40A6-A017-634BB7D353B6}"/>
                    </a:ext>
                  </a:extLst>
                </p:cNvPr>
                <p:cNvSpPr txBox="1">
                  <a:spLocks noRot="1" noChangeAspect="1" noMove="1" noResize="1" noEditPoints="1" noAdjustHandles="1" noChangeArrowheads="1" noChangeShapeType="1" noTextEdit="1"/>
                </p:cNvSpPr>
                <p:nvPr/>
              </p:nvSpPr>
              <p:spPr>
                <a:xfrm>
                  <a:off x="107504" y="4829342"/>
                  <a:ext cx="648072" cy="461665"/>
                </a:xfrm>
                <a:prstGeom prst="rect">
                  <a:avLst/>
                </a:prstGeom>
                <a:blipFill>
                  <a:blip r:embed="rId4"/>
                  <a:stretch>
                    <a:fillRect/>
                  </a:stretch>
                </a:blipFill>
                <a:ln w="19050" cap="rnd">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53F8A081-E3C9-4B23-8CE6-F53AEE2D6BBB}"/>
                    </a:ext>
                  </a:extLst>
                </p:cNvPr>
                <p:cNvSpPr txBox="1"/>
                <p:nvPr/>
              </p:nvSpPr>
              <p:spPr>
                <a:xfrm>
                  <a:off x="107504" y="5276198"/>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𝑃</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18" name="テキスト ボックス 17">
                  <a:extLst>
                    <a:ext uri="{FF2B5EF4-FFF2-40B4-BE49-F238E27FC236}">
                      <a16:creationId xmlns:a16="http://schemas.microsoft.com/office/drawing/2014/main" id="{53F8A081-E3C9-4B23-8CE6-F53AEE2D6BBB}"/>
                    </a:ext>
                  </a:extLst>
                </p:cNvPr>
                <p:cNvSpPr txBox="1">
                  <a:spLocks noRot="1" noChangeAspect="1" noMove="1" noResize="1" noEditPoints="1" noAdjustHandles="1" noChangeArrowheads="1" noChangeShapeType="1" noTextEdit="1"/>
                </p:cNvSpPr>
                <p:nvPr/>
              </p:nvSpPr>
              <p:spPr>
                <a:xfrm>
                  <a:off x="107504" y="5276198"/>
                  <a:ext cx="648072" cy="461665"/>
                </a:xfrm>
                <a:prstGeom prst="rect">
                  <a:avLst/>
                </a:prstGeom>
                <a:blipFill>
                  <a:blip r:embed="rId5"/>
                  <a:stretch>
                    <a:fillRect/>
                  </a:stretch>
                </a:blipFill>
                <a:ln w="19050" cap="rnd">
                  <a:noFill/>
                </a:ln>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11CD2B2C-48FA-4D74-818A-97CA33D5905F}"/>
                </a:ext>
              </a:extLst>
            </p:cNvPr>
            <p:cNvCxnSpPr>
              <a:cxnSpLocks/>
            </p:cNvCxnSpPr>
            <p:nvPr/>
          </p:nvCxnSpPr>
          <p:spPr>
            <a:xfrm>
              <a:off x="2915816" y="5301891"/>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A8322A3-F6DA-434C-BB98-8A568D1DAC01}"/>
                    </a:ext>
                  </a:extLst>
                </p:cNvPr>
                <p:cNvSpPr txBox="1"/>
                <p:nvPr/>
              </p:nvSpPr>
              <p:spPr>
                <a:xfrm>
                  <a:off x="3275856" y="5085184"/>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𝑎𝑃</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29" name="テキスト ボックス 28">
                  <a:extLst>
                    <a:ext uri="{FF2B5EF4-FFF2-40B4-BE49-F238E27FC236}">
                      <a16:creationId xmlns:a16="http://schemas.microsoft.com/office/drawing/2014/main" id="{8A8322A3-F6DA-434C-BB98-8A568D1DAC01}"/>
                    </a:ext>
                  </a:extLst>
                </p:cNvPr>
                <p:cNvSpPr txBox="1">
                  <a:spLocks noRot="1" noChangeAspect="1" noMove="1" noResize="1" noEditPoints="1" noAdjustHandles="1" noChangeArrowheads="1" noChangeShapeType="1" noTextEdit="1"/>
                </p:cNvSpPr>
                <p:nvPr/>
              </p:nvSpPr>
              <p:spPr>
                <a:xfrm>
                  <a:off x="3275856" y="5085184"/>
                  <a:ext cx="648072" cy="461665"/>
                </a:xfrm>
                <a:prstGeom prst="rect">
                  <a:avLst/>
                </a:prstGeom>
                <a:blipFill>
                  <a:blip r:embed="rId6"/>
                  <a:stretch>
                    <a:fillRect/>
                  </a:stretch>
                </a:blipFill>
                <a:ln w="19050" cap="rnd">
                  <a:noFill/>
                </a:ln>
              </p:spPr>
              <p:txBody>
                <a:bodyPr/>
                <a:lstStyle/>
                <a:p>
                  <a:r>
                    <a:rPr lang="ja-JP" altLang="en-US">
                      <a:noFill/>
                    </a:rPr>
                    <a:t> </a:t>
                  </a:r>
                </a:p>
              </p:txBody>
            </p:sp>
          </mc:Fallback>
        </mc:AlternateContent>
      </p:grpSp>
      <p:grpSp>
        <p:nvGrpSpPr>
          <p:cNvPr id="31" name="グループ化 30">
            <a:extLst>
              <a:ext uri="{FF2B5EF4-FFF2-40B4-BE49-F238E27FC236}">
                <a16:creationId xmlns:a16="http://schemas.microsoft.com/office/drawing/2014/main" id="{EE6D9AE4-C398-44A5-9603-71D6C0146A46}"/>
              </a:ext>
            </a:extLst>
          </p:cNvPr>
          <p:cNvGrpSpPr/>
          <p:nvPr/>
        </p:nvGrpSpPr>
        <p:grpSpPr>
          <a:xfrm>
            <a:off x="4355976" y="4968751"/>
            <a:ext cx="4680520" cy="908521"/>
            <a:chOff x="107504" y="4829342"/>
            <a:chExt cx="4680520" cy="908521"/>
          </a:xfrm>
        </p:grpSpPr>
        <p:sp>
          <p:nvSpPr>
            <p:cNvPr id="32" name="四角形: 角を丸くする 31">
              <a:extLst>
                <a:ext uri="{FF2B5EF4-FFF2-40B4-BE49-F238E27FC236}">
                  <a16:creationId xmlns:a16="http://schemas.microsoft.com/office/drawing/2014/main" id="{39BFE84C-01AB-4B44-9CEF-334B3DE46D41}"/>
                </a:ext>
              </a:extLst>
            </p:cNvPr>
            <p:cNvSpPr/>
            <p:nvPr/>
          </p:nvSpPr>
          <p:spPr>
            <a:xfrm>
              <a:off x="1043608" y="4967560"/>
              <a:ext cx="1872208" cy="693688"/>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a:t>加算</a:t>
              </a:r>
            </a:p>
          </p:txBody>
        </p:sp>
        <p:cxnSp>
          <p:nvCxnSpPr>
            <p:cNvPr id="33" name="直線矢印コネクタ 32">
              <a:extLst>
                <a:ext uri="{FF2B5EF4-FFF2-40B4-BE49-F238E27FC236}">
                  <a16:creationId xmlns:a16="http://schemas.microsoft.com/office/drawing/2014/main" id="{7AE7398D-C66A-44C1-A497-C334019A5E27}"/>
                </a:ext>
              </a:extLst>
            </p:cNvPr>
            <p:cNvCxnSpPr>
              <a:cxnSpLocks/>
            </p:cNvCxnSpPr>
            <p:nvPr/>
          </p:nvCxnSpPr>
          <p:spPr>
            <a:xfrm>
              <a:off x="683568" y="5085184"/>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E6ACFFFB-6F33-4EDA-958A-0697FFF1A6A9}"/>
                </a:ext>
              </a:extLst>
            </p:cNvPr>
            <p:cNvCxnSpPr>
              <a:cxnSpLocks/>
            </p:cNvCxnSpPr>
            <p:nvPr/>
          </p:nvCxnSpPr>
          <p:spPr>
            <a:xfrm>
              <a:off x="683568" y="5517232"/>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6B36513E-CD9C-40A5-9945-1DD6A51F0C19}"/>
                    </a:ext>
                  </a:extLst>
                </p:cNvPr>
                <p:cNvSpPr txBox="1"/>
                <p:nvPr/>
              </p:nvSpPr>
              <p:spPr>
                <a:xfrm>
                  <a:off x="107504" y="4829342"/>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𝑎𝑃</m:t>
                        </m:r>
                      </m:oMath>
                    </m:oMathPara>
                  </a14:m>
                  <a:endParaRPr kumimoji="1" lang="ja-JP" altLang="en-US" sz="2400" i="1">
                    <a:latin typeface="Courier New" pitchFamily="49" charset="0"/>
                    <a:ea typeface="ＭＳ ゴシック" pitchFamily="49" charset="-128"/>
                    <a:cs typeface="Courier New" pitchFamily="49" charset="0"/>
                  </a:endParaRPr>
                </a:p>
              </p:txBody>
            </p:sp>
          </mc:Choice>
          <mc:Fallback xmlns="">
            <p:sp>
              <p:nvSpPr>
                <p:cNvPr id="35" name="テキスト ボックス 34">
                  <a:extLst>
                    <a:ext uri="{FF2B5EF4-FFF2-40B4-BE49-F238E27FC236}">
                      <a16:creationId xmlns:a16="http://schemas.microsoft.com/office/drawing/2014/main" id="{6B36513E-CD9C-40A5-9945-1DD6A51F0C19}"/>
                    </a:ext>
                  </a:extLst>
                </p:cNvPr>
                <p:cNvSpPr txBox="1">
                  <a:spLocks noRot="1" noChangeAspect="1" noMove="1" noResize="1" noEditPoints="1" noAdjustHandles="1" noChangeArrowheads="1" noChangeShapeType="1" noTextEdit="1"/>
                </p:cNvSpPr>
                <p:nvPr/>
              </p:nvSpPr>
              <p:spPr>
                <a:xfrm>
                  <a:off x="107504" y="4829342"/>
                  <a:ext cx="648072" cy="461665"/>
                </a:xfrm>
                <a:prstGeom prst="rect">
                  <a:avLst/>
                </a:prstGeom>
                <a:blipFill>
                  <a:blip r:embed="rId7"/>
                  <a:stretch>
                    <a:fillRect/>
                  </a:stretch>
                </a:blipFill>
                <a:ln w="19050" cap="rnd">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0A3CC095-B2DF-4168-A576-5DB13CD644FF}"/>
                    </a:ext>
                  </a:extLst>
                </p:cNvPr>
                <p:cNvSpPr txBox="1"/>
                <p:nvPr/>
              </p:nvSpPr>
              <p:spPr>
                <a:xfrm>
                  <a:off x="107504" y="5276198"/>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𝑏𝑃</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36" name="テキスト ボックス 35">
                  <a:extLst>
                    <a:ext uri="{FF2B5EF4-FFF2-40B4-BE49-F238E27FC236}">
                      <a16:creationId xmlns:a16="http://schemas.microsoft.com/office/drawing/2014/main" id="{0A3CC095-B2DF-4168-A576-5DB13CD644FF}"/>
                    </a:ext>
                  </a:extLst>
                </p:cNvPr>
                <p:cNvSpPr txBox="1">
                  <a:spLocks noRot="1" noChangeAspect="1" noMove="1" noResize="1" noEditPoints="1" noAdjustHandles="1" noChangeArrowheads="1" noChangeShapeType="1" noTextEdit="1"/>
                </p:cNvSpPr>
                <p:nvPr/>
              </p:nvSpPr>
              <p:spPr>
                <a:xfrm>
                  <a:off x="107504" y="5276198"/>
                  <a:ext cx="648072" cy="461665"/>
                </a:xfrm>
                <a:prstGeom prst="rect">
                  <a:avLst/>
                </a:prstGeom>
                <a:blipFill>
                  <a:blip r:embed="rId8"/>
                  <a:stretch>
                    <a:fillRect/>
                  </a:stretch>
                </a:blipFill>
                <a:ln w="19050" cap="rnd">
                  <a:noFill/>
                </a:ln>
              </p:spPr>
              <p:txBody>
                <a:bodyPr/>
                <a:lstStyle/>
                <a:p>
                  <a:r>
                    <a:rPr lang="ja-JP" altLang="en-US">
                      <a:noFill/>
                    </a:rPr>
                    <a:t> </a:t>
                  </a:r>
                </a:p>
              </p:txBody>
            </p:sp>
          </mc:Fallback>
        </mc:AlternateContent>
        <p:cxnSp>
          <p:nvCxnSpPr>
            <p:cNvPr id="37" name="直線矢印コネクタ 36">
              <a:extLst>
                <a:ext uri="{FF2B5EF4-FFF2-40B4-BE49-F238E27FC236}">
                  <a16:creationId xmlns:a16="http://schemas.microsoft.com/office/drawing/2014/main" id="{E78AAE73-9FC5-40D1-80C7-99C99210412B}"/>
                </a:ext>
              </a:extLst>
            </p:cNvPr>
            <p:cNvCxnSpPr>
              <a:cxnSpLocks/>
            </p:cNvCxnSpPr>
            <p:nvPr/>
          </p:nvCxnSpPr>
          <p:spPr>
            <a:xfrm>
              <a:off x="2915816" y="5301891"/>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2D9C42D-BBF8-4483-9D40-2A6007E21F0C}"/>
                    </a:ext>
                  </a:extLst>
                </p:cNvPr>
                <p:cNvSpPr txBox="1"/>
                <p:nvPr/>
              </p:nvSpPr>
              <p:spPr>
                <a:xfrm>
                  <a:off x="3275856" y="5085184"/>
                  <a:ext cx="1512168"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400" b="0" i="1" smtClean="0">
                                <a:latin typeface="Cambria Math" panose="02040503050406030204" pitchFamily="18" charset="0"/>
                                <a:ea typeface="ＭＳ ゴシック" pitchFamily="49" charset="-128"/>
                                <a:cs typeface="Courier New" pitchFamily="49" charset="0"/>
                              </a:rPr>
                            </m:ctrlPr>
                          </m:dPr>
                          <m:e>
                            <m:r>
                              <a:rPr kumimoji="1" lang="en-US" altLang="ja-JP" sz="2400" b="0" i="1" smtClean="0">
                                <a:latin typeface="Cambria Math" panose="02040503050406030204" pitchFamily="18" charset="0"/>
                                <a:ea typeface="ＭＳ ゴシック" pitchFamily="49" charset="-128"/>
                                <a:cs typeface="Courier New" pitchFamily="49" charset="0"/>
                              </a:rPr>
                              <m:t>𝑎</m:t>
                            </m:r>
                            <m:r>
                              <a:rPr kumimoji="1" lang="en-US" altLang="ja-JP" sz="2400" b="0" i="1" smtClean="0">
                                <a:latin typeface="Cambria Math" panose="02040503050406030204" pitchFamily="18" charset="0"/>
                                <a:ea typeface="ＭＳ ゴシック" pitchFamily="49" charset="-128"/>
                                <a:cs typeface="Courier New" pitchFamily="49" charset="0"/>
                              </a:rPr>
                              <m:t>+</m:t>
                            </m:r>
                            <m:r>
                              <a:rPr kumimoji="1" lang="en-US" altLang="ja-JP" sz="2400" b="0" i="1" smtClean="0">
                                <a:latin typeface="Cambria Math" panose="02040503050406030204" pitchFamily="18" charset="0"/>
                                <a:ea typeface="ＭＳ ゴシック" pitchFamily="49" charset="-128"/>
                                <a:cs typeface="Courier New" pitchFamily="49" charset="0"/>
                              </a:rPr>
                              <m:t>𝑏</m:t>
                            </m:r>
                          </m:e>
                        </m:d>
                        <m:r>
                          <a:rPr kumimoji="1" lang="en-US" altLang="ja-JP" sz="2400" b="0" i="1" smtClean="0">
                            <a:latin typeface="Cambria Math" panose="02040503050406030204" pitchFamily="18" charset="0"/>
                            <a:ea typeface="ＭＳ ゴシック" pitchFamily="49" charset="-128"/>
                            <a:cs typeface="Courier New" pitchFamily="49" charset="0"/>
                          </a:rPr>
                          <m:t>𝑃</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38" name="テキスト ボックス 37">
                  <a:extLst>
                    <a:ext uri="{FF2B5EF4-FFF2-40B4-BE49-F238E27FC236}">
                      <a16:creationId xmlns:a16="http://schemas.microsoft.com/office/drawing/2014/main" id="{22D9C42D-BBF8-4483-9D40-2A6007E21F0C}"/>
                    </a:ext>
                  </a:extLst>
                </p:cNvPr>
                <p:cNvSpPr txBox="1">
                  <a:spLocks noRot="1" noChangeAspect="1" noMove="1" noResize="1" noEditPoints="1" noAdjustHandles="1" noChangeArrowheads="1" noChangeShapeType="1" noTextEdit="1"/>
                </p:cNvSpPr>
                <p:nvPr/>
              </p:nvSpPr>
              <p:spPr>
                <a:xfrm>
                  <a:off x="3275856" y="5085184"/>
                  <a:ext cx="1512168" cy="461665"/>
                </a:xfrm>
                <a:prstGeom prst="rect">
                  <a:avLst/>
                </a:prstGeom>
                <a:blipFill>
                  <a:blip r:embed="rId9"/>
                  <a:stretch>
                    <a:fillRect/>
                  </a:stretch>
                </a:blipFill>
                <a:ln w="19050" cap="rnd">
                  <a:noFill/>
                </a:ln>
              </p:spPr>
              <p:txBody>
                <a:bodyPr/>
                <a:lstStyle/>
                <a:p>
                  <a:r>
                    <a:rPr lang="ja-JP" altLang="en-US">
                      <a:noFill/>
                    </a:rPr>
                    <a:t> </a:t>
                  </a:r>
                </a:p>
              </p:txBody>
            </p:sp>
          </mc:Fallback>
        </mc:AlternateContent>
      </p:grpSp>
    </p:spTree>
    <p:extLst>
      <p:ext uri="{BB962C8B-B14F-4D97-AF65-F5344CB8AC3E}">
        <p14:creationId xmlns:p14="http://schemas.microsoft.com/office/powerpoint/2010/main" val="304958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9E90BE13-76E7-485F-8A13-5C34D647D79B}"/>
                  </a:ext>
                </a:extLst>
              </p:cNvPr>
              <p:cNvSpPr>
                <a:spLocks noGrp="1"/>
              </p:cNvSpPr>
              <p:nvPr>
                <p:ph idx="1"/>
              </p:nvPr>
            </p:nvSpPr>
            <p:spPr/>
            <p:txBody>
              <a:bodyPr/>
              <a:lstStyle/>
              <a:p>
                <a:r>
                  <a:rPr kumimoji="1" lang="ja-JP" altLang="en-US"/>
                  <a:t>楕円離散対数問題</a:t>
                </a:r>
                <a:r>
                  <a:rPr kumimoji="1" lang="en-US" altLang="ja-JP"/>
                  <a:t>ECDLP(Discrete Logarithm Problem)</a:t>
                </a:r>
              </a:p>
              <a:p>
                <a:pPr lvl="1"/>
                <a:r>
                  <a:rPr kumimoji="1" lang="ja-JP" altLang="en-US" b="0"/>
                  <a:t>与えられた</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m:t>
                    </m:r>
                  </m:oMath>
                </a14:m>
                <a:r>
                  <a:rPr kumimoji="1" lang="ja-JP" altLang="en-US" b="0"/>
                  <a:t>に対して</a:t>
                </a:r>
                <a14:m>
                  <m:oMath xmlns:m="http://schemas.openxmlformats.org/officeDocument/2006/math">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𝑎𝑃</m:t>
                    </m:r>
                  </m:oMath>
                </a14:m>
                <a:r>
                  <a:rPr kumimoji="1" lang="ja-JP" altLang="en-US" b="0"/>
                  <a:t>となる</a:t>
                </a:r>
                <a14:m>
                  <m:oMath xmlns:m="http://schemas.openxmlformats.org/officeDocument/2006/math">
                    <m:r>
                      <a:rPr kumimoji="1" lang="en-US" altLang="ja-JP" b="0" i="1" smtClean="0">
                        <a:latin typeface="Cambria Math" panose="02040503050406030204" pitchFamily="18" charset="0"/>
                      </a:rPr>
                      <m:t>𝑎</m:t>
                    </m:r>
                  </m:oMath>
                </a14:m>
                <a:r>
                  <a:rPr kumimoji="1" lang="ja-JP" altLang="en-US" b="0"/>
                  <a:t>を求める</a:t>
                </a:r>
                <a:endParaRPr kumimoji="1" lang="en-US" altLang="ja-JP" b="0"/>
              </a:p>
              <a:p>
                <a:pPr lvl="1"/>
                <a14:m>
                  <m:oMath xmlns:m="http://schemas.openxmlformats.org/officeDocument/2006/math">
                    <m:r>
                      <a:rPr lang="en-US" altLang="ja-JP" b="0" i="1" smtClean="0">
                        <a:latin typeface="Cambria Math" panose="02040503050406030204" pitchFamily="18" charset="0"/>
                      </a:rPr>
                      <m:t>𝑎</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log</m:t>
                            </m:r>
                          </m:e>
                          <m:sub>
                            <m:r>
                              <a:rPr lang="en-US" altLang="ja-JP" b="0" i="1" smtClean="0">
                                <a:latin typeface="Cambria Math" panose="02040503050406030204" pitchFamily="18" charset="0"/>
                              </a:rPr>
                              <m:t>𝑃</m:t>
                            </m:r>
                          </m:sub>
                        </m:sSub>
                      </m:fName>
                      <m:e>
                        <m:r>
                          <a:rPr lang="en-US" altLang="ja-JP" b="0" i="1" smtClean="0">
                            <a:latin typeface="Cambria Math" panose="02040503050406030204" pitchFamily="18" charset="0"/>
                          </a:rPr>
                          <m:t>𝑄</m:t>
                        </m:r>
                      </m:e>
                    </m:func>
                  </m:oMath>
                </a14:m>
                <a:r>
                  <a:rPr lang="ja-JP" altLang="en-US"/>
                  <a:t>と表す</a:t>
                </a:r>
                <a:endParaRPr lang="en-US" altLang="ja-JP"/>
              </a:p>
              <a:p>
                <a:r>
                  <a:rPr lang="en-US" altLang="ja-JP"/>
                  <a:t>ECDHP(Diffie Hellman Problem)</a:t>
                </a:r>
              </a:p>
              <a:p>
                <a:pPr lvl="1"/>
                <a:r>
                  <a:rPr kumimoji="1" lang="ja-JP" altLang="en-US" b="0"/>
                  <a:t>与えられた</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𝑏𝑃</m:t>
                    </m:r>
                  </m:oMath>
                </a14:m>
                <a:r>
                  <a:rPr kumimoji="1" lang="ja-JP" altLang="en-US" b="0"/>
                  <a:t>に対して</a:t>
                </a:r>
                <a14:m>
                  <m:oMath xmlns:m="http://schemas.openxmlformats.org/officeDocument/2006/math">
                    <m:r>
                      <a:rPr kumimoji="1" lang="en-US" altLang="ja-JP" b="0" i="1" smtClean="0">
                        <a:latin typeface="Cambria Math" panose="02040503050406030204" pitchFamily="18" charset="0"/>
                      </a:rPr>
                      <m:t>𝑎𝑏𝑃</m:t>
                    </m:r>
                  </m:oMath>
                </a14:m>
                <a:r>
                  <a:rPr kumimoji="1" lang="ja-JP" altLang="en-US" b="0"/>
                  <a:t>を求める</a:t>
                </a:r>
                <a:endParaRPr kumimoji="1" lang="en-US" altLang="ja-JP" b="0"/>
              </a:p>
              <a:p>
                <a:r>
                  <a:rPr kumimoji="1" lang="ja-JP" altLang="en-US" b="0"/>
                  <a:t>楕円曲線暗号は</a:t>
                </a:r>
                <a:r>
                  <a:rPr kumimoji="1" lang="en-US" altLang="ja-JP" b="0"/>
                  <a:t>ECDLP</a:t>
                </a:r>
                <a:r>
                  <a:rPr kumimoji="1" lang="ja-JP" altLang="en-US" b="0"/>
                  <a:t>や</a:t>
                </a:r>
                <a:r>
                  <a:rPr kumimoji="1" lang="en-US" altLang="ja-JP" b="0"/>
                  <a:t>ECDHP</a:t>
                </a:r>
                <a:r>
                  <a:rPr kumimoji="1" lang="ja-JP" altLang="en-US" b="0"/>
                  <a:t>が困難なことを仮定</a:t>
                </a:r>
                <a:endParaRPr kumimoji="1" lang="en-US" altLang="ja-JP" b="0"/>
              </a:p>
              <a:p>
                <a:endParaRPr kumimoji="1" lang="en-US" altLang="ja-JP" b="0"/>
              </a:p>
              <a:p>
                <a:endParaRPr lang="en-US" altLang="ja-JP"/>
              </a:p>
            </p:txBody>
          </p:sp>
        </mc:Choice>
        <mc:Fallback xmlns="">
          <p:sp>
            <p:nvSpPr>
              <p:cNvPr id="2" name="コンテンツ プレースホルダー 1">
                <a:extLst>
                  <a:ext uri="{FF2B5EF4-FFF2-40B4-BE49-F238E27FC236}">
                    <a16:creationId xmlns:a16="http://schemas.microsoft.com/office/drawing/2014/main" id="{9E90BE13-76E7-485F-8A13-5C34D647D79B}"/>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73265BB0-C954-4216-B28C-05EF2E201F83}"/>
              </a:ext>
            </a:extLst>
          </p:cNvPr>
          <p:cNvSpPr>
            <a:spLocks noGrp="1"/>
          </p:cNvSpPr>
          <p:nvPr>
            <p:ph type="title"/>
          </p:nvPr>
        </p:nvSpPr>
        <p:spPr/>
        <p:txBody>
          <a:bodyPr/>
          <a:lstStyle/>
          <a:p>
            <a:r>
              <a:rPr kumimoji="1" lang="ja-JP" altLang="en-US"/>
              <a:t>楕円曲線暗号で使う計算困難な問題</a:t>
            </a:r>
          </a:p>
        </p:txBody>
      </p:sp>
      <p:grpSp>
        <p:nvGrpSpPr>
          <p:cNvPr id="5" name="グループ化 4">
            <a:extLst>
              <a:ext uri="{FF2B5EF4-FFF2-40B4-BE49-F238E27FC236}">
                <a16:creationId xmlns:a16="http://schemas.microsoft.com/office/drawing/2014/main" id="{819AEA3C-0049-4287-B345-251AA869F1B6}"/>
              </a:ext>
            </a:extLst>
          </p:cNvPr>
          <p:cNvGrpSpPr/>
          <p:nvPr/>
        </p:nvGrpSpPr>
        <p:grpSpPr>
          <a:xfrm>
            <a:off x="323528" y="4429594"/>
            <a:ext cx="3816424" cy="908521"/>
            <a:chOff x="107504" y="4829342"/>
            <a:chExt cx="3816424" cy="908521"/>
          </a:xfrm>
        </p:grpSpPr>
        <p:sp>
          <p:nvSpPr>
            <p:cNvPr id="6" name="四角形: 角を丸くする 5">
              <a:extLst>
                <a:ext uri="{FF2B5EF4-FFF2-40B4-BE49-F238E27FC236}">
                  <a16:creationId xmlns:a16="http://schemas.microsoft.com/office/drawing/2014/main" id="{ED3EA787-8796-4FFE-8829-87780C2DB9F9}"/>
                </a:ext>
              </a:extLst>
            </p:cNvPr>
            <p:cNvSpPr/>
            <p:nvPr/>
          </p:nvSpPr>
          <p:spPr>
            <a:xfrm>
              <a:off x="1043608" y="4967560"/>
              <a:ext cx="1872208" cy="693688"/>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400"/>
                <a:t>DLP</a:t>
              </a:r>
              <a:endParaRPr kumimoji="1" lang="ja-JP" altLang="en-US" sz="2400"/>
            </a:p>
          </p:txBody>
        </p:sp>
        <p:cxnSp>
          <p:nvCxnSpPr>
            <p:cNvPr id="7" name="直線矢印コネクタ 6">
              <a:extLst>
                <a:ext uri="{FF2B5EF4-FFF2-40B4-BE49-F238E27FC236}">
                  <a16:creationId xmlns:a16="http://schemas.microsoft.com/office/drawing/2014/main" id="{D1DD15B1-7C7F-425B-9D5F-27696ECFA803}"/>
                </a:ext>
              </a:extLst>
            </p:cNvPr>
            <p:cNvCxnSpPr>
              <a:cxnSpLocks/>
            </p:cNvCxnSpPr>
            <p:nvPr/>
          </p:nvCxnSpPr>
          <p:spPr>
            <a:xfrm>
              <a:off x="683568" y="5085184"/>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D9FAD72A-C831-4665-B152-3A2031EFC9C6}"/>
                </a:ext>
              </a:extLst>
            </p:cNvPr>
            <p:cNvCxnSpPr>
              <a:cxnSpLocks/>
            </p:cNvCxnSpPr>
            <p:nvPr/>
          </p:nvCxnSpPr>
          <p:spPr>
            <a:xfrm>
              <a:off x="683568" y="5517232"/>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10B8AE7-1B3C-428F-A466-88F2B3B76B2A}"/>
                    </a:ext>
                  </a:extLst>
                </p:cNvPr>
                <p:cNvSpPr txBox="1"/>
                <p:nvPr/>
              </p:nvSpPr>
              <p:spPr>
                <a:xfrm>
                  <a:off x="107504" y="4829342"/>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𝑃</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9" name="テキスト ボックス 8">
                  <a:extLst>
                    <a:ext uri="{FF2B5EF4-FFF2-40B4-BE49-F238E27FC236}">
                      <a16:creationId xmlns:a16="http://schemas.microsoft.com/office/drawing/2014/main" id="{C10B8AE7-1B3C-428F-A466-88F2B3B76B2A}"/>
                    </a:ext>
                  </a:extLst>
                </p:cNvPr>
                <p:cNvSpPr txBox="1">
                  <a:spLocks noRot="1" noChangeAspect="1" noMove="1" noResize="1" noEditPoints="1" noAdjustHandles="1" noChangeArrowheads="1" noChangeShapeType="1" noTextEdit="1"/>
                </p:cNvSpPr>
                <p:nvPr/>
              </p:nvSpPr>
              <p:spPr>
                <a:xfrm>
                  <a:off x="107504" y="4829342"/>
                  <a:ext cx="648072" cy="461665"/>
                </a:xfrm>
                <a:prstGeom prst="rect">
                  <a:avLst/>
                </a:prstGeom>
                <a:blipFill>
                  <a:blip r:embed="rId3"/>
                  <a:stretch>
                    <a:fillRect/>
                  </a:stretch>
                </a:blipFill>
                <a:ln w="19050" cap="rnd">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04D195F-43BC-4DD3-A772-47A356605995}"/>
                    </a:ext>
                  </a:extLst>
                </p:cNvPr>
                <p:cNvSpPr txBox="1"/>
                <p:nvPr/>
              </p:nvSpPr>
              <p:spPr>
                <a:xfrm>
                  <a:off x="107504" y="5276198"/>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𝑎𝑃</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10" name="テキスト ボックス 9">
                  <a:extLst>
                    <a:ext uri="{FF2B5EF4-FFF2-40B4-BE49-F238E27FC236}">
                      <a16:creationId xmlns:a16="http://schemas.microsoft.com/office/drawing/2014/main" id="{004D195F-43BC-4DD3-A772-47A356605995}"/>
                    </a:ext>
                  </a:extLst>
                </p:cNvPr>
                <p:cNvSpPr txBox="1">
                  <a:spLocks noRot="1" noChangeAspect="1" noMove="1" noResize="1" noEditPoints="1" noAdjustHandles="1" noChangeArrowheads="1" noChangeShapeType="1" noTextEdit="1"/>
                </p:cNvSpPr>
                <p:nvPr/>
              </p:nvSpPr>
              <p:spPr>
                <a:xfrm>
                  <a:off x="107504" y="5276198"/>
                  <a:ext cx="648072" cy="461665"/>
                </a:xfrm>
                <a:prstGeom prst="rect">
                  <a:avLst/>
                </a:prstGeom>
                <a:blipFill>
                  <a:blip r:embed="rId4"/>
                  <a:stretch>
                    <a:fillRect/>
                  </a:stretch>
                </a:blipFill>
                <a:ln w="19050" cap="rnd">
                  <a:noFill/>
                </a:ln>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214DF745-308A-4F5E-87BF-5E08995145AA}"/>
                </a:ext>
              </a:extLst>
            </p:cNvPr>
            <p:cNvCxnSpPr>
              <a:cxnSpLocks/>
            </p:cNvCxnSpPr>
            <p:nvPr/>
          </p:nvCxnSpPr>
          <p:spPr>
            <a:xfrm>
              <a:off x="2915816" y="5301891"/>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EFB03B3-310A-4BC6-A9F9-72AF2B99EA8A}"/>
                    </a:ext>
                  </a:extLst>
                </p:cNvPr>
                <p:cNvSpPr txBox="1"/>
                <p:nvPr/>
              </p:nvSpPr>
              <p:spPr>
                <a:xfrm>
                  <a:off x="3275856" y="5085184"/>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𝑎</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12" name="テキスト ボックス 11">
                  <a:extLst>
                    <a:ext uri="{FF2B5EF4-FFF2-40B4-BE49-F238E27FC236}">
                      <a16:creationId xmlns:a16="http://schemas.microsoft.com/office/drawing/2014/main" id="{CEFB03B3-310A-4BC6-A9F9-72AF2B99EA8A}"/>
                    </a:ext>
                  </a:extLst>
                </p:cNvPr>
                <p:cNvSpPr txBox="1">
                  <a:spLocks noRot="1" noChangeAspect="1" noMove="1" noResize="1" noEditPoints="1" noAdjustHandles="1" noChangeArrowheads="1" noChangeShapeType="1" noTextEdit="1"/>
                </p:cNvSpPr>
                <p:nvPr/>
              </p:nvSpPr>
              <p:spPr>
                <a:xfrm>
                  <a:off x="3275856" y="5085184"/>
                  <a:ext cx="648072" cy="461665"/>
                </a:xfrm>
                <a:prstGeom prst="rect">
                  <a:avLst/>
                </a:prstGeom>
                <a:blipFill>
                  <a:blip r:embed="rId5"/>
                  <a:stretch>
                    <a:fillRect/>
                  </a:stretch>
                </a:blipFill>
                <a:ln w="19050" cap="rnd">
                  <a:noFill/>
                </a:ln>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57E4B65-55B0-4AED-9C19-A05B506EAC0C}"/>
                  </a:ext>
                </a:extLst>
              </p:cNvPr>
              <p:cNvSpPr txBox="1"/>
              <p:nvPr/>
            </p:nvSpPr>
            <p:spPr>
              <a:xfrm>
                <a:off x="3113584" y="4737338"/>
                <a:ext cx="648072" cy="707886"/>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solidFill>
                            <a:srgbClr val="FF0000"/>
                          </a:solidFill>
                          <a:latin typeface="Cambria Math" panose="02040503050406030204" pitchFamily="18" charset="0"/>
                        </a:rPr>
                        <m:t>×</m:t>
                      </m:r>
                    </m:oMath>
                  </m:oMathPara>
                </a14:m>
                <a:endParaRPr kumimoji="1" lang="ja-JP" altLang="en-US" sz="4000">
                  <a:solidFill>
                    <a:srgbClr val="FF0000"/>
                  </a:solidFill>
                  <a:latin typeface="Courier New" pitchFamily="49" charset="0"/>
                  <a:ea typeface="ＭＳ ゴシック" pitchFamily="49" charset="-128"/>
                  <a:cs typeface="Courier New" pitchFamily="49" charset="0"/>
                </a:endParaRPr>
              </a:p>
            </p:txBody>
          </p:sp>
        </mc:Choice>
        <mc:Fallback xmlns="">
          <p:sp>
            <p:nvSpPr>
              <p:cNvPr id="13" name="テキスト ボックス 12">
                <a:extLst>
                  <a:ext uri="{FF2B5EF4-FFF2-40B4-BE49-F238E27FC236}">
                    <a16:creationId xmlns:a16="http://schemas.microsoft.com/office/drawing/2014/main" id="{657E4B65-55B0-4AED-9C19-A05B506EAC0C}"/>
                  </a:ext>
                </a:extLst>
              </p:cNvPr>
              <p:cNvSpPr txBox="1">
                <a:spLocks noRot="1" noChangeAspect="1" noMove="1" noResize="1" noEditPoints="1" noAdjustHandles="1" noChangeArrowheads="1" noChangeShapeType="1" noTextEdit="1"/>
              </p:cNvSpPr>
              <p:nvPr/>
            </p:nvSpPr>
            <p:spPr>
              <a:xfrm>
                <a:off x="3113584" y="4737338"/>
                <a:ext cx="648072" cy="707886"/>
              </a:xfrm>
              <a:prstGeom prst="rect">
                <a:avLst/>
              </a:prstGeom>
              <a:blipFill>
                <a:blip r:embed="rId6"/>
                <a:stretch>
                  <a:fillRect/>
                </a:stretch>
              </a:blipFill>
              <a:ln w="19050" cap="rnd">
                <a:noFill/>
              </a:ln>
            </p:spPr>
            <p:txBody>
              <a:bodyPr/>
              <a:lstStyle/>
              <a:p>
                <a:r>
                  <a:rPr lang="ja-JP" altLang="en-US">
                    <a:noFill/>
                  </a:rPr>
                  <a:t> </a:t>
                </a:r>
              </a:p>
            </p:txBody>
          </p:sp>
        </mc:Fallback>
      </mc:AlternateContent>
      <p:grpSp>
        <p:nvGrpSpPr>
          <p:cNvPr id="14" name="グループ化 13">
            <a:extLst>
              <a:ext uri="{FF2B5EF4-FFF2-40B4-BE49-F238E27FC236}">
                <a16:creationId xmlns:a16="http://schemas.microsoft.com/office/drawing/2014/main" id="{087795A4-456C-439D-B1E2-AF088675F19B}"/>
              </a:ext>
            </a:extLst>
          </p:cNvPr>
          <p:cNvGrpSpPr/>
          <p:nvPr/>
        </p:nvGrpSpPr>
        <p:grpSpPr>
          <a:xfrm>
            <a:off x="4788024" y="4429594"/>
            <a:ext cx="3816424" cy="908521"/>
            <a:chOff x="107504" y="4829342"/>
            <a:chExt cx="3816424" cy="908521"/>
          </a:xfrm>
        </p:grpSpPr>
        <p:sp>
          <p:nvSpPr>
            <p:cNvPr id="15" name="四角形: 角を丸くする 14">
              <a:extLst>
                <a:ext uri="{FF2B5EF4-FFF2-40B4-BE49-F238E27FC236}">
                  <a16:creationId xmlns:a16="http://schemas.microsoft.com/office/drawing/2014/main" id="{CFE5AF92-16C5-4848-B0F2-5DF9FC508D7E}"/>
                </a:ext>
              </a:extLst>
            </p:cNvPr>
            <p:cNvSpPr/>
            <p:nvPr/>
          </p:nvSpPr>
          <p:spPr>
            <a:xfrm>
              <a:off x="1043608" y="4967560"/>
              <a:ext cx="1872208" cy="693688"/>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400"/>
                <a:t>DHP</a:t>
              </a:r>
              <a:endParaRPr kumimoji="1" lang="ja-JP" altLang="en-US" sz="2400"/>
            </a:p>
          </p:txBody>
        </p:sp>
        <p:cxnSp>
          <p:nvCxnSpPr>
            <p:cNvPr id="16" name="直線矢印コネクタ 15">
              <a:extLst>
                <a:ext uri="{FF2B5EF4-FFF2-40B4-BE49-F238E27FC236}">
                  <a16:creationId xmlns:a16="http://schemas.microsoft.com/office/drawing/2014/main" id="{5C3D73A1-4FC0-40D5-B7A0-7595CA36D538}"/>
                </a:ext>
              </a:extLst>
            </p:cNvPr>
            <p:cNvCxnSpPr>
              <a:cxnSpLocks/>
            </p:cNvCxnSpPr>
            <p:nvPr/>
          </p:nvCxnSpPr>
          <p:spPr>
            <a:xfrm>
              <a:off x="683568" y="5085184"/>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73613181-87EE-4780-884B-98FBDF97D41F}"/>
                </a:ext>
              </a:extLst>
            </p:cNvPr>
            <p:cNvCxnSpPr>
              <a:cxnSpLocks/>
            </p:cNvCxnSpPr>
            <p:nvPr/>
          </p:nvCxnSpPr>
          <p:spPr>
            <a:xfrm>
              <a:off x="683568" y="5517232"/>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4E74A04-6C3F-407A-9C0C-C5CD8A376B05}"/>
                    </a:ext>
                  </a:extLst>
                </p:cNvPr>
                <p:cNvSpPr txBox="1"/>
                <p:nvPr/>
              </p:nvSpPr>
              <p:spPr>
                <a:xfrm>
                  <a:off x="107504" y="4829342"/>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𝑎𝑃</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18" name="テキスト ボックス 17">
                  <a:extLst>
                    <a:ext uri="{FF2B5EF4-FFF2-40B4-BE49-F238E27FC236}">
                      <a16:creationId xmlns:a16="http://schemas.microsoft.com/office/drawing/2014/main" id="{34E74A04-6C3F-407A-9C0C-C5CD8A376B05}"/>
                    </a:ext>
                  </a:extLst>
                </p:cNvPr>
                <p:cNvSpPr txBox="1">
                  <a:spLocks noRot="1" noChangeAspect="1" noMove="1" noResize="1" noEditPoints="1" noAdjustHandles="1" noChangeArrowheads="1" noChangeShapeType="1" noTextEdit="1"/>
                </p:cNvSpPr>
                <p:nvPr/>
              </p:nvSpPr>
              <p:spPr>
                <a:xfrm>
                  <a:off x="107504" y="4829342"/>
                  <a:ext cx="648072" cy="461665"/>
                </a:xfrm>
                <a:prstGeom prst="rect">
                  <a:avLst/>
                </a:prstGeom>
                <a:blipFill>
                  <a:blip r:embed="rId7"/>
                  <a:stretch>
                    <a:fillRect/>
                  </a:stretch>
                </a:blipFill>
                <a:ln w="19050" cap="rnd">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5B676C2D-0932-4685-A03E-0B7F282BCB06}"/>
                    </a:ext>
                  </a:extLst>
                </p:cNvPr>
                <p:cNvSpPr txBox="1"/>
                <p:nvPr/>
              </p:nvSpPr>
              <p:spPr>
                <a:xfrm>
                  <a:off x="107504" y="5276198"/>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𝑏𝑃</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19" name="テキスト ボックス 18">
                  <a:extLst>
                    <a:ext uri="{FF2B5EF4-FFF2-40B4-BE49-F238E27FC236}">
                      <a16:creationId xmlns:a16="http://schemas.microsoft.com/office/drawing/2014/main" id="{5B676C2D-0932-4685-A03E-0B7F282BCB06}"/>
                    </a:ext>
                  </a:extLst>
                </p:cNvPr>
                <p:cNvSpPr txBox="1">
                  <a:spLocks noRot="1" noChangeAspect="1" noMove="1" noResize="1" noEditPoints="1" noAdjustHandles="1" noChangeArrowheads="1" noChangeShapeType="1" noTextEdit="1"/>
                </p:cNvSpPr>
                <p:nvPr/>
              </p:nvSpPr>
              <p:spPr>
                <a:xfrm>
                  <a:off x="107504" y="5276198"/>
                  <a:ext cx="648072" cy="461665"/>
                </a:xfrm>
                <a:prstGeom prst="rect">
                  <a:avLst/>
                </a:prstGeom>
                <a:blipFill>
                  <a:blip r:embed="rId8"/>
                  <a:stretch>
                    <a:fillRect/>
                  </a:stretch>
                </a:blipFill>
                <a:ln w="19050" cap="rnd">
                  <a:noFill/>
                </a:ln>
              </p:spPr>
              <p:txBody>
                <a:bodyPr/>
                <a:lstStyle/>
                <a:p>
                  <a:r>
                    <a:rPr lang="ja-JP" altLang="en-US">
                      <a:noFill/>
                    </a:rPr>
                    <a:t> </a:t>
                  </a:r>
                </a:p>
              </p:txBody>
            </p:sp>
          </mc:Fallback>
        </mc:AlternateContent>
        <p:cxnSp>
          <p:nvCxnSpPr>
            <p:cNvPr id="20" name="直線矢印コネクタ 19">
              <a:extLst>
                <a:ext uri="{FF2B5EF4-FFF2-40B4-BE49-F238E27FC236}">
                  <a16:creationId xmlns:a16="http://schemas.microsoft.com/office/drawing/2014/main" id="{4A1BADD6-405F-48B6-B445-639A3F99AA03}"/>
                </a:ext>
              </a:extLst>
            </p:cNvPr>
            <p:cNvCxnSpPr>
              <a:cxnSpLocks/>
            </p:cNvCxnSpPr>
            <p:nvPr/>
          </p:nvCxnSpPr>
          <p:spPr>
            <a:xfrm>
              <a:off x="2915816" y="5301891"/>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28380D62-FD1B-41D0-8719-1AA9FC2F1FA1}"/>
                    </a:ext>
                  </a:extLst>
                </p:cNvPr>
                <p:cNvSpPr txBox="1"/>
                <p:nvPr/>
              </p:nvSpPr>
              <p:spPr>
                <a:xfrm>
                  <a:off x="3275856" y="5085184"/>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ＭＳ ゴシック" pitchFamily="49" charset="-128"/>
                            <a:cs typeface="Courier New" pitchFamily="49" charset="0"/>
                          </a:rPr>
                          <m:t>𝑎𝑏𝑃</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21" name="テキスト ボックス 20">
                  <a:extLst>
                    <a:ext uri="{FF2B5EF4-FFF2-40B4-BE49-F238E27FC236}">
                      <a16:creationId xmlns:a16="http://schemas.microsoft.com/office/drawing/2014/main" id="{28380D62-FD1B-41D0-8719-1AA9FC2F1FA1}"/>
                    </a:ext>
                  </a:extLst>
                </p:cNvPr>
                <p:cNvSpPr txBox="1">
                  <a:spLocks noRot="1" noChangeAspect="1" noMove="1" noResize="1" noEditPoints="1" noAdjustHandles="1" noChangeArrowheads="1" noChangeShapeType="1" noTextEdit="1"/>
                </p:cNvSpPr>
                <p:nvPr/>
              </p:nvSpPr>
              <p:spPr>
                <a:xfrm>
                  <a:off x="3275856" y="5085184"/>
                  <a:ext cx="648072" cy="461665"/>
                </a:xfrm>
                <a:prstGeom prst="rect">
                  <a:avLst/>
                </a:prstGeom>
                <a:blipFill>
                  <a:blip r:embed="rId9"/>
                  <a:stretch>
                    <a:fillRect l="-2830" r="-12264"/>
                  </a:stretch>
                </a:blipFill>
                <a:ln w="19050" cap="rnd">
                  <a:noFill/>
                </a:ln>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97727CA8-8D01-45ED-8C63-EDD17B697A29}"/>
                  </a:ext>
                </a:extLst>
              </p:cNvPr>
              <p:cNvSpPr txBox="1"/>
              <p:nvPr/>
            </p:nvSpPr>
            <p:spPr>
              <a:xfrm>
                <a:off x="7578080" y="4737338"/>
                <a:ext cx="648072" cy="707886"/>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solidFill>
                            <a:srgbClr val="FF0000"/>
                          </a:solidFill>
                          <a:latin typeface="Cambria Math" panose="02040503050406030204" pitchFamily="18" charset="0"/>
                        </a:rPr>
                        <m:t>×</m:t>
                      </m:r>
                    </m:oMath>
                  </m:oMathPara>
                </a14:m>
                <a:endParaRPr kumimoji="1" lang="ja-JP" altLang="en-US" sz="4000">
                  <a:solidFill>
                    <a:srgbClr val="FF0000"/>
                  </a:solidFill>
                  <a:latin typeface="Courier New" pitchFamily="49" charset="0"/>
                  <a:ea typeface="ＭＳ ゴシック" pitchFamily="49" charset="-128"/>
                  <a:cs typeface="Courier New" pitchFamily="49" charset="0"/>
                </a:endParaRPr>
              </a:p>
            </p:txBody>
          </p:sp>
        </mc:Choice>
        <mc:Fallback xmlns="">
          <p:sp>
            <p:nvSpPr>
              <p:cNvPr id="22" name="テキスト ボックス 21">
                <a:extLst>
                  <a:ext uri="{FF2B5EF4-FFF2-40B4-BE49-F238E27FC236}">
                    <a16:creationId xmlns:a16="http://schemas.microsoft.com/office/drawing/2014/main" id="{97727CA8-8D01-45ED-8C63-EDD17B697A29}"/>
                  </a:ext>
                </a:extLst>
              </p:cNvPr>
              <p:cNvSpPr txBox="1">
                <a:spLocks noRot="1" noChangeAspect="1" noMove="1" noResize="1" noEditPoints="1" noAdjustHandles="1" noChangeArrowheads="1" noChangeShapeType="1" noTextEdit="1"/>
              </p:cNvSpPr>
              <p:nvPr/>
            </p:nvSpPr>
            <p:spPr>
              <a:xfrm>
                <a:off x="7578080" y="4737338"/>
                <a:ext cx="648072" cy="707886"/>
              </a:xfrm>
              <a:prstGeom prst="rect">
                <a:avLst/>
              </a:prstGeom>
              <a:blipFill>
                <a:blip r:embed="rId10"/>
                <a:stretch>
                  <a:fillRect/>
                </a:stretch>
              </a:blipFill>
              <a:ln w="19050" cap="rnd">
                <a:noFill/>
              </a:ln>
            </p:spPr>
            <p:txBody>
              <a:bodyPr/>
              <a:lstStyle/>
              <a:p>
                <a:r>
                  <a:rPr lang="ja-JP" altLang="en-US">
                    <a:noFill/>
                  </a:rPr>
                  <a:t> </a:t>
                </a:r>
              </a:p>
            </p:txBody>
          </p:sp>
        </mc:Fallback>
      </mc:AlternateContent>
    </p:spTree>
    <p:extLst>
      <p:ext uri="{BB962C8B-B14F-4D97-AF65-F5344CB8AC3E}">
        <p14:creationId xmlns:p14="http://schemas.microsoft.com/office/powerpoint/2010/main" val="106551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784FBF18-C3E6-4308-929C-9F29FE7887A2}"/>
                  </a:ext>
                </a:extLst>
              </p:cNvPr>
              <p:cNvSpPr>
                <a:spLocks noGrp="1"/>
              </p:cNvSpPr>
              <p:nvPr>
                <p:ph idx="1"/>
              </p:nvPr>
            </p:nvSpPr>
            <p:spPr/>
            <p:txBody>
              <a:bodyPr/>
              <a:lstStyle/>
              <a:p>
                <a:r>
                  <a:rPr kumimoji="1" lang="ja-JP" altLang="en-US"/>
                  <a:t>鍵生成</a:t>
                </a:r>
                <a:endParaRPr kumimoji="1" lang="en-US" altLang="ja-JP"/>
              </a:p>
              <a:p>
                <a:pPr lvl="1"/>
                <a14:m>
                  <m:oMath xmlns:m="http://schemas.openxmlformats.org/officeDocument/2006/math">
                    <m:r>
                      <a:rPr kumimoji="1" lang="en-US" altLang="ja-JP" b="0" i="1" smtClean="0">
                        <a:latin typeface="Cambria Math" panose="02040503050406030204" pitchFamily="18" charset="0"/>
                      </a:rPr>
                      <m:t>𝑠</m:t>
                    </m:r>
                  </m:oMath>
                </a14:m>
                <a:r>
                  <a:rPr kumimoji="1" lang="ja-JP" altLang="en-US"/>
                  <a:t> </a:t>
                </a:r>
                <a:r>
                  <a:rPr kumimoji="1" lang="en-US" altLang="ja-JP"/>
                  <a:t>: </a:t>
                </a:r>
                <a:r>
                  <a:rPr kumimoji="1" lang="ja-JP" altLang="en-US"/>
                  <a:t>秘密鍵</a:t>
                </a:r>
                <a:r>
                  <a:rPr kumimoji="1" lang="en-US" altLang="ja-JP"/>
                  <a:t>, </a:t>
                </a:r>
                <a14:m>
                  <m:oMath xmlns:m="http://schemas.openxmlformats.org/officeDocument/2006/math">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𝑠𝑃</m:t>
                    </m:r>
                  </m:oMath>
                </a14:m>
                <a:r>
                  <a:rPr kumimoji="1" lang="ja-JP" altLang="en-US"/>
                  <a:t> </a:t>
                </a:r>
                <a:r>
                  <a:rPr kumimoji="1" lang="en-US" altLang="ja-JP"/>
                  <a:t>: </a:t>
                </a:r>
                <a:r>
                  <a:rPr kumimoji="1" lang="ja-JP" altLang="en-US"/>
                  <a:t>公開鍵</a:t>
                </a:r>
                <a:endParaRPr kumimoji="1" lang="en-US" altLang="ja-JP"/>
              </a:p>
              <a:p>
                <a:r>
                  <a:rPr kumimoji="1" lang="ja-JP" altLang="en-US"/>
                  <a:t>暗号化</a:t>
                </a:r>
                <a:endParaRPr kumimoji="1" lang="en-US" altLang="ja-JP"/>
              </a:p>
              <a:p>
                <a:pPr lvl="1"/>
                <a:r>
                  <a:rPr kumimoji="1" lang="ja-JP" altLang="en-US"/>
                  <a:t>平文は楕円曲線の点</a:t>
                </a:r>
                <a14:m>
                  <m:oMath xmlns:m="http://schemas.openxmlformats.org/officeDocument/2006/math">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m:t>
                    </m:r>
                  </m:oMath>
                </a14:m>
                <a:br>
                  <a:rPr kumimoji="1" lang="en-US" altLang="ja-JP"/>
                </a:br>
                <a:r>
                  <a:rPr kumimoji="1" lang="ja-JP" altLang="en-US"/>
                  <a:t>乱数</a:t>
                </a:r>
                <a14:m>
                  <m:oMath xmlns:m="http://schemas.openxmlformats.org/officeDocument/2006/math">
                    <m:r>
                      <a:rPr kumimoji="1" lang="en-US" altLang="ja-JP" b="0" i="1" smtClean="0">
                        <a:latin typeface="Cambria Math" panose="02040503050406030204" pitchFamily="18" charset="0"/>
                      </a:rPr>
                      <m:t>𝑟</m:t>
                    </m:r>
                  </m:oMath>
                </a14:m>
                <a:r>
                  <a:rPr kumimoji="1" lang="ja-JP" altLang="en-US"/>
                  <a:t>をとり</a:t>
                </a:r>
                <a14:m>
                  <m:oMath xmlns:m="http://schemas.openxmlformats.org/officeDocument/2006/math">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𝑟𝑃</m:t>
                    </m:r>
                    <m:r>
                      <a:rPr kumimoji="1" lang="en-US" altLang="ja-JP" b="0" i="1" smtClean="0">
                        <a:latin typeface="Cambria Math" panose="02040503050406030204" pitchFamily="18" charset="0"/>
                      </a:rPr>
                      <m:t>)</m:t>
                    </m:r>
                  </m:oMath>
                </a14:m>
                <a:r>
                  <a:rPr kumimoji="1" lang="ja-JP" altLang="en-US"/>
                  <a:t> とする</a:t>
                </a:r>
                <a:endParaRPr lang="en-US" altLang="ja-JP"/>
              </a:p>
              <a:p>
                <a:r>
                  <a:rPr kumimoji="1" lang="ja-JP" altLang="en-US"/>
                  <a:t>復号</a:t>
                </a:r>
                <a:endParaRPr kumimoji="1" lang="en-US" altLang="ja-JP"/>
              </a:p>
              <a:p>
                <a:pPr lvl="1"/>
                <a:r>
                  <a:rPr kumimoji="1" lang="ja-JP" altLang="en-US"/>
                  <a:t>暗号文</a:t>
                </a:r>
                <a14:m>
                  <m:oMath xmlns:m="http://schemas.openxmlformats.org/officeDocument/2006/math">
                    <m:r>
                      <a:rPr kumimoji="1" lang="en-US" altLang="ja-JP" b="0" i="1" smtClean="0">
                        <a:latin typeface="Cambria Math" panose="02040503050406030204" pitchFamily="18" charset="0"/>
                      </a:rPr>
                      <m:t>𝐶</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a14:m>
                <a:r>
                  <a:rPr kumimoji="1" lang="ja-JP" altLang="en-US"/>
                  <a:t>に対して</a:t>
                </a:r>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𝐶</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𝑠𝐵</m:t>
                    </m:r>
                  </m:oMath>
                </a14:m>
                <a:r>
                  <a:rPr kumimoji="1" lang="ja-JP" altLang="en-US"/>
                  <a:t>とする</a:t>
                </a:r>
                <a:endParaRPr kumimoji="1" lang="en-US" altLang="ja-JP"/>
              </a:p>
              <a:p>
                <a:r>
                  <a:rPr kumimoji="1" lang="ja-JP" altLang="en-US"/>
                  <a:t>正当性</a:t>
                </a:r>
                <a:endParaRPr kumimoji="1" lang="en-US" altLang="ja-JP"/>
              </a:p>
              <a:p>
                <a:pPr lvl="1"/>
                <a:r>
                  <a:rPr kumimoji="1" lang="ja-JP" altLang="en-US"/>
                  <a:t>暗号化して復号したら元に戻ること</a:t>
                </a:r>
                <a:endParaRPr kumimoji="1" lang="en-US" altLang="ja-JP"/>
              </a:p>
              <a:p>
                <a:pPr lvl="1"/>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𝑟𝑃</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𝑟𝑃</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m:t>
                    </m:r>
                  </m:oMath>
                </a14:m>
                <a:endParaRPr kumimoji="1" lang="en-US" altLang="ja-JP"/>
              </a:p>
              <a:p>
                <a:r>
                  <a:rPr kumimoji="1" lang="ja-JP" altLang="en-US"/>
                  <a:t>注意</a:t>
                </a:r>
                <a:endParaRPr kumimoji="1" lang="en-US" altLang="ja-JP"/>
              </a:p>
              <a:p>
                <a:pPr lvl="1"/>
                <a:r>
                  <a:rPr kumimoji="1" lang="ja-JP" altLang="en-US"/>
                  <a:t>暗号文が整数でなく楕円曲線の点なのに注意</a:t>
                </a:r>
                <a:r>
                  <a:rPr kumimoji="1" lang="en-US" altLang="ja-JP"/>
                  <a:t>(</a:t>
                </a:r>
                <a:r>
                  <a:rPr kumimoji="1" lang="ja-JP" altLang="en-US"/>
                  <a:t>使いづらい</a:t>
                </a:r>
                <a:r>
                  <a:rPr kumimoji="1" lang="en-US" altLang="ja-JP"/>
                  <a:t>)</a:t>
                </a:r>
                <a:endParaRPr kumimoji="1" lang="ja-JP" altLang="en-US"/>
              </a:p>
            </p:txBody>
          </p:sp>
        </mc:Choice>
        <mc:Fallback xmlns="">
          <p:sp>
            <p:nvSpPr>
              <p:cNvPr id="2" name="コンテンツ プレースホルダー 1">
                <a:extLst>
                  <a:ext uri="{FF2B5EF4-FFF2-40B4-BE49-F238E27FC236}">
                    <a16:creationId xmlns:a16="http://schemas.microsoft.com/office/drawing/2014/main" id="{784FBF18-C3E6-4308-929C-9F29FE7887A2}"/>
                  </a:ext>
                </a:extLst>
              </p:cNvPr>
              <p:cNvSpPr>
                <a:spLocks noGrp="1" noRot="1" noChangeAspect="1" noMove="1" noResize="1" noEditPoints="1" noAdjustHandles="1" noChangeArrowheads="1" noChangeShapeType="1" noTextEdit="1"/>
              </p:cNvSpPr>
              <p:nvPr>
                <p:ph idx="1"/>
              </p:nvPr>
            </p:nvSpPr>
            <p:spPr>
              <a:blipFill>
                <a:blip r:embed="rId2"/>
                <a:stretch>
                  <a:fillRect l="-1200" t="-1038" b="-4050"/>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4257FA26-C4B4-4832-BA6E-6B2D786862E7}"/>
              </a:ext>
            </a:extLst>
          </p:cNvPr>
          <p:cNvSpPr>
            <a:spLocks noGrp="1"/>
          </p:cNvSpPr>
          <p:nvPr>
            <p:ph type="title"/>
          </p:nvPr>
        </p:nvSpPr>
        <p:spPr/>
        <p:txBody>
          <a:bodyPr/>
          <a:lstStyle/>
          <a:p>
            <a:r>
              <a:rPr kumimoji="1" lang="ja-JP" altLang="en-US"/>
              <a:t>楕円</a:t>
            </a:r>
            <a:r>
              <a:rPr kumimoji="1" lang="en-US" altLang="ja-JP"/>
              <a:t>ElGamal</a:t>
            </a:r>
            <a:r>
              <a:rPr kumimoji="1" lang="ja-JP" altLang="en-US"/>
              <a:t>暗号</a:t>
            </a:r>
          </a:p>
        </p:txBody>
      </p:sp>
    </p:spTree>
    <p:extLst>
      <p:ext uri="{BB962C8B-B14F-4D97-AF65-F5344CB8AC3E}">
        <p14:creationId xmlns:p14="http://schemas.microsoft.com/office/powerpoint/2010/main" val="283140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88B8A96E-10CC-46C0-A7D1-96D0E8D3EF5D}"/>
                  </a:ext>
                </a:extLst>
              </p:cNvPr>
              <p:cNvSpPr>
                <a:spLocks noGrp="1"/>
              </p:cNvSpPr>
              <p:nvPr>
                <p:ph idx="1"/>
              </p:nvPr>
            </p:nvSpPr>
            <p:spPr/>
            <p:txBody>
              <a:bodyPr/>
              <a:lstStyle/>
              <a:p>
                <a:r>
                  <a:rPr kumimoji="1" lang="ja-JP" altLang="en-US"/>
                  <a:t>攻撃者は公開鍵と暗号文を知っている</a:t>
                </a:r>
                <a:endParaRPr kumimoji="1" lang="en-US" altLang="ja-JP"/>
              </a:p>
              <a:p>
                <a:pPr lvl="1"/>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𝑠𝑃</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𝑟𝑃</m:t>
                    </m:r>
                    <m:r>
                      <a:rPr kumimoji="1" lang="en-US" altLang="ja-JP" b="0" i="1" smtClean="0">
                        <a:latin typeface="Cambria Math" panose="02040503050406030204" pitchFamily="18" charset="0"/>
                      </a:rPr>
                      <m:t>)</m:t>
                    </m:r>
                  </m:oMath>
                </a14:m>
                <a:endParaRPr kumimoji="1" lang="en-US" altLang="ja-JP"/>
              </a:p>
              <a:p>
                <a:pPr lvl="1"/>
                <a14:m>
                  <m:oMath xmlns:m="http://schemas.openxmlformats.org/officeDocument/2006/math">
                    <m:r>
                      <a:rPr kumimoji="1" lang="en-US" altLang="ja-JP" b="0" i="1" smtClean="0">
                        <a:latin typeface="Cambria Math" panose="02040503050406030204" pitchFamily="18" charset="0"/>
                      </a:rPr>
                      <m:t>𝑃</m:t>
                    </m:r>
                  </m:oMath>
                </a14:m>
                <a:r>
                  <a:rPr kumimoji="1" lang="ja-JP" altLang="en-US"/>
                  <a:t>と</a:t>
                </a:r>
                <a14:m>
                  <m:oMath xmlns:m="http://schemas.openxmlformats.org/officeDocument/2006/math">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𝑠𝑃</m:t>
                    </m:r>
                  </m:oMath>
                </a14:m>
                <a:r>
                  <a:rPr kumimoji="1" lang="ja-JP" altLang="en-US"/>
                  <a:t>と</a:t>
                </a:r>
                <a14:m>
                  <m:oMath xmlns:m="http://schemas.openxmlformats.org/officeDocument/2006/math">
                    <m:r>
                      <a:rPr kumimoji="1" lang="en-US" altLang="ja-JP" b="0" i="1" smtClean="0">
                        <a:latin typeface="Cambria Math" panose="02040503050406030204" pitchFamily="18" charset="0"/>
                      </a:rPr>
                      <m:t>𝑟𝑃</m:t>
                    </m:r>
                  </m:oMath>
                </a14:m>
                <a:r>
                  <a:rPr kumimoji="1" lang="ja-JP" altLang="en-US"/>
                  <a:t>から</a:t>
                </a:r>
                <a14:m>
                  <m:oMath xmlns:m="http://schemas.openxmlformats.org/officeDocument/2006/math">
                    <m:r>
                      <a:rPr kumimoji="1" lang="en-US" altLang="ja-JP" b="0" i="1" smtClean="0">
                        <a:latin typeface="Cambria Math" panose="02040503050406030204" pitchFamily="18" charset="0"/>
                      </a:rPr>
                      <m:t>𝑟𝑄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𝑟𝑠𝑃</m:t>
                    </m:r>
                  </m:oMath>
                </a14:m>
                <a:r>
                  <a:rPr kumimoji="1" lang="ja-JP" altLang="en-US"/>
                  <a:t>を求められると</a:t>
                </a:r>
                <a14:m>
                  <m:oMath xmlns:m="http://schemas.openxmlformats.org/officeDocument/2006/math">
                    <m:r>
                      <a:rPr kumimoji="1" lang="en-US" altLang="ja-JP" b="0" i="1" smtClean="0">
                        <a:latin typeface="Cambria Math" panose="02040503050406030204" pitchFamily="18" charset="0"/>
                      </a:rPr>
                      <m:t>𝑀</m:t>
                    </m:r>
                  </m:oMath>
                </a14:m>
                <a:r>
                  <a:rPr kumimoji="1" lang="ja-JP" altLang="en-US"/>
                  <a:t>が分かる</a:t>
                </a:r>
                <a:endParaRPr kumimoji="1" lang="en-US" altLang="ja-JP"/>
              </a:p>
              <a:p>
                <a:r>
                  <a:rPr kumimoji="1" lang="ja-JP" altLang="en-US"/>
                  <a:t>「</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𝑟𝑃</m:t>
                    </m:r>
                  </m:oMath>
                </a14:m>
                <a:r>
                  <a:rPr kumimoji="1" lang="ja-JP" altLang="en-US"/>
                  <a:t>から</a:t>
                </a:r>
                <a14:m>
                  <m:oMath xmlns:m="http://schemas.openxmlformats.org/officeDocument/2006/math">
                    <m:r>
                      <a:rPr kumimoji="1" lang="en-US" altLang="ja-JP" b="0" i="1" smtClean="0">
                        <a:latin typeface="Cambria Math" panose="02040503050406030204" pitchFamily="18" charset="0"/>
                      </a:rPr>
                      <m:t>𝑟𝑠𝑃</m:t>
                    </m:r>
                  </m:oMath>
                </a14:m>
                <a:r>
                  <a:rPr kumimoji="1" lang="ja-JP" altLang="en-US"/>
                  <a:t>」これは</a:t>
                </a:r>
                <a:r>
                  <a:rPr kumimoji="1" lang="en-US" altLang="ja-JP"/>
                  <a:t>ECDHP</a:t>
                </a:r>
                <a:endParaRPr kumimoji="1" lang="ja-JP" altLang="en-US"/>
              </a:p>
            </p:txBody>
          </p:sp>
        </mc:Choice>
        <mc:Fallback xmlns="">
          <p:sp>
            <p:nvSpPr>
              <p:cNvPr id="2" name="コンテンツ プレースホルダー 1">
                <a:extLst>
                  <a:ext uri="{FF2B5EF4-FFF2-40B4-BE49-F238E27FC236}">
                    <a16:creationId xmlns:a16="http://schemas.microsoft.com/office/drawing/2014/main" id="{88B8A96E-10CC-46C0-A7D1-96D0E8D3EF5D}"/>
                  </a:ext>
                </a:extLst>
              </p:cNvPr>
              <p:cNvSpPr>
                <a:spLocks noGrp="1" noRot="1" noChangeAspect="1" noMove="1" noResize="1" noEditPoints="1" noAdjustHandles="1" noChangeArrowheads="1" noChangeShapeType="1" noTextEdit="1"/>
              </p:cNvSpPr>
              <p:nvPr>
                <p:ph idx="1"/>
              </p:nvPr>
            </p:nvSpPr>
            <p:spPr>
              <a:blipFill>
                <a:blip r:embed="rId2"/>
                <a:stretch>
                  <a:fillRect l="-1200" t="-1038"/>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9C9A8AFD-0283-4F93-9677-74B5359BE725}"/>
              </a:ext>
            </a:extLst>
          </p:cNvPr>
          <p:cNvSpPr>
            <a:spLocks noGrp="1"/>
          </p:cNvSpPr>
          <p:nvPr>
            <p:ph type="title"/>
          </p:nvPr>
        </p:nvSpPr>
        <p:spPr/>
        <p:txBody>
          <a:bodyPr/>
          <a:lstStyle/>
          <a:p>
            <a:r>
              <a:rPr kumimoji="1" lang="ja-JP" altLang="en-US"/>
              <a:t>楕円</a:t>
            </a:r>
            <a:r>
              <a:rPr kumimoji="1" lang="en-US" altLang="ja-JP"/>
              <a:t>ElGamal</a:t>
            </a:r>
            <a:r>
              <a:rPr kumimoji="1" lang="ja-JP" altLang="en-US"/>
              <a:t>暗号の安全性</a:t>
            </a:r>
          </a:p>
        </p:txBody>
      </p:sp>
    </p:spTree>
    <p:extLst>
      <p:ext uri="{BB962C8B-B14F-4D97-AF65-F5344CB8AC3E}">
        <p14:creationId xmlns:p14="http://schemas.microsoft.com/office/powerpoint/2010/main" val="362630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1734E74-E1AB-4596-BFFD-950A8FAE1A4A}"/>
                  </a:ext>
                </a:extLst>
              </p:cNvPr>
              <p:cNvSpPr>
                <a:spLocks noGrp="1"/>
              </p:cNvSpPr>
              <p:nvPr>
                <p:ph idx="1"/>
              </p:nvPr>
            </p:nvSpPr>
            <p:spPr/>
            <p:txBody>
              <a:bodyPr/>
              <a:lstStyle/>
              <a:p>
                <a:r>
                  <a:rPr kumimoji="1" lang="ja-JP" altLang="en-US"/>
                  <a:t>平文を楕円曲線ではなく整数</a:t>
                </a:r>
                <a14:m>
                  <m:oMath xmlns:m="http://schemas.openxmlformats.org/officeDocument/2006/math">
                    <m:r>
                      <a:rPr kumimoji="1" lang="en-US" altLang="ja-JP" b="0" i="1" smtClean="0">
                        <a:latin typeface="Cambria Math" panose="02040503050406030204" pitchFamily="18" charset="0"/>
                      </a:rPr>
                      <m:t>𝑚</m:t>
                    </m:r>
                  </m:oMath>
                </a14:m>
                <a:r>
                  <a:rPr kumimoji="1" lang="ja-JP" altLang="en-US"/>
                  <a:t>とする</a:t>
                </a:r>
                <a:br>
                  <a:rPr kumimoji="1" lang="en-US" altLang="ja-JP"/>
                </a:br>
                <a14:m>
                  <m:oMath xmlns:m="http://schemas.openxmlformats.org/officeDocument/2006/math">
                    <m:r>
                      <a:rPr kumimoji="1" lang="en-US" altLang="ja-JP" b="0" i="1" smtClean="0">
                        <a:latin typeface="Cambria Math" panose="02040503050406030204" pitchFamily="18" charset="0"/>
                      </a:rPr>
                      <m:t>𝑀</m:t>
                    </m:r>
                  </m:oMath>
                </a14:m>
                <a:r>
                  <a:rPr kumimoji="1" lang="ja-JP" altLang="en-US"/>
                  <a:t>の代わりに</a:t>
                </a:r>
                <a14:m>
                  <m:oMath xmlns:m="http://schemas.openxmlformats.org/officeDocument/2006/math">
                    <m:r>
                      <a:rPr kumimoji="1" lang="en-US" altLang="ja-JP" b="0" i="1" smtClean="0">
                        <a:latin typeface="Cambria Math" panose="02040503050406030204" pitchFamily="18" charset="0"/>
                      </a:rPr>
                      <m:t>𝑚𝑃</m:t>
                    </m:r>
                  </m:oMath>
                </a14:m>
                <a:r>
                  <a:rPr kumimoji="1" lang="ja-JP" altLang="en-US"/>
                  <a:t>を使う</a:t>
                </a:r>
                <a:endParaRPr kumimoji="1" lang="en-US" altLang="ja-JP"/>
              </a:p>
              <a:p>
                <a:r>
                  <a:rPr kumimoji="1" lang="ja-JP" altLang="en-US"/>
                  <a:t>鍵生成</a:t>
                </a:r>
                <a:r>
                  <a:rPr kumimoji="1" lang="en-US" altLang="ja-JP"/>
                  <a:t>(</a:t>
                </a:r>
                <a:r>
                  <a:rPr kumimoji="1" lang="ja-JP" altLang="en-US"/>
                  <a:t>前ページと同じ</a:t>
                </a:r>
                <a:r>
                  <a:rPr kumimoji="1" lang="en-US" altLang="ja-JP"/>
                  <a:t>)</a:t>
                </a:r>
              </a:p>
              <a:p>
                <a:pPr lvl="1"/>
                <a14:m>
                  <m:oMath xmlns:m="http://schemas.openxmlformats.org/officeDocument/2006/math">
                    <m:r>
                      <a:rPr kumimoji="1" lang="en-US" altLang="ja-JP" b="0" i="1" smtClean="0">
                        <a:latin typeface="Cambria Math" panose="02040503050406030204" pitchFamily="18" charset="0"/>
                      </a:rPr>
                      <m:t>𝑠</m:t>
                    </m:r>
                  </m:oMath>
                </a14:m>
                <a:r>
                  <a:rPr kumimoji="1" lang="ja-JP" altLang="en-US"/>
                  <a:t> </a:t>
                </a:r>
                <a:r>
                  <a:rPr kumimoji="1" lang="en-US" altLang="ja-JP"/>
                  <a:t>: </a:t>
                </a:r>
                <a:r>
                  <a:rPr kumimoji="1" lang="ja-JP" altLang="en-US"/>
                  <a:t>秘密鍵</a:t>
                </a:r>
                <a:r>
                  <a:rPr kumimoji="1" lang="en-US" altLang="ja-JP"/>
                  <a:t>, </a:t>
                </a:r>
                <a14:m>
                  <m:oMath xmlns:m="http://schemas.openxmlformats.org/officeDocument/2006/math">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𝑠𝑃</m:t>
                    </m:r>
                  </m:oMath>
                </a14:m>
                <a:r>
                  <a:rPr kumimoji="1" lang="ja-JP" altLang="en-US"/>
                  <a:t> </a:t>
                </a:r>
                <a:r>
                  <a:rPr kumimoji="1" lang="en-US" altLang="ja-JP"/>
                  <a:t>: </a:t>
                </a:r>
                <a:r>
                  <a:rPr kumimoji="1" lang="ja-JP" altLang="en-US"/>
                  <a:t>公開鍵</a:t>
                </a:r>
                <a:endParaRPr kumimoji="1" lang="en-US" altLang="ja-JP"/>
              </a:p>
              <a:p>
                <a:r>
                  <a:rPr kumimoji="1" lang="ja-JP" altLang="en-US"/>
                  <a:t>暗号化</a:t>
                </a:r>
                <a:endParaRPr kumimoji="1" lang="en-US" altLang="ja-JP"/>
              </a:p>
              <a:p>
                <a:pPr lvl="1"/>
                <a:r>
                  <a:rPr kumimoji="1" lang="ja-JP" altLang="en-US"/>
                  <a:t>平文</a:t>
                </a:r>
                <a14:m>
                  <m:oMath xmlns:m="http://schemas.openxmlformats.org/officeDocument/2006/math">
                    <m:r>
                      <a:rPr kumimoji="1" lang="en-US" altLang="ja-JP" b="0" i="1" smtClean="0">
                        <a:latin typeface="Cambria Math" panose="02040503050406030204" pitchFamily="18" charset="0"/>
                      </a:rPr>
                      <m:t>𝑚</m:t>
                    </m:r>
                  </m:oMath>
                </a14:m>
                <a:r>
                  <a:rPr kumimoji="1" lang="ja-JP" altLang="en-US"/>
                  <a:t>に対し</a:t>
                </a:r>
                <a:r>
                  <a:rPr kumimoji="1" lang="en-US" altLang="ja-JP"/>
                  <a:t>, </a:t>
                </a:r>
                <a:r>
                  <a:rPr kumimoji="1" lang="ja-JP" altLang="en-US"/>
                  <a:t>乱数</a:t>
                </a:r>
                <a14:m>
                  <m:oMath xmlns:m="http://schemas.openxmlformats.org/officeDocument/2006/math">
                    <m:r>
                      <a:rPr kumimoji="1" lang="en-US" altLang="ja-JP" b="0" i="1" smtClean="0">
                        <a:latin typeface="Cambria Math" panose="02040503050406030204" pitchFamily="18" charset="0"/>
                      </a:rPr>
                      <m:t>𝑟</m:t>
                    </m:r>
                  </m:oMath>
                </a14:m>
                <a:r>
                  <a:rPr kumimoji="1" lang="ja-JP" altLang="en-US"/>
                  <a:t>をとって</a:t>
                </a:r>
                <a14:m>
                  <m:oMath xmlns:m="http://schemas.openxmlformats.org/officeDocument/2006/math">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𝑟𝑃</m:t>
                    </m:r>
                    <m:r>
                      <a:rPr kumimoji="1" lang="en-US" altLang="ja-JP" b="0" i="1" smtClean="0">
                        <a:latin typeface="Cambria Math" panose="02040503050406030204" pitchFamily="18" charset="0"/>
                      </a:rPr>
                      <m:t>)</m:t>
                    </m:r>
                  </m:oMath>
                </a14:m>
                <a:r>
                  <a:rPr kumimoji="1" lang="ja-JP" altLang="en-US"/>
                  <a:t>とする</a:t>
                </a:r>
                <a:endParaRPr kumimoji="1" lang="en-US" altLang="ja-JP"/>
              </a:p>
              <a:p>
                <a:pPr lvl="2"/>
                <a14:m>
                  <m:oMath xmlns:m="http://schemas.openxmlformats.org/officeDocument/2006/math">
                    <m:r>
                      <a:rPr lang="en-US" altLang="ja-JP" b="0" i="1" smtClean="0">
                        <a:latin typeface="Cambria Math" panose="02040503050406030204" pitchFamily="18" charset="0"/>
                      </a:rPr>
                      <m:t>𝑟</m:t>
                    </m:r>
                  </m:oMath>
                </a14:m>
                <a:r>
                  <a:rPr lang="ja-JP" altLang="en-US"/>
                  <a:t>を省略して</a:t>
                </a:r>
                <a14:m>
                  <m:oMath xmlns:m="http://schemas.openxmlformats.org/officeDocument/2006/math">
                    <m:r>
                      <a:rPr kumimoji="1" lang="en-US" altLang="ja-JP" b="0" i="1" smtClean="0">
                        <a:latin typeface="Cambria Math" panose="02040503050406030204" pitchFamily="18" charset="0"/>
                      </a:rPr>
                      <m:t>𝐸𝑛𝑐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m:t>
                    </m:r>
                  </m:oMath>
                </a14:m>
                <a:r>
                  <a:rPr kumimoji="1" lang="ja-JP" altLang="en-US"/>
                  <a:t>とも書く</a:t>
                </a:r>
                <a:endParaRPr kumimoji="1" lang="en-US" altLang="ja-JP"/>
              </a:p>
              <a:p>
                <a:r>
                  <a:rPr kumimoji="1" lang="ja-JP" altLang="en-US"/>
                  <a:t>復号</a:t>
                </a:r>
                <a:endParaRPr kumimoji="1" lang="en-US" altLang="ja-JP"/>
              </a:p>
              <a:p>
                <a:pPr lvl="1"/>
                <a:r>
                  <a:rPr kumimoji="1" lang="ja-JP" altLang="en-US"/>
                  <a:t>暗号文</a:t>
                </a:r>
                <a14:m>
                  <m:oMath xmlns:m="http://schemas.openxmlformats.org/officeDocument/2006/math">
                    <m:r>
                      <a:rPr kumimoji="1" lang="en-US" altLang="ja-JP" b="0" i="1" smtClean="0">
                        <a:latin typeface="Cambria Math" panose="02040503050406030204" pitchFamily="18" charset="0"/>
                      </a:rPr>
                      <m:t>𝐶</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a14:m>
                <a:r>
                  <a:rPr kumimoji="1" lang="ja-JP" altLang="en-US"/>
                  <a:t>に対して</a:t>
                </a:r>
                <a14:m>
                  <m:oMath xmlns:m="http://schemas.openxmlformats.org/officeDocument/2006/math">
                    <m:r>
                      <a:rPr kumimoji="1" lang="en-US" altLang="ja-JP" b="0" i="1" smtClean="0">
                        <a:latin typeface="Cambria Math" panose="02040503050406030204" pitchFamily="18" charset="0"/>
                      </a:rPr>
                      <m:t>𝑑𝑒𝑐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𝐶</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𝑠𝐵</m:t>
                    </m:r>
                  </m:oMath>
                </a14:m>
                <a:r>
                  <a:rPr kumimoji="1" lang="ja-JP" altLang="en-US"/>
                  <a:t>とする</a:t>
                </a:r>
                <a:endParaRPr kumimoji="1" lang="en-US" altLang="ja-JP"/>
              </a:p>
              <a:p>
                <a:pPr lvl="1"/>
                <a14:m>
                  <m:oMath xmlns:m="http://schemas.openxmlformats.org/officeDocument/2006/math">
                    <m:r>
                      <a:rPr kumimoji="1" lang="en-US" altLang="ja-JP" b="0" i="1" smtClean="0">
                        <a:latin typeface="Cambria Math" panose="02040503050406030204" pitchFamily="18" charset="0"/>
                      </a:rPr>
                      <m:t>𝑑𝑒𝑐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𝑚</m:t>
                            </m:r>
                          </m:e>
                        </m:d>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𝑚𝑃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𝑟𝑄</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𝑟𝑃</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𝑚𝑃</m:t>
                    </m:r>
                  </m:oMath>
                </a14:m>
                <a:r>
                  <a:rPr kumimoji="1" lang="ja-JP" altLang="en-US"/>
                  <a:t>なので復号ではない</a:t>
                </a:r>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𝐶</m:t>
                        </m:r>
                      </m:e>
                    </m:d>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log</m:t>
                            </m:r>
                          </m:e>
                          <m:sub>
                            <m:r>
                              <a:rPr kumimoji="1" lang="en-US" altLang="ja-JP" b="0" i="1" smtClean="0">
                                <a:latin typeface="Cambria Math" panose="02040503050406030204" pitchFamily="18" charset="0"/>
                              </a:rPr>
                              <m:t>𝑃</m:t>
                            </m:r>
                          </m:sub>
                        </m:sSub>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𝑑𝑒𝑐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𝐶</m:t>
                                </m:r>
                              </m:e>
                            </m:d>
                          </m:e>
                        </m:d>
                      </m:e>
                    </m:func>
                  </m:oMath>
                </a14:m>
                <a:r>
                  <a:rPr kumimoji="1" lang="ja-JP" altLang="en-US"/>
                  <a:t>とすると</a:t>
                </a:r>
                <a:endParaRPr kumimoji="1" lang="en-US" altLang="ja-JP"/>
              </a:p>
              <a:p>
                <a:pPr lvl="2"/>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𝑚</m:t>
                            </m:r>
                          </m:e>
                        </m:d>
                      </m:e>
                    </m:d>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log</m:t>
                            </m:r>
                          </m:e>
                          <m:sub>
                            <m:r>
                              <a:rPr kumimoji="1" lang="en-US" altLang="ja-JP" b="0" i="1" smtClean="0">
                                <a:latin typeface="Cambria Math" panose="02040503050406030204" pitchFamily="18" charset="0"/>
                              </a:rPr>
                              <m:t>𝑝</m:t>
                            </m:r>
                          </m:sub>
                        </m:sSub>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𝑚𝑃</m:t>
                            </m:r>
                          </m:e>
                        </m:d>
                      </m:e>
                    </m:func>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oMath>
                </a14:m>
                <a:r>
                  <a:rPr kumimoji="1" lang="ja-JP" altLang="en-US"/>
                  <a:t>となり戻る</a:t>
                </a:r>
              </a:p>
            </p:txBody>
          </p:sp>
        </mc:Choice>
        <mc:Fallback xmlns="">
          <p:sp>
            <p:nvSpPr>
              <p:cNvPr id="2" name="コンテンツ プレースホルダー 1">
                <a:extLst>
                  <a:ext uri="{FF2B5EF4-FFF2-40B4-BE49-F238E27FC236}">
                    <a16:creationId xmlns:a16="http://schemas.microsoft.com/office/drawing/2014/main" id="{F1734E74-E1AB-4596-BFFD-950A8FAE1A4A}"/>
                  </a:ext>
                </a:extLst>
              </p:cNvPr>
              <p:cNvSpPr>
                <a:spLocks noGrp="1" noRot="1" noChangeAspect="1" noMove="1" noResize="1" noEditPoints="1" noAdjustHandles="1" noChangeArrowheads="1" noChangeShapeType="1" noTextEdit="1"/>
              </p:cNvSpPr>
              <p:nvPr>
                <p:ph idx="1"/>
              </p:nvPr>
            </p:nvSpPr>
            <p:spPr>
              <a:blipFill>
                <a:blip r:embed="rId2"/>
                <a:stretch>
                  <a:fillRect l="-1200" t="-1038" r="-667" b="-3011"/>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238AD9CF-C73F-44F4-A031-4CD1553686D2}"/>
              </a:ext>
            </a:extLst>
          </p:cNvPr>
          <p:cNvSpPr>
            <a:spLocks noGrp="1"/>
          </p:cNvSpPr>
          <p:nvPr>
            <p:ph type="title"/>
          </p:nvPr>
        </p:nvSpPr>
        <p:spPr/>
        <p:txBody>
          <a:bodyPr/>
          <a:lstStyle/>
          <a:p>
            <a:r>
              <a:rPr kumimoji="1" lang="ja-JP" altLang="en-US"/>
              <a:t>楕円</a:t>
            </a:r>
            <a:r>
              <a:rPr kumimoji="1" lang="en-US" altLang="ja-JP"/>
              <a:t>Lifted-ElGamal</a:t>
            </a:r>
            <a:r>
              <a:rPr kumimoji="1" lang="ja-JP" altLang="en-US"/>
              <a:t>暗号</a:t>
            </a:r>
          </a:p>
        </p:txBody>
      </p:sp>
    </p:spTree>
    <p:extLst>
      <p:ext uri="{BB962C8B-B14F-4D97-AF65-F5344CB8AC3E}">
        <p14:creationId xmlns:p14="http://schemas.microsoft.com/office/powerpoint/2010/main" val="3614682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753EC5C6-FDD8-445B-916B-2F7BECBE2069}"/>
                  </a:ext>
                </a:extLst>
              </p:cNvPr>
              <p:cNvSpPr>
                <a:spLocks noGrp="1"/>
              </p:cNvSpPr>
              <p:nvPr>
                <p:ph idx="1"/>
              </p:nvPr>
            </p:nvSpPr>
            <p:spPr/>
            <p:txBody>
              <a:bodyPr/>
              <a:lstStyle/>
              <a:p>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𝐶</m:t>
                        </m:r>
                      </m:e>
                    </m:d>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log</m:t>
                            </m:r>
                          </m:e>
                          <m:sub>
                            <m:r>
                              <a:rPr kumimoji="1" lang="en-US" altLang="ja-JP" b="0" i="1" smtClean="0">
                                <a:latin typeface="Cambria Math" panose="02040503050406030204" pitchFamily="18" charset="0"/>
                              </a:rPr>
                              <m:t>𝑃</m:t>
                            </m:r>
                          </m:sub>
                        </m:sSub>
                      </m:fName>
                      <m:e>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𝐶</m:t>
                            </m:r>
                          </m:e>
                        </m:d>
                        <m:r>
                          <a:rPr kumimoji="1" lang="en-US" altLang="ja-JP" b="0" i="1" smtClean="0">
                            <a:latin typeface="Cambria Math" panose="02040503050406030204" pitchFamily="18" charset="0"/>
                          </a:rPr>
                          <m:t>)</m:t>
                        </m:r>
                      </m:e>
                    </m:func>
                  </m:oMath>
                </a14:m>
                <a:r>
                  <a:rPr kumimoji="1" lang="ja-JP" altLang="en-US"/>
                  <a:t>っておかしくね</a:t>
                </a:r>
                <a:r>
                  <a:rPr kumimoji="1" lang="en-US" altLang="ja-JP"/>
                  <a:t>?</a:t>
                </a:r>
              </a:p>
              <a:p>
                <a:pPr lvl="1"/>
                <a14:m>
                  <m:oMath xmlns:m="http://schemas.openxmlformats.org/officeDocument/2006/math">
                    <m:r>
                      <a:rPr kumimoji="1" lang="en-US" altLang="ja-JP" b="0" i="1" smtClean="0">
                        <a:latin typeface="Cambria Math" panose="02040503050406030204" pitchFamily="18" charset="0"/>
                      </a:rPr>
                      <m:t>𝑚𝑃</m:t>
                    </m:r>
                  </m:oMath>
                </a14:m>
                <a:r>
                  <a:rPr kumimoji="1" lang="ja-JP" altLang="en-US"/>
                  <a:t>から</a:t>
                </a:r>
                <a14:m>
                  <m:oMath xmlns:m="http://schemas.openxmlformats.org/officeDocument/2006/math">
                    <m:r>
                      <a:rPr kumimoji="1" lang="en-US" altLang="ja-JP" b="0" i="1" smtClean="0">
                        <a:latin typeface="Cambria Math" panose="02040503050406030204" pitchFamily="18" charset="0"/>
                      </a:rPr>
                      <m:t>𝑚</m:t>
                    </m:r>
                  </m:oMath>
                </a14:m>
                <a:r>
                  <a:rPr kumimoji="1" lang="ja-JP" altLang="en-US"/>
                  <a:t>を求めるのに</a:t>
                </a:r>
                <a:r>
                  <a:rPr kumimoji="1" lang="en-US" altLang="ja-JP"/>
                  <a:t>DLP</a:t>
                </a:r>
                <a:r>
                  <a:rPr kumimoji="1" lang="ja-JP" altLang="en-US"/>
                  <a:t>を使ってる</a:t>
                </a:r>
                <a:endParaRPr kumimoji="1" lang="en-US" altLang="ja-JP"/>
              </a:p>
              <a:p>
                <a:pPr lvl="1"/>
                <a:r>
                  <a:rPr lang="en-US" altLang="ja-JP"/>
                  <a:t>DLP</a:t>
                </a:r>
                <a:r>
                  <a:rPr lang="ja-JP" altLang="en-US"/>
                  <a:t>が難しいんじゃなかったのか</a:t>
                </a:r>
                <a:endParaRPr lang="en-US" altLang="ja-JP"/>
              </a:p>
              <a:p>
                <a:r>
                  <a:rPr kumimoji="1" lang="ja-JP" altLang="en-US"/>
                  <a:t>答え</a:t>
                </a:r>
                <a:endParaRPr kumimoji="1" lang="en-US" altLang="ja-JP"/>
              </a:p>
              <a:p>
                <a:pPr lvl="1"/>
                <a:r>
                  <a:rPr lang="en-US" altLang="ja-JP"/>
                  <a:t>Yes.</a:t>
                </a:r>
              </a:p>
              <a:p>
                <a:pPr lvl="1"/>
                <a:r>
                  <a:rPr kumimoji="1" lang="ja-JP" altLang="en-US"/>
                  <a:t>だから楕円</a:t>
                </a:r>
                <a:r>
                  <a:rPr kumimoji="1" lang="en-US" altLang="ja-JP"/>
                  <a:t>Lifted ElGamal</a:t>
                </a:r>
                <a:r>
                  <a:rPr kumimoji="1" lang="ja-JP" altLang="en-US"/>
                  <a:t>暗号は</a:t>
                </a:r>
                <a:br>
                  <a:rPr kumimoji="1" lang="en-US" altLang="ja-JP"/>
                </a:br>
                <a:r>
                  <a:rPr kumimoji="1" lang="ja-JP" altLang="en-US"/>
                  <a:t>「</a:t>
                </a:r>
                <a14:m>
                  <m:oMath xmlns:m="http://schemas.openxmlformats.org/officeDocument/2006/math">
                    <m:r>
                      <a:rPr kumimoji="1" lang="en-US" altLang="ja-JP" b="0" i="1" smtClean="0">
                        <a:latin typeface="Cambria Math" panose="02040503050406030204" pitchFamily="18" charset="0"/>
                      </a:rPr>
                      <m:t>𝑚</m:t>
                    </m:r>
                  </m:oMath>
                </a14:m>
                <a:r>
                  <a:rPr kumimoji="1" lang="ja-JP" altLang="en-US"/>
                  <a:t>が大きくない」範囲しか使えない</a:t>
                </a:r>
                <a:endParaRPr kumimoji="1" lang="en-US" altLang="ja-JP"/>
              </a:p>
              <a:p>
                <a:pPr lvl="1"/>
                <a14:m>
                  <m:oMath xmlns:m="http://schemas.openxmlformats.org/officeDocument/2006/math">
                    <m:r>
                      <a:rPr kumimoji="1" lang="en-US" altLang="ja-JP" b="0" i="1" smtClean="0">
                        <a:latin typeface="Cambria Math" panose="02040503050406030204" pitchFamily="18" charset="0"/>
                      </a:rPr>
                      <m:t>𝑚</m:t>
                    </m:r>
                    <m:r>
                      <a:rPr kumimoji="1" lang="en-US" altLang="ja-JP" b="0" i="0"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0" smtClean="0">
                            <a:latin typeface="Cambria Math" panose="02040503050406030204" pitchFamily="18" charset="0"/>
                          </a:rPr>
                          <m:t>2</m:t>
                        </m:r>
                      </m:e>
                      <m:sup>
                        <m:r>
                          <a:rPr kumimoji="1" lang="en-US" altLang="ja-JP" b="0" i="0" smtClean="0">
                            <a:latin typeface="Cambria Math" panose="02040503050406030204" pitchFamily="18" charset="0"/>
                          </a:rPr>
                          <m:t>32</m:t>
                        </m:r>
                      </m:sup>
                    </m:sSup>
                  </m:oMath>
                </a14:m>
                <a:r>
                  <a:rPr kumimoji="1" lang="ja-JP" altLang="en-US"/>
                  <a:t>程度なら実用的に使える程度に求められる</a:t>
                </a:r>
                <a:endParaRPr lang="en-US" altLang="ja-JP"/>
              </a:p>
              <a:p>
                <a:pPr lvl="2"/>
                <a:r>
                  <a:rPr kumimoji="1" lang="ja-JP" altLang="en-US"/>
                  <a:t>数十</a:t>
                </a:r>
                <a:r>
                  <a:rPr kumimoji="1" lang="en-US" altLang="ja-JP"/>
                  <a:t>MB</a:t>
                </a:r>
                <a:r>
                  <a:rPr kumimoji="1" lang="ja-JP" altLang="en-US"/>
                  <a:t>のテーブルを使うが</a:t>
                </a:r>
                <a:endParaRPr kumimoji="1" lang="en-US" altLang="ja-JP"/>
              </a:p>
              <a:p>
                <a:r>
                  <a:rPr kumimoji="1" lang="ja-JP" altLang="en-US"/>
                  <a:t>その代わりに面白い性質が成り立つ</a:t>
                </a:r>
              </a:p>
            </p:txBody>
          </p:sp>
        </mc:Choice>
        <mc:Fallback xmlns="">
          <p:sp>
            <p:nvSpPr>
              <p:cNvPr id="2" name="コンテンツ プレースホルダー 1">
                <a:extLst>
                  <a:ext uri="{FF2B5EF4-FFF2-40B4-BE49-F238E27FC236}">
                    <a16:creationId xmlns:a16="http://schemas.microsoft.com/office/drawing/2014/main" id="{753EC5C6-FDD8-445B-916B-2F7BECBE2069}"/>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9F32EF87-20D3-48FC-8BDC-22D50752514E}"/>
              </a:ext>
            </a:extLst>
          </p:cNvPr>
          <p:cNvSpPr>
            <a:spLocks noGrp="1"/>
          </p:cNvSpPr>
          <p:nvPr>
            <p:ph type="title"/>
          </p:nvPr>
        </p:nvSpPr>
        <p:spPr/>
        <p:txBody>
          <a:bodyPr/>
          <a:lstStyle/>
          <a:p>
            <a:r>
              <a:rPr kumimoji="1" lang="ja-JP" altLang="en-US"/>
              <a:t>疑問</a:t>
            </a:r>
          </a:p>
        </p:txBody>
      </p:sp>
    </p:spTree>
    <p:extLst>
      <p:ext uri="{BB962C8B-B14F-4D97-AF65-F5344CB8AC3E}">
        <p14:creationId xmlns:p14="http://schemas.microsoft.com/office/powerpoint/2010/main" val="2375140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A2946EFD-14AC-4849-BFAE-9AE5C325D179}"/>
                  </a:ext>
                </a:extLst>
              </p:cNvPr>
              <p:cNvSpPr>
                <a:spLocks noGrp="1"/>
              </p:cNvSpPr>
              <p:nvPr>
                <p:ph idx="1"/>
              </p:nvPr>
            </p:nvSpPr>
            <p:spPr/>
            <p:txBody>
              <a:bodyPr/>
              <a:lstStyle/>
              <a:p>
                <a:r>
                  <a:rPr kumimoji="1" lang="ja-JP" altLang="en-US"/>
                  <a:t>再掲載</a:t>
                </a:r>
                <a:endParaRPr kumimoji="1" lang="en-US" altLang="ja-JP"/>
              </a:p>
              <a:p>
                <a:pPr lvl="1"/>
                <a:r>
                  <a:rPr kumimoji="1" lang="ja-JP" altLang="en-US"/>
                  <a:t>鍵生成 </a:t>
                </a:r>
                <a14:m>
                  <m:oMath xmlns:m="http://schemas.openxmlformats.org/officeDocument/2006/math">
                    <m:r>
                      <a:rPr kumimoji="1" lang="en-US" altLang="ja-JP" b="0" i="1" smtClean="0">
                        <a:latin typeface="Cambria Math" panose="02040503050406030204" pitchFamily="18" charset="0"/>
                      </a:rPr>
                      <m:t>𝑠</m:t>
                    </m:r>
                  </m:oMath>
                </a14:m>
                <a:r>
                  <a:rPr kumimoji="1" lang="ja-JP" altLang="en-US"/>
                  <a:t> </a:t>
                </a:r>
                <a:r>
                  <a:rPr kumimoji="1" lang="en-US" altLang="ja-JP"/>
                  <a:t>: </a:t>
                </a:r>
                <a:r>
                  <a:rPr kumimoji="1" lang="ja-JP" altLang="en-US"/>
                  <a:t>秘密鍵</a:t>
                </a:r>
                <a:r>
                  <a:rPr kumimoji="1" lang="en-US" altLang="ja-JP"/>
                  <a:t>, </a:t>
                </a:r>
                <a14:m>
                  <m:oMath xmlns:m="http://schemas.openxmlformats.org/officeDocument/2006/math">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𝑠𝑃</m:t>
                    </m:r>
                  </m:oMath>
                </a14:m>
                <a:r>
                  <a:rPr kumimoji="1" lang="ja-JP" altLang="en-US"/>
                  <a:t> </a:t>
                </a:r>
                <a:r>
                  <a:rPr kumimoji="1" lang="en-US" altLang="ja-JP"/>
                  <a:t>: </a:t>
                </a:r>
                <a:r>
                  <a:rPr kumimoji="1" lang="ja-JP" altLang="en-US"/>
                  <a:t>公開鍵</a:t>
                </a:r>
                <a:endParaRPr kumimoji="1" lang="en-US" altLang="ja-JP"/>
              </a:p>
              <a:p>
                <a:pPr lvl="1"/>
                <a:r>
                  <a:rPr kumimoji="1" lang="ja-JP" altLang="en-US"/>
                  <a:t>暗号化 </a:t>
                </a:r>
                <a14:m>
                  <m:oMath xmlns:m="http://schemas.openxmlformats.org/officeDocument/2006/math">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𝑟𝑃</m:t>
                    </m:r>
                    <m:r>
                      <a:rPr kumimoji="1" lang="en-US" altLang="ja-JP" b="0" i="1" smtClean="0">
                        <a:latin typeface="Cambria Math" panose="02040503050406030204" pitchFamily="18" charset="0"/>
                      </a:rPr>
                      <m:t>)</m:t>
                    </m:r>
                  </m:oMath>
                </a14:m>
                <a:r>
                  <a:rPr kumimoji="1" lang="ja-JP" altLang="en-US"/>
                  <a:t> </a:t>
                </a:r>
                <a:r>
                  <a:rPr kumimoji="1" lang="en-US" altLang="ja-JP"/>
                  <a:t>; </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は乱数</a:t>
                </a:r>
                <a:endParaRPr kumimoji="1" lang="en-US" altLang="ja-JP"/>
              </a:p>
              <a:p>
                <a:pPr lvl="1"/>
                <a14:m>
                  <m:oMath xmlns:m="http://schemas.openxmlformats.org/officeDocument/2006/math">
                    <m:r>
                      <a:rPr lang="ja-JP" altLang="en-US" i="1">
                        <a:latin typeface="Cambria Math" panose="02040503050406030204" pitchFamily="18" charset="0"/>
                      </a:rPr>
                      <m:t>復号</m:t>
                    </m:r>
                    <m:r>
                      <a:rPr lang="en-US" altLang="ja-JP" b="0" i="1" smtClean="0">
                        <a:latin typeface="Cambria Math" panose="02040503050406030204" pitchFamily="18" charset="0"/>
                      </a:rPr>
                      <m:t>𝐷𝑒𝑐</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en-US" altLang="ja-JP" b="0" i="1" smtClean="0">
                            <a:latin typeface="Cambria Math" panose="02040503050406030204" pitchFamily="18" charset="0"/>
                          </a:rPr>
                          <m:t>𝐵</m:t>
                        </m:r>
                      </m:e>
                    </m:d>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log</m:t>
                            </m:r>
                          </m:e>
                          <m:sub>
                            <m:r>
                              <a:rPr lang="en-US" altLang="ja-JP" b="0" i="1" smtClean="0">
                                <a:latin typeface="Cambria Math" panose="02040503050406030204" pitchFamily="18" charset="0"/>
                              </a:rPr>
                              <m:t>𝑝</m:t>
                            </m:r>
                          </m:sub>
                        </m:sSub>
                      </m:fName>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en-US" altLang="ja-JP" b="0" i="1" smtClean="0">
                                <a:latin typeface="Cambria Math" panose="02040503050406030204" pitchFamily="18" charset="0"/>
                              </a:rPr>
                              <m:t>𝑠𝐵</m:t>
                            </m:r>
                          </m:e>
                        </m:d>
                      </m:e>
                    </m:func>
                  </m:oMath>
                </a14:m>
                <a:endParaRPr kumimoji="1" lang="en-US" altLang="ja-JP"/>
              </a:p>
              <a:p>
                <a:r>
                  <a:rPr lang="en-US" altLang="ja-JP"/>
                  <a:t>2</a:t>
                </a:r>
                <a:r>
                  <a:rPr lang="ja-JP" altLang="en-US"/>
                  <a:t>個の暗号文</a:t>
                </a:r>
                <a14:m>
                  <m:oMath xmlns:m="http://schemas.openxmlformats.org/officeDocument/2006/math">
                    <m:r>
                      <a:rPr lang="en-US" altLang="ja-JP" b="0" i="1" smtClean="0">
                        <a:latin typeface="Cambria Math" panose="02040503050406030204" pitchFamily="18" charset="0"/>
                      </a:rPr>
                      <m:t>𝐸𝑛𝑐</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1</m:t>
                            </m:r>
                          </m:sub>
                        </m:sSub>
                      </m:e>
                    </m:d>
                    <m:r>
                      <a:rPr lang="en-US" altLang="ja-JP" b="0" i="1" smtClean="0">
                        <a:latin typeface="Cambria Math" panose="02040503050406030204" pitchFamily="18" charset="0"/>
                      </a:rPr>
                      <m:t>, </m:t>
                    </m:r>
                    <m:r>
                      <a:rPr lang="en-US" altLang="ja-JP" b="0" i="1" smtClean="0">
                        <a:latin typeface="Cambria Math" panose="02040503050406030204" pitchFamily="18" charset="0"/>
                      </a:rPr>
                      <m:t>𝐸𝑛𝑐</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oMath>
                </a14:m>
                <a:r>
                  <a:rPr kumimoji="1" lang="ja-JP" altLang="en-US"/>
                  <a:t>を考える</a:t>
                </a:r>
                <a:endParaRPr kumimoji="1" lang="en-US" altLang="ja-JP"/>
              </a:p>
              <a:p>
                <a:pPr lvl="1"/>
                <a:r>
                  <a:rPr kumimoji="1" lang="ja-JP" altLang="en-US"/>
                  <a:t>それらの要素ごとの足し算をやってみる</a:t>
                </a:r>
                <a:endParaRPr kumimoji="1" lang="en-US" altLang="ja-JP"/>
              </a:p>
              <a:p>
                <a:pPr lvl="1"/>
                <a14:m>
                  <m:oMath xmlns:m="http://schemas.openxmlformats.org/officeDocument/2006/math">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2</m:t>
                            </m:r>
                          </m:sub>
                        </m:sSub>
                      </m:e>
                    </m:d>
                  </m:oMath>
                </a14:m>
                <a:br>
                  <a:rPr kumimoji="1" lang="en-US" altLang="ja-JP" b="0" i="1">
                    <a:latin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𝑃</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𝑃</m:t>
                        </m:r>
                      </m:e>
                    </m:d>
                  </m:oMath>
                </a14:m>
                <a:br>
                  <a:rPr kumimoji="1" lang="en-US" altLang="ja-JP" b="0" i="1">
                    <a:latin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𝑃</m:t>
                        </m:r>
                      </m:e>
                    </m:d>
                  </m:oMath>
                </a14:m>
                <a:br>
                  <a:rPr kumimoji="1" lang="en-US" altLang="ja-JP" b="0" i="1">
                    <a:latin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𝑃</m:t>
                        </m:r>
                      </m:e>
                    </m:d>
                  </m:oMath>
                </a14:m>
                <a:br>
                  <a:rPr kumimoji="1" lang="en-US" altLang="ja-JP" b="0" i="1">
                    <a:latin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𝐸𝑛𝑐</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endParaRPr kumimoji="1" lang="en-US" altLang="ja-JP" b="0" i="1">
                  <a:latin typeface="Cambria Math" panose="02040503050406030204" pitchFamily="18" charset="0"/>
                </a:endParaRPr>
              </a:p>
              <a:p>
                <a:r>
                  <a:rPr kumimoji="1" lang="ja-JP" altLang="en-US" b="0">
                    <a:latin typeface="Cambria Math" panose="02040503050406030204" pitchFamily="18" charset="0"/>
                  </a:rPr>
                  <a:t>暗号文同士を足したら平文同士を足した結果の暗号文</a:t>
                </a:r>
                <a:r>
                  <a:rPr kumimoji="1" lang="en-US" altLang="ja-JP" b="0">
                    <a:latin typeface="Cambria Math" panose="02040503050406030204" pitchFamily="18" charset="0"/>
                  </a:rPr>
                  <a:t>!</a:t>
                </a:r>
              </a:p>
              <a:p>
                <a:pPr lvl="1"/>
                <a:r>
                  <a:rPr kumimoji="1" lang="ja-JP" altLang="en-US" b="0">
                    <a:latin typeface="Cambria Math" panose="02040503050406030204" pitchFamily="18" charset="0"/>
                  </a:rPr>
                  <a:t>加法準同型暗号</a:t>
                </a:r>
                <a:endParaRPr kumimoji="1" lang="en-US" altLang="ja-JP" b="0">
                  <a:latin typeface="Cambria Math" panose="02040503050406030204" pitchFamily="18" charset="0"/>
                </a:endParaRPr>
              </a:p>
            </p:txBody>
          </p:sp>
        </mc:Choice>
        <mc:Fallback xmlns="">
          <p:sp>
            <p:nvSpPr>
              <p:cNvPr id="2" name="コンテンツ プレースホルダー 1">
                <a:extLst>
                  <a:ext uri="{FF2B5EF4-FFF2-40B4-BE49-F238E27FC236}">
                    <a16:creationId xmlns:a16="http://schemas.microsoft.com/office/drawing/2014/main" id="{A2946EFD-14AC-4849-BFAE-9AE5C325D179}"/>
                  </a:ext>
                </a:extLst>
              </p:cNvPr>
              <p:cNvSpPr>
                <a:spLocks noGrp="1" noRot="1" noChangeAspect="1" noMove="1" noResize="1" noEditPoints="1" noAdjustHandles="1" noChangeArrowheads="1" noChangeShapeType="1" noTextEdit="1"/>
              </p:cNvSpPr>
              <p:nvPr>
                <p:ph idx="1"/>
              </p:nvPr>
            </p:nvSpPr>
            <p:spPr>
              <a:blipFill>
                <a:blip r:embed="rId2"/>
                <a:stretch>
                  <a:fillRect l="-1200" t="-1038" r="-600" b="-3634"/>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8C0ACC35-A091-45C1-8768-995182A75E3E}"/>
              </a:ext>
            </a:extLst>
          </p:cNvPr>
          <p:cNvSpPr>
            <a:spLocks noGrp="1"/>
          </p:cNvSpPr>
          <p:nvPr>
            <p:ph type="title"/>
          </p:nvPr>
        </p:nvSpPr>
        <p:spPr/>
        <p:txBody>
          <a:bodyPr/>
          <a:lstStyle/>
          <a:p>
            <a:r>
              <a:rPr kumimoji="1" lang="en-US" altLang="ja-JP"/>
              <a:t>Lifted ElGamal</a:t>
            </a:r>
            <a:r>
              <a:rPr kumimoji="1" lang="ja-JP" altLang="en-US"/>
              <a:t>暗号は加法準同型暗号</a:t>
            </a:r>
          </a:p>
        </p:txBody>
      </p:sp>
    </p:spTree>
    <p:extLst>
      <p:ext uri="{BB962C8B-B14F-4D97-AF65-F5344CB8AC3E}">
        <p14:creationId xmlns:p14="http://schemas.microsoft.com/office/powerpoint/2010/main" val="1024539694"/>
      </p:ext>
    </p:extLst>
  </p:cSld>
  <p:clrMapOvr>
    <a:masterClrMapping/>
  </p:clrMapOvr>
</p:sld>
</file>

<file path=ppt/theme/theme1.xml><?xml version="1.0" encoding="utf-8"?>
<a:theme xmlns:a="http://schemas.openxmlformats.org/drawingml/2006/main" name="CybozuLabs2">
  <a:themeElements>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Segoe+メイリオ">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sz="2400" smtClean="0"/>
        </a:defPPr>
      </a:lstStyle>
      <a:style>
        <a:lnRef idx="1">
          <a:schemeClr val="accent1"/>
        </a:lnRef>
        <a:fillRef idx="0">
          <a:schemeClr val="accent1"/>
        </a:fillRef>
        <a:effectRef idx="0">
          <a:schemeClr val="accent1"/>
        </a:effectRef>
        <a:fontRef idx="minor">
          <a:schemeClr val="tx1"/>
        </a:fontRef>
      </a:style>
    </a:spDef>
    <a:lnDef>
      <a:spPr>
        <a:ln w="1270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solidFill>
          <a:schemeClr val="accent5"/>
        </a:solidFill>
        <a:ln w="19050" cap="rnd">
          <a:solidFill>
            <a:schemeClr val="tx2">
              <a:lumMod val="60000"/>
              <a:lumOff val="40000"/>
            </a:schemeClr>
          </a:solidFill>
        </a:ln>
      </a:spPr>
      <a:bodyPr wrap="none">
        <a:spAutoFit/>
      </a:bodyPr>
      <a:lstStyle>
        <a:defPPr>
          <a:defRPr>
            <a:latin typeface="Courier New" pitchFamily="49" charset="0"/>
            <a:ea typeface="ＭＳ ゴシック" pitchFamily="49" charset="-128"/>
            <a:cs typeface="Courier New" pitchFamily="49" charset="0"/>
          </a:defRPr>
        </a:defPPr>
      </a:lstStyle>
    </a:txDef>
  </a:objectDefaults>
  <a:extraClrSchemeLst>
    <a:extraClrScheme>
      <a:clrScheme name="CybozuLabs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ybozuLabs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ybozuLabs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ybozuLabs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ybozuLabs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1824</Words>
  <Application>Microsoft Office PowerPoint</Application>
  <PresentationFormat>画面に合わせる (4:3)</PresentationFormat>
  <Paragraphs>196</Paragraphs>
  <Slides>19</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19</vt:i4>
      </vt:variant>
    </vt:vector>
  </HeadingPairs>
  <TitlesOfParts>
    <vt:vector size="28" baseType="lpstr">
      <vt:lpstr>HG丸ｺﾞｼｯｸM-PRO</vt:lpstr>
      <vt:lpstr>游ゴシック</vt:lpstr>
      <vt:lpstr>Arial</vt:lpstr>
      <vt:lpstr>Cambria Math</vt:lpstr>
      <vt:lpstr>Courier New</vt:lpstr>
      <vt:lpstr>Segoe UI</vt:lpstr>
      <vt:lpstr>Tahoma</vt:lpstr>
      <vt:lpstr>Wingdings</vt:lpstr>
      <vt:lpstr>CybozuLabs2</vt:lpstr>
      <vt:lpstr>暗認本読書会13 advanced 準同型暗号, DDH, ZKPおかわり</vt:lpstr>
      <vt:lpstr>目次</vt:lpstr>
      <vt:lpstr>楕円曲線の性質の復習</vt:lpstr>
      <vt:lpstr>楕円曲線暗号で使う計算困難な問題</vt:lpstr>
      <vt:lpstr>楕円ElGamal暗号</vt:lpstr>
      <vt:lpstr>楕円ElGamal暗号の安全性</vt:lpstr>
      <vt:lpstr>楕円Lifted-ElGamal暗号</vt:lpstr>
      <vt:lpstr>疑問</vt:lpstr>
      <vt:lpstr>Lifted ElGamal暗号は加法準同型暗号</vt:lpstr>
      <vt:lpstr>公開鍵暗号PKEに求められる安全性要件</vt:lpstr>
      <vt:lpstr>IND-CCA1とIND-CCA2</vt:lpstr>
      <vt:lpstr>Lifted ElGamal暗号で考えてみると</vt:lpstr>
      <vt:lpstr>ゼロ知識証明ZKP</vt:lpstr>
      <vt:lpstr>Σプロトコル</vt:lpstr>
      <vt:lpstr>Σプロトコルの要件</vt:lpstr>
      <vt:lpstr>Dec(C)=0のΣプロトコル</vt:lpstr>
      <vt:lpstr>シミュレータ</vt:lpstr>
      <vt:lpstr>Fiat-Shamir heuristic</vt:lpstr>
      <vt:lpstr>Dec(c)=0のZKP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2015-01-28T02:21:35Z</dcterms:created>
  <dcterms:modified xsi:type="dcterms:W3CDTF">2021-12-23T11:45:01Z</dcterms:modified>
</cp:coreProperties>
</file>